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jpg" ContentType="image/jp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7556500" cy="10693400"/>
  <p:notesSz cx="7556500" cy="10693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30960" y="882141"/>
            <a:ext cx="5700928" cy="7696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02004" y="1825497"/>
            <a:ext cx="5758840" cy="56680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kawruhbasa.com/ngrimbag-tembung-jawa/" TargetMode="Externa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kawruhbasa.com/tembung-kawi/" TargetMode="External"/><Relationship Id="rId3" Type="http://schemas.openxmlformats.org/officeDocument/2006/relationships/hyperlink" Target="https://kawruhbasa.com/ejaan-bahasa-jawa/" TargetMode="Externa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kawruhbasa.com/tembung-sengkalan/" TargetMode="External"/><Relationship Id="rId3" Type="http://schemas.openxmlformats.org/officeDocument/2006/relationships/hyperlink" Target="https://news.google.com/publications/CAAqBwgKMKDDxwsw1N7eAw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667385" marR="5080" indent="-655320">
              <a:lnSpc>
                <a:spcPct val="103299"/>
              </a:lnSpc>
              <a:spcBef>
                <a:spcPts val="5"/>
              </a:spcBef>
            </a:pPr>
            <a:r>
              <a:rPr dirty="0" spc="-5"/>
              <a:t>Penggunaan</a:t>
            </a:r>
            <a:r>
              <a:rPr dirty="0"/>
              <a:t> </a:t>
            </a:r>
            <a:r>
              <a:rPr dirty="0" spc="-5"/>
              <a:t>tembung</a:t>
            </a:r>
            <a:r>
              <a:rPr dirty="0"/>
              <a:t> kriya, </a:t>
            </a:r>
            <a:r>
              <a:rPr dirty="0" spc="-5"/>
              <a:t>tembung</a:t>
            </a:r>
            <a:r>
              <a:rPr dirty="0"/>
              <a:t> aran, </a:t>
            </a:r>
            <a:r>
              <a:rPr dirty="0" spc="-585"/>
              <a:t> </a:t>
            </a:r>
            <a:r>
              <a:rPr dirty="0" spc="-5"/>
              <a:t>tembung</a:t>
            </a:r>
            <a:r>
              <a:rPr dirty="0"/>
              <a:t> </a:t>
            </a:r>
            <a:r>
              <a:rPr dirty="0" spc="-5"/>
              <a:t>kahanan</a:t>
            </a:r>
            <a:r>
              <a:rPr dirty="0" spc="-10"/>
              <a:t> </a:t>
            </a:r>
            <a:r>
              <a:rPr dirty="0" spc="-5"/>
              <a:t>dan</a:t>
            </a:r>
            <a:r>
              <a:rPr dirty="0" spc="5"/>
              <a:t> </a:t>
            </a:r>
            <a:r>
              <a:rPr dirty="0" spc="-5"/>
              <a:t>contohnya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02004" y="1825497"/>
            <a:ext cx="5708015" cy="566801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146050">
              <a:lnSpc>
                <a:spcPts val="1380"/>
              </a:lnSpc>
              <a:spcBef>
                <a:spcPts val="195"/>
              </a:spcBef>
            </a:pPr>
            <a:r>
              <a:rPr dirty="0" sz="1200" spc="-5" b="1">
                <a:latin typeface="Times New Roman"/>
                <a:cs typeface="Times New Roman"/>
              </a:rPr>
              <a:t>Kawruhbasa.com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- </a:t>
            </a: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bahasa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penggunaan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tembung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kriya,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tembung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aran,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dan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tembung </a:t>
            </a:r>
            <a:r>
              <a:rPr dirty="0" sz="1200" spc="-5">
                <a:latin typeface="Times New Roman"/>
                <a:cs typeface="Times New Roman"/>
              </a:rPr>
              <a:t>kahanan</a:t>
            </a:r>
            <a:r>
              <a:rPr dirty="0" sz="1200">
                <a:latin typeface="Times New Roman"/>
                <a:cs typeface="Times New Roman"/>
              </a:rPr>
              <a:t> harus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sesuai.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Karena</a:t>
            </a:r>
            <a:r>
              <a:rPr dirty="0" sz="1200">
                <a:latin typeface="Times New Roman"/>
                <a:cs typeface="Times New Roman"/>
              </a:rPr>
              <a:t> jika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penggunaan </a:t>
            </a:r>
            <a:r>
              <a:rPr dirty="0" sz="1200" spc="-5">
                <a:latin typeface="Times New Roman"/>
                <a:cs typeface="Times New Roman"/>
              </a:rPr>
              <a:t>ketiga</a:t>
            </a:r>
            <a:r>
              <a:rPr dirty="0" sz="1200">
                <a:latin typeface="Times New Roman"/>
                <a:cs typeface="Times New Roman"/>
              </a:rPr>
              <a:t> tembung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tersebut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tidak </a:t>
            </a:r>
            <a:r>
              <a:rPr dirty="0" sz="1200" spc="-5">
                <a:latin typeface="Times New Roman"/>
                <a:cs typeface="Times New Roman"/>
              </a:rPr>
              <a:t>pas,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maka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akan</a:t>
            </a:r>
            <a:r>
              <a:rPr dirty="0" sz="1200">
                <a:latin typeface="Times New Roman"/>
                <a:cs typeface="Times New Roman"/>
              </a:rPr>
              <a:t> terasa</a:t>
            </a:r>
            <a:r>
              <a:rPr dirty="0" sz="1200" spc="-5">
                <a:latin typeface="Times New Roman"/>
                <a:cs typeface="Times New Roman"/>
              </a:rPr>
              <a:t> janggal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terkadang</a:t>
            </a:r>
            <a:r>
              <a:rPr dirty="0" sz="1200">
                <a:latin typeface="Times New Roman"/>
                <a:cs typeface="Times New Roman"/>
              </a:rPr>
              <a:t> jauh dari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dimaksud.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Sebelum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membaca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lebih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jauh,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berikut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penjelasan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ketiga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tembung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tersebut: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5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tembung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aran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adalah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kata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benda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tembung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kriya disebut </a:t>
            </a:r>
            <a:r>
              <a:rPr dirty="0" sz="1200">
                <a:latin typeface="Times New Roman"/>
                <a:cs typeface="Times New Roman"/>
              </a:rPr>
              <a:t>kata</a:t>
            </a:r>
            <a:r>
              <a:rPr dirty="0" sz="1200" spc="-5">
                <a:latin typeface="Times New Roman"/>
                <a:cs typeface="Times New Roman"/>
              </a:rPr>
              <a:t> kerja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tembung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kahanan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adalah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kata sifat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Symbol"/>
              <a:buChar char=""/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Dalam </a:t>
            </a:r>
            <a:r>
              <a:rPr dirty="0" sz="1200">
                <a:latin typeface="Times New Roman"/>
                <a:cs typeface="Times New Roman"/>
              </a:rPr>
              <a:t>bahasa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Jawa,</a:t>
            </a:r>
            <a:r>
              <a:rPr dirty="0" sz="1200">
                <a:latin typeface="Times New Roman"/>
                <a:cs typeface="Times New Roman"/>
              </a:rPr>
              <a:t> definisinya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sebagai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berikut: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Tembung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aran</a:t>
            </a:r>
            <a:r>
              <a:rPr dirty="0" sz="1200">
                <a:latin typeface="Times New Roman"/>
                <a:cs typeface="Times New Roman"/>
              </a:rPr>
              <a:t> yaiku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tembung </a:t>
            </a:r>
            <a:r>
              <a:rPr dirty="0" sz="1200" spc="-5">
                <a:latin typeface="Times New Roman"/>
                <a:cs typeface="Times New Roman"/>
              </a:rPr>
              <a:t>kang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gemu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teges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barang.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Tembung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kriya </a:t>
            </a:r>
            <a:r>
              <a:rPr dirty="0" sz="1200" spc="-5">
                <a:latin typeface="Times New Roman"/>
                <a:cs typeface="Times New Roman"/>
              </a:rPr>
              <a:t>yaiku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tembung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ngemu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teges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nyambutgawe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(aktivitas)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Tembung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kahanan</a:t>
            </a:r>
            <a:r>
              <a:rPr dirty="0" sz="1200">
                <a:latin typeface="Times New Roman"/>
                <a:cs typeface="Times New Roman"/>
              </a:rPr>
              <a:t> yaiku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tembung </a:t>
            </a:r>
            <a:r>
              <a:rPr dirty="0" sz="1200" spc="-5">
                <a:latin typeface="Times New Roman"/>
                <a:cs typeface="Times New Roman"/>
              </a:rPr>
              <a:t>kang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ngemu</a:t>
            </a:r>
            <a:r>
              <a:rPr dirty="0" sz="1200">
                <a:latin typeface="Times New Roman"/>
                <a:cs typeface="Times New Roman"/>
              </a:rPr>
              <a:t> teges </a:t>
            </a:r>
            <a:r>
              <a:rPr dirty="0" sz="1200" spc="-5">
                <a:latin typeface="Times New Roman"/>
                <a:cs typeface="Times New Roman"/>
              </a:rPr>
              <a:t>sipat.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Penggabungan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ketiga</a:t>
            </a:r>
            <a:r>
              <a:rPr dirty="0" sz="1200">
                <a:latin typeface="Times New Roman"/>
                <a:cs typeface="Times New Roman"/>
              </a:rPr>
              <a:t> tembung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jika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tidak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benar,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maka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bahasa </a:t>
            </a:r>
            <a:r>
              <a:rPr dirty="0" sz="1200" spc="-5">
                <a:latin typeface="Times New Roman"/>
                <a:cs typeface="Times New Roman"/>
              </a:rPr>
              <a:t>jawa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disebut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"</a:t>
            </a:r>
            <a:r>
              <a:rPr dirty="0" sz="1200" i="1">
                <a:latin typeface="Times New Roman"/>
                <a:cs typeface="Times New Roman"/>
              </a:rPr>
              <a:t>ora </a:t>
            </a:r>
            <a:r>
              <a:rPr dirty="0" sz="1200" spc="-28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jumbuh</a:t>
            </a:r>
            <a:r>
              <a:rPr dirty="0" sz="1200" spc="-5">
                <a:latin typeface="Times New Roman"/>
                <a:cs typeface="Times New Roman"/>
              </a:rPr>
              <a:t>"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tidak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sesuai.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205740">
              <a:lnSpc>
                <a:spcPts val="138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Sama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seperti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kalimat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dalam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bahasa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Indonesia,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tembung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berfungsi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sebagai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subjek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objek.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13144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bahasa </a:t>
            </a:r>
            <a:r>
              <a:rPr dirty="0" sz="1200" spc="-5">
                <a:latin typeface="Times New Roman"/>
                <a:cs typeface="Times New Roman"/>
              </a:rPr>
              <a:t>Jawa,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tembung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kriya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berperan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sebagai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predikat,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tembung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kahanan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peran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menerangkan </a:t>
            </a:r>
            <a:r>
              <a:rPr dirty="0" sz="1200">
                <a:latin typeface="Times New Roman"/>
                <a:cs typeface="Times New Roman"/>
              </a:rPr>
              <a:t>tembung </a:t>
            </a:r>
            <a:r>
              <a:rPr dirty="0" sz="1200" spc="-5">
                <a:latin typeface="Times New Roman"/>
                <a:cs typeface="Times New Roman"/>
              </a:rPr>
              <a:t>aran.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13716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Penggabungan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antara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tembung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kriya,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aran,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kahanan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dapat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menciptakan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sebuah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kalimat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>
                <a:latin typeface="Times New Roman"/>
                <a:cs typeface="Times New Roman"/>
              </a:rPr>
              <a:t>mudah </a:t>
            </a:r>
            <a:r>
              <a:rPr dirty="0" sz="1200" spc="-5">
                <a:latin typeface="Times New Roman"/>
                <a:cs typeface="Times New Roman"/>
              </a:rPr>
              <a:t>dipahami.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3429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Berikut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contoh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tembung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aran,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tembung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kriya,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tembung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kahanan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bisa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anda </a:t>
            </a:r>
            <a:r>
              <a:rPr dirty="0" sz="1200">
                <a:latin typeface="Times New Roman"/>
                <a:cs typeface="Times New Roman"/>
              </a:rPr>
              <a:t>gunakan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sebagai </a:t>
            </a:r>
            <a:r>
              <a:rPr dirty="0" sz="1200">
                <a:latin typeface="Times New Roman"/>
                <a:cs typeface="Times New Roman"/>
              </a:rPr>
              <a:t>pembeda</a:t>
            </a:r>
            <a:r>
              <a:rPr dirty="0" sz="1200" spc="-5">
                <a:latin typeface="Times New Roman"/>
                <a:cs typeface="Times New Roman"/>
              </a:rPr>
              <a:t> ketiganya.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Pelajari</a:t>
            </a:r>
            <a:r>
              <a:rPr dirty="0" sz="1200">
                <a:latin typeface="Times New Roman"/>
                <a:cs typeface="Times New Roman"/>
              </a:rPr>
              <a:t> juga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22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cara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Ngrimbag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Tembung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Jawa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dan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contohnya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2004" y="7632954"/>
            <a:ext cx="44329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imes New Roman"/>
                <a:cs typeface="Times New Roman"/>
              </a:rPr>
              <a:t>45</a:t>
            </a:r>
            <a:r>
              <a:rPr dirty="0" sz="1800" spc="5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Contoh</a:t>
            </a:r>
            <a:r>
              <a:rPr dirty="0" sz="1800" spc="5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tembung</a:t>
            </a:r>
            <a:r>
              <a:rPr dirty="0" sz="1800" spc="5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aran,</a:t>
            </a:r>
            <a:r>
              <a:rPr dirty="0" sz="1800" spc="15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kriya,</a:t>
            </a:r>
            <a:r>
              <a:rPr dirty="0" sz="1800" spc="1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lan kahanan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4296282"/>
            <a:ext cx="2336800" cy="5151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Contoh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Tembung</a:t>
            </a:r>
            <a:r>
              <a:rPr dirty="0" sz="1200" spc="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Aran</a:t>
            </a:r>
            <a:r>
              <a:rPr dirty="0" sz="1200" b="1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(Kata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benda)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5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165100" algn="l"/>
              </a:tabLst>
            </a:pPr>
            <a:r>
              <a:rPr dirty="0" sz="1200" i="1">
                <a:latin typeface="Times New Roman"/>
                <a:cs typeface="Times New Roman"/>
              </a:rPr>
              <a:t>Bata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=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bata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AutoNum type="arabicPeriod"/>
            </a:pPr>
            <a:endParaRPr sz="115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AutoNum type="arabicPeriod"/>
              <a:tabLst>
                <a:tab pos="1651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Dompet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=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dompet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AutoNum type="arabicPeriod"/>
            </a:pPr>
            <a:endParaRPr sz="115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Font typeface="Times New Roman"/>
              <a:buAutoNum type="arabicPeriod"/>
              <a:tabLst>
                <a:tab pos="1651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Gelas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=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gelas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AutoNum type="arabicPeriod"/>
            </a:pPr>
            <a:endParaRPr sz="115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spcBef>
                <a:spcPts val="5"/>
              </a:spcBef>
              <a:buFont typeface="Times New Roman"/>
              <a:buAutoNum type="arabicPeriod"/>
              <a:tabLst>
                <a:tab pos="1651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Gendheng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=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genting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AutoNum type="arabicPeriod"/>
            </a:pPr>
            <a:endParaRPr sz="115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AutoNum type="arabicPeriod"/>
              <a:tabLst>
                <a:tab pos="1651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Gitar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: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gitar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AutoNum type="arabicPeriod"/>
            </a:pPr>
            <a:endParaRPr sz="115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AutoNum type="arabicPeriod"/>
              <a:tabLst>
                <a:tab pos="1651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Kaca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=</a:t>
            </a:r>
            <a:r>
              <a:rPr dirty="0" sz="1200" spc="-3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kaca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AutoNum type="arabicPeriod"/>
            </a:pPr>
            <a:endParaRPr sz="115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Font typeface="Times New Roman"/>
              <a:buAutoNum type="arabicPeriod"/>
              <a:tabLst>
                <a:tab pos="1651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Kayu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=</a:t>
            </a:r>
            <a:r>
              <a:rPr dirty="0" sz="1200" spc="-3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kayu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AutoNum type="arabicPeriod"/>
            </a:pPr>
            <a:endParaRPr sz="115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Font typeface="Times New Roman"/>
              <a:buAutoNum type="arabicPeriod"/>
              <a:tabLst>
                <a:tab pos="1651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Keramik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=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keramik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AutoNum type="arabicPeriod"/>
            </a:pPr>
            <a:endParaRPr sz="115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Font typeface="Times New Roman"/>
              <a:buAutoNum type="arabicPeriod"/>
              <a:tabLst>
                <a:tab pos="1651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Korek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=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korek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AutoNum type="arabicPeriod"/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Lemari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=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almari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AutoNum type="arabicPeriod"/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Font typeface="Times New Roman"/>
              <a:buAutoNum type="arabicPeriod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Meja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=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meja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AutoNum type="arabicPeriod"/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Piring</a:t>
            </a:r>
            <a:r>
              <a:rPr dirty="0" sz="1200" spc="-3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=pering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AutoNum type="arabicPeriod"/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Sendhok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=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sendok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AutoNum type="arabicPeriod"/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Watu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=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batu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4400" y="914399"/>
            <a:ext cx="5731509" cy="322630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1031"/>
            <a:ext cx="5163185" cy="86829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15.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Wesi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=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besi</a:t>
            </a: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ct val="192500"/>
              </a:lnSpc>
              <a:spcBef>
                <a:spcPts val="10"/>
              </a:spcBef>
            </a:pPr>
            <a:r>
              <a:rPr dirty="0" sz="1200" spc="-5">
                <a:latin typeface="Times New Roman"/>
                <a:cs typeface="Times New Roman"/>
              </a:rPr>
              <a:t>Pelajari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juga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Tembung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Kawi:</a:t>
            </a:r>
            <a:r>
              <a:rPr dirty="0" u="heavy" sz="1200" spc="1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Pengertian,</a:t>
            </a:r>
            <a:r>
              <a:rPr dirty="0" u="heavy" sz="1200" spc="1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Fungsi,</a:t>
            </a:r>
            <a:r>
              <a:rPr dirty="0" u="heavy" sz="1200" spc="2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Sejarah,</a:t>
            </a:r>
            <a:r>
              <a:rPr dirty="0" u="heavy" sz="1200" spc="1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Peninggalan,</a:t>
            </a:r>
            <a:r>
              <a:rPr dirty="0" u="heavy" sz="1200" spc="1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Kamus </a:t>
            </a:r>
            <a:r>
              <a:rPr dirty="0" sz="1200" spc="-28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Contoh </a:t>
            </a:r>
            <a:r>
              <a:rPr dirty="0" sz="1200" spc="-5" b="1" i="1">
                <a:latin typeface="Times New Roman"/>
                <a:cs typeface="Times New Roman"/>
              </a:rPr>
              <a:t>Tembung</a:t>
            </a:r>
            <a:r>
              <a:rPr dirty="0" sz="1200" b="1" i="1">
                <a:latin typeface="Times New Roman"/>
                <a:cs typeface="Times New Roman"/>
              </a:rPr>
              <a:t> Kriya</a:t>
            </a:r>
            <a:r>
              <a:rPr dirty="0" sz="1200" spc="-10" b="1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(kata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kerja)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5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Font typeface="Times New Roman"/>
              <a:buAutoNum type="arabicPeriod"/>
              <a:tabLst>
                <a:tab pos="165100" algn="l"/>
              </a:tabLst>
            </a:pPr>
            <a:r>
              <a:rPr dirty="0" sz="1200" i="1">
                <a:latin typeface="Times New Roman"/>
                <a:cs typeface="Times New Roman"/>
              </a:rPr>
              <a:t>Adus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=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mandi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/>
            </a:pPr>
            <a:endParaRPr sz="115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Font typeface="Times New Roman"/>
              <a:buAutoNum type="arabicPeriod"/>
              <a:tabLst>
                <a:tab pos="1651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Bal-balan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=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main</a:t>
            </a:r>
            <a:r>
              <a:rPr dirty="0" sz="1200" spc="-5" i="1">
                <a:latin typeface="Times New Roman"/>
                <a:cs typeface="Times New Roman"/>
              </a:rPr>
              <a:t> sepak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bola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Times New Roman"/>
              <a:buAutoNum type="arabicPeriod"/>
            </a:pPr>
            <a:endParaRPr sz="115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Font typeface="Times New Roman"/>
              <a:buAutoNum type="arabicPeriod"/>
              <a:tabLst>
                <a:tab pos="1651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Maca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=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membaca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/>
            </a:pPr>
            <a:endParaRPr sz="115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Font typeface="Times New Roman"/>
              <a:buAutoNum type="arabicPeriod"/>
              <a:tabLst>
                <a:tab pos="1651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Macul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=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mencangkul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Times New Roman"/>
              <a:buAutoNum type="arabicPeriod"/>
            </a:pPr>
            <a:endParaRPr sz="115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Font typeface="Times New Roman"/>
              <a:buAutoNum type="arabicPeriod"/>
              <a:tabLst>
                <a:tab pos="1651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Madhang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=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makan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Times New Roman"/>
              <a:buAutoNum type="arabicPeriod"/>
            </a:pPr>
            <a:endParaRPr sz="115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Font typeface="Times New Roman"/>
              <a:buAutoNum type="arabicPeriod"/>
              <a:tabLst>
                <a:tab pos="1651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Mancing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=</a:t>
            </a:r>
            <a:r>
              <a:rPr dirty="0" sz="1200" spc="-5" i="1">
                <a:latin typeface="Times New Roman"/>
                <a:cs typeface="Times New Roman"/>
              </a:rPr>
              <a:t> memancing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ikan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/>
            </a:pPr>
            <a:endParaRPr sz="115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spcBef>
                <a:spcPts val="5"/>
              </a:spcBef>
              <a:buFont typeface="Times New Roman"/>
              <a:buAutoNum type="arabicPeriod"/>
              <a:tabLst>
                <a:tab pos="1651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Mangan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=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makan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/>
            </a:pPr>
            <a:endParaRPr sz="115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Font typeface="Times New Roman"/>
              <a:buAutoNum type="arabicPeriod"/>
              <a:tabLst>
                <a:tab pos="1651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Masak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=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memasak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Times New Roman"/>
              <a:buAutoNum type="arabicPeriod"/>
            </a:pPr>
            <a:endParaRPr sz="115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Font typeface="Times New Roman"/>
              <a:buAutoNum type="arabicPeriod"/>
              <a:tabLst>
                <a:tab pos="1651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Menek</a:t>
            </a:r>
            <a:r>
              <a:rPr dirty="0" sz="1200" spc="-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=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memanjat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/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Mulang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=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mengajar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Times New Roman"/>
              <a:buAutoNum type="arabicPeriod"/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Ngarit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=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mencari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rumput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Times New Roman"/>
              <a:buAutoNum type="arabicPeriod"/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Ngepit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=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bersepeda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/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Nggamel </a:t>
            </a:r>
            <a:r>
              <a:rPr dirty="0" sz="1200" i="1">
                <a:latin typeface="Times New Roman"/>
                <a:cs typeface="Times New Roman"/>
              </a:rPr>
              <a:t>=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memainkan gamelan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/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Ngombe</a:t>
            </a:r>
            <a:r>
              <a:rPr dirty="0" sz="1200" spc="-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=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minum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Times New Roman"/>
              <a:buAutoNum type="arabicPeriod"/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Nulis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=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menulis</a:t>
            </a:r>
            <a:endParaRPr sz="1200">
              <a:latin typeface="Times New Roman"/>
              <a:cs typeface="Times New Roman"/>
            </a:endParaRPr>
          </a:p>
          <a:p>
            <a:pPr marL="12700" marR="1035050">
              <a:lnSpc>
                <a:spcPct val="192500"/>
              </a:lnSpc>
              <a:spcBef>
                <a:spcPts val="15"/>
              </a:spcBef>
            </a:pPr>
            <a:r>
              <a:rPr dirty="0" sz="1200" spc="-5">
                <a:latin typeface="Times New Roman"/>
                <a:cs typeface="Times New Roman"/>
              </a:rPr>
              <a:t>Pelajari</a:t>
            </a:r>
            <a:r>
              <a:rPr dirty="0" sz="1200">
                <a:latin typeface="Times New Roman"/>
                <a:cs typeface="Times New Roman"/>
              </a:rPr>
              <a:t> juga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Ejaan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Bahasa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Jawa yang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disesuaikan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dengan</a:t>
            </a:r>
            <a:r>
              <a:rPr dirty="0" u="heavy" sz="1200" spc="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EYD </a:t>
            </a:r>
            <a:r>
              <a:rPr dirty="0" sz="1200" spc="-28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Contoh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Tembung</a:t>
            </a:r>
            <a:r>
              <a:rPr dirty="0" sz="120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Kahanan</a:t>
            </a:r>
            <a:r>
              <a:rPr dirty="0" sz="1200" spc="10" b="1" i="1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(Kata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sifat)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spcBef>
                <a:spcPts val="5"/>
              </a:spcBef>
              <a:buFont typeface="Times New Roman"/>
              <a:buAutoNum type="arabicPeriod"/>
              <a:tabLst>
                <a:tab pos="165100" algn="l"/>
              </a:tabLst>
            </a:pPr>
            <a:r>
              <a:rPr dirty="0" sz="1200" i="1">
                <a:latin typeface="Times New Roman"/>
                <a:cs typeface="Times New Roman"/>
              </a:rPr>
              <a:t>Bagus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=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tampan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AutoNum type="arabicPeriod"/>
            </a:pPr>
            <a:endParaRPr sz="115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Font typeface="Times New Roman"/>
              <a:buAutoNum type="arabicPeriod"/>
              <a:tabLst>
                <a:tab pos="1651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Banter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=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cepat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AutoNum type="arabicPeriod"/>
            </a:pPr>
            <a:endParaRPr sz="115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Font typeface="Times New Roman"/>
              <a:buAutoNum type="arabicPeriod"/>
              <a:tabLst>
                <a:tab pos="165100" algn="l"/>
              </a:tabLst>
            </a:pPr>
            <a:r>
              <a:rPr dirty="0" sz="1200" i="1">
                <a:latin typeface="Times New Roman"/>
                <a:cs typeface="Times New Roman"/>
              </a:rPr>
              <a:t>Bodho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=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bodoh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AutoNum type="arabicPeriod"/>
            </a:pPr>
            <a:endParaRPr sz="115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AutoNum type="arabicPeriod"/>
              <a:tabLst>
                <a:tab pos="1651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Cendhak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=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pendek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AutoNum type="arabicPeriod"/>
            </a:pPr>
            <a:endParaRPr sz="115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Font typeface="Times New Roman"/>
              <a:buAutoNum type="arabicPeriod"/>
              <a:tabLst>
                <a:tab pos="1651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Crewet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=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cerewet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1031"/>
            <a:ext cx="5433695" cy="83038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5100" indent="-152400">
              <a:lnSpc>
                <a:spcPct val="100000"/>
              </a:lnSpc>
              <a:spcBef>
                <a:spcPts val="100"/>
              </a:spcBef>
              <a:buFont typeface="Times New Roman"/>
              <a:buAutoNum type="arabicPeriod" startAt="6"/>
              <a:tabLst>
                <a:tab pos="165100" algn="l"/>
              </a:tabLst>
            </a:pPr>
            <a:r>
              <a:rPr dirty="0" sz="1200" i="1">
                <a:latin typeface="Times New Roman"/>
                <a:cs typeface="Times New Roman"/>
              </a:rPr>
              <a:t>Galak</a:t>
            </a:r>
            <a:r>
              <a:rPr dirty="0" sz="1200" spc="-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=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galak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6"/>
            </a:pPr>
            <a:endParaRPr sz="115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Font typeface="Times New Roman"/>
              <a:buAutoNum type="arabicPeriod" startAt="6"/>
              <a:tabLst>
                <a:tab pos="1651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Garing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=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kering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Times New Roman"/>
              <a:buAutoNum type="arabicPeriod" startAt="6"/>
            </a:pPr>
            <a:endParaRPr sz="115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Font typeface="Times New Roman"/>
              <a:buAutoNum type="arabicPeriod" startAt="6"/>
              <a:tabLst>
                <a:tab pos="1651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Males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=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malas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6"/>
            </a:pPr>
            <a:endParaRPr sz="115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6"/>
              <a:tabLst>
                <a:tab pos="165100" algn="l"/>
              </a:tabLst>
            </a:pPr>
            <a:r>
              <a:rPr dirty="0" sz="1200" i="1">
                <a:latin typeface="Times New Roman"/>
                <a:cs typeface="Times New Roman"/>
              </a:rPr>
              <a:t>Nggantheng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=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ganteng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6"/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6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Pinter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=</a:t>
            </a:r>
            <a:r>
              <a:rPr dirty="0" sz="1200" spc="-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pandai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Times New Roman"/>
              <a:buAutoNum type="arabicPeriod" startAt="6"/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6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Sopan</a:t>
            </a:r>
            <a:r>
              <a:rPr dirty="0" sz="1200" spc="-5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=</a:t>
            </a:r>
            <a:r>
              <a:rPr dirty="0" sz="1200" spc="-5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santun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6"/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6"/>
              <a:tabLst>
                <a:tab pos="241300" algn="l"/>
              </a:tabLst>
            </a:pPr>
            <a:r>
              <a:rPr dirty="0" sz="1200" i="1">
                <a:latin typeface="Times New Roman"/>
                <a:cs typeface="Times New Roman"/>
              </a:rPr>
              <a:t>Susah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=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sedih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Times New Roman"/>
              <a:buAutoNum type="arabicPeriod" startAt="6"/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6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Teles</a:t>
            </a:r>
            <a:r>
              <a:rPr dirty="0" sz="1200" spc="-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=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basah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Times New Roman"/>
              <a:buAutoNum type="arabicPeriod" startAt="6"/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6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Tentrem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=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tenteram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6"/>
            </a:pPr>
            <a:endParaRPr sz="1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Times New Roman"/>
              <a:buAutoNum type="arabicPeriod" startAt="6"/>
              <a:tabLst>
                <a:tab pos="241300" algn="l"/>
              </a:tabLst>
            </a:pPr>
            <a:r>
              <a:rPr dirty="0" sz="1200" spc="-5" i="1">
                <a:latin typeface="Times New Roman"/>
                <a:cs typeface="Times New Roman"/>
              </a:rPr>
              <a:t>Trampil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=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terampil</a:t>
            </a:r>
            <a:endParaRPr sz="1200">
              <a:latin typeface="Times New Roman"/>
              <a:cs typeface="Times New Roman"/>
            </a:endParaRPr>
          </a:p>
          <a:p>
            <a:pPr marL="12700" marR="599440">
              <a:lnSpc>
                <a:spcPct val="192500"/>
              </a:lnSpc>
              <a:spcBef>
                <a:spcPts val="15"/>
              </a:spcBef>
            </a:pPr>
            <a:r>
              <a:rPr dirty="0" sz="1200" spc="-5">
                <a:latin typeface="Times New Roman"/>
                <a:cs typeface="Times New Roman"/>
              </a:rPr>
              <a:t>Pelajari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juga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Tembung</a:t>
            </a:r>
            <a:r>
              <a:rPr dirty="0" u="heavy" sz="1200" spc="1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Sengkalan</a:t>
            </a:r>
            <a:r>
              <a:rPr dirty="0" u="heavy" sz="1200" spc="1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lengkap</a:t>
            </a:r>
            <a:r>
              <a:rPr dirty="0" u="heavy" sz="1200" spc="1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Jenis,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10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Watak,</a:t>
            </a:r>
            <a:r>
              <a:rPr dirty="0" u="heavy" sz="1200" spc="1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dan</a:t>
            </a:r>
            <a:r>
              <a:rPr dirty="0" u="heavy" sz="1200" spc="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contohnya </a:t>
            </a:r>
            <a:r>
              <a:rPr dirty="0" sz="1200" spc="-28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Contoh</a:t>
            </a:r>
            <a:r>
              <a:rPr dirty="0" sz="1200" b="1">
                <a:latin typeface="Times New Roman"/>
                <a:cs typeface="Times New Roman"/>
              </a:rPr>
              <a:t> kalimat </a:t>
            </a:r>
            <a:r>
              <a:rPr dirty="0" sz="1200" spc="-5" b="1">
                <a:latin typeface="Times New Roman"/>
                <a:cs typeface="Times New Roman"/>
              </a:rPr>
              <a:t>penggunaan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tembung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kriya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dan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tembung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aran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410"/>
              </a:lnSpc>
              <a:buAutoNum type="arabicPeriod"/>
              <a:tabLst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dibungkem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tutuke</a:t>
            </a:r>
            <a:endParaRPr sz="120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didhodhog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dhadhane</a:t>
            </a:r>
            <a:endParaRPr sz="120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dipithes irunge</a:t>
            </a:r>
            <a:endParaRPr sz="120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dijewer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kupinge</a:t>
            </a:r>
            <a:endParaRPr sz="120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diceblek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bokonge</a:t>
            </a:r>
            <a:endParaRPr sz="120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ditekak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gulune</a:t>
            </a:r>
            <a:endParaRPr sz="120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dithothok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sirahe</a:t>
            </a:r>
            <a:endParaRPr sz="120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dijegal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sikile</a:t>
            </a:r>
            <a:endParaRPr sz="120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dikebuk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wetenge</a:t>
            </a:r>
            <a:endParaRPr sz="120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digenthok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dhengkule</a:t>
            </a:r>
            <a:endParaRPr sz="120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dislenthik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kupinge</a:t>
            </a:r>
            <a:endParaRPr sz="120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diperung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kupinge</a:t>
            </a:r>
            <a:endParaRPr sz="120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diciwel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pupune</a:t>
            </a:r>
            <a:endParaRPr sz="120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dipithing gulune</a:t>
            </a:r>
            <a:endParaRPr sz="120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digablog g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g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re</a:t>
            </a:r>
            <a:endParaRPr sz="120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dicewowo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lambene</a:t>
            </a:r>
            <a:endParaRPr sz="120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dijambak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rambute</a:t>
            </a:r>
            <a:endParaRPr sz="120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diculeg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mripate</a:t>
            </a:r>
            <a:endParaRPr sz="120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410"/>
              </a:lnSpc>
              <a:buAutoNum type="arabicPeriod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dijenggit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rambute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Demikian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>
                <a:latin typeface="Times New Roman"/>
                <a:cs typeface="Times New Roman"/>
              </a:rPr>
              <a:t> dapat kami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sampaikan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mengenai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tembung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kriya, tembung </a:t>
            </a:r>
            <a:r>
              <a:rPr dirty="0" sz="1200" spc="-5">
                <a:latin typeface="Times New Roman"/>
                <a:cs typeface="Times New Roman"/>
              </a:rPr>
              <a:t>aran,</a:t>
            </a:r>
            <a:r>
              <a:rPr dirty="0" sz="1200">
                <a:latin typeface="Times New Roman"/>
                <a:cs typeface="Times New Roman"/>
              </a:rPr>
              <a:t> tembung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kahanan</a:t>
            </a:r>
            <a:r>
              <a:rPr dirty="0" sz="1200">
                <a:latin typeface="Times New Roman"/>
                <a:cs typeface="Times New Roman"/>
              </a:rPr>
              <a:t> 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dilengkapi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dengan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contoh.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Kunjungi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terus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kawruhbasa.com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untuk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mendapatkan</a:t>
            </a:r>
            <a:r>
              <a:rPr dirty="0" sz="1200">
                <a:latin typeface="Times New Roman"/>
                <a:cs typeface="Times New Roman"/>
              </a:rPr>
              <a:t> update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terbaru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seputar </a:t>
            </a:r>
            <a:r>
              <a:rPr dirty="0" sz="1200">
                <a:latin typeface="Times New Roman"/>
                <a:cs typeface="Times New Roman"/>
              </a:rPr>
              <a:t>bahasa</a:t>
            </a:r>
            <a:r>
              <a:rPr dirty="0" sz="1200" spc="-5">
                <a:latin typeface="Times New Roman"/>
                <a:cs typeface="Times New Roman"/>
              </a:rPr>
              <a:t> Jawa,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ikuti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kami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Google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News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Tingtong</dc:creator>
  <dcterms:created xsi:type="dcterms:W3CDTF">2023-02-12T11:07:23Z</dcterms:created>
  <dcterms:modified xsi:type="dcterms:W3CDTF">2023-02-12T11:07:23Z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2023-02-12T00:00:00Z</vt:filetime>
  </property>
  <property fmtid="{D5CDD505-2E9C-101B-9397-08002B2CF9AE}" pid="3" name="Creator">
    <vt:lpwstr>Microsoft® Word 2016</vt:lpwstr>
  </property>
  <property fmtid="{D5CDD505-2E9C-101B-9397-08002B2CF9AE}" pid="4" name="LastSaved">
    <vt:filetime>2023-02-12T00:00:00Z</vt:filetime>
  </property>
</Properties>
</file>