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2484" y="879094"/>
            <a:ext cx="5697880" cy="833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pepindhan/" TargetMode="External"/><Relationship Id="rId3" Type="http://schemas.openxmlformats.org/officeDocument/2006/relationships/hyperlink" Target="https://kawruhbasa.com/salok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paribasan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bebasan/" TargetMode="External"/><Relationship Id="rId3" Type="http://schemas.openxmlformats.org/officeDocument/2006/relationships/hyperlink" Target="https://kawruhbasa.com/rura-basa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" TargetMode="External"/><Relationship Id="rId3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2343150" marR="5080" indent="-2331085">
              <a:lnSpc>
                <a:spcPts val="3240"/>
              </a:lnSpc>
              <a:spcBef>
                <a:spcPts val="85"/>
              </a:spcBef>
            </a:pPr>
            <a:r>
              <a:rPr dirty="0"/>
              <a:t>Tembung </a:t>
            </a:r>
            <a:r>
              <a:rPr dirty="0" spc="-5"/>
              <a:t>Sanepa:</a:t>
            </a:r>
            <a:r>
              <a:rPr dirty="0" spc="5"/>
              <a:t> </a:t>
            </a:r>
            <a:r>
              <a:rPr dirty="0" spc="-5"/>
              <a:t>Pengertian,</a:t>
            </a:r>
            <a:r>
              <a:rPr dirty="0"/>
              <a:t> </a:t>
            </a:r>
            <a:r>
              <a:rPr dirty="0" spc="-5"/>
              <a:t>Contoh,</a:t>
            </a:r>
            <a:r>
              <a:rPr dirty="0" spc="5"/>
              <a:t> </a:t>
            </a:r>
            <a:r>
              <a:rPr dirty="0" spc="-5"/>
              <a:t>dan </a:t>
            </a:r>
            <a:r>
              <a:rPr dirty="0" spc="-635"/>
              <a:t> </a:t>
            </a:r>
            <a:r>
              <a:rPr dirty="0"/>
              <a:t>Artinya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887981"/>
            <a:ext cx="5699125" cy="7858759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9906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5">
                <a:latin typeface="Times New Roman"/>
                <a:cs typeface="Times New Roman"/>
              </a:rPr>
              <a:t> 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sanepa</a:t>
            </a:r>
            <a:r>
              <a:rPr dirty="0" sz="1200">
                <a:latin typeface="Times New Roman"/>
                <a:cs typeface="Times New Roman"/>
              </a:rPr>
              <a:t> (sanepan)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yaiku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unen-unen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bangsane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pepindhan</a:t>
            </a:r>
            <a:r>
              <a:rPr dirty="0" sz="1200" spc="-5">
                <a:latin typeface="Times New Roman"/>
                <a:cs typeface="Times New Roman"/>
                <a:hlinkClick r:id="rId2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ngemu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surasa</a:t>
            </a:r>
            <a:r>
              <a:rPr dirty="0" sz="1200">
                <a:latin typeface="Times New Roman"/>
                <a:cs typeface="Times New Roman"/>
              </a:rPr>
              <a:t> mbangetake, </a:t>
            </a:r>
            <a:r>
              <a:rPr dirty="0" sz="1200" spc="-5">
                <a:latin typeface="Times New Roman"/>
                <a:cs typeface="Times New Roman"/>
              </a:rPr>
              <a:t>nanging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nganggo 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 </a:t>
            </a:r>
            <a:r>
              <a:rPr dirty="0" sz="1200" spc="-5">
                <a:latin typeface="Times New Roman"/>
                <a:cs typeface="Times New Roman"/>
              </a:rPr>
              <a:t>tegese</a:t>
            </a:r>
            <a:r>
              <a:rPr dirty="0" sz="1200">
                <a:latin typeface="Times New Roman"/>
                <a:cs typeface="Times New Roman"/>
              </a:rPr>
              <a:t> kosok balen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karepe.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pengertian</a:t>
            </a:r>
            <a:r>
              <a:rPr dirty="0" sz="1200">
                <a:latin typeface="Times New Roman"/>
                <a:cs typeface="Times New Roman"/>
              </a:rPr>
              <a:t> tembung sanepa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>
                <a:latin typeface="Times New Roman"/>
                <a:cs typeface="Times New Roman"/>
              </a:rPr>
              <a:t> ungkapan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mengandung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makna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melebih-lebihkan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sebaliknya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12827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i="1">
                <a:latin typeface="Times New Roman"/>
                <a:cs typeface="Times New Roman"/>
              </a:rPr>
              <a:t>Bobote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abot </a:t>
            </a:r>
            <a:r>
              <a:rPr dirty="0" sz="1200" spc="-5" i="1">
                <a:latin typeface="Times New Roman"/>
                <a:cs typeface="Times New Roman"/>
              </a:rPr>
              <a:t>kapuk</a:t>
            </a:r>
            <a:r>
              <a:rPr dirty="0" sz="1200" spc="-5">
                <a:latin typeface="Times New Roman"/>
                <a:cs typeface="Times New Roman"/>
              </a:rPr>
              <a:t>",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"</a:t>
            </a:r>
            <a:r>
              <a:rPr dirty="0" sz="1200" i="1">
                <a:latin typeface="Times New Roman"/>
                <a:cs typeface="Times New Roman"/>
              </a:rPr>
              <a:t>beratnya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seperti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kapas</a:t>
            </a:r>
            <a:r>
              <a:rPr dirty="0" sz="1200" spc="-5">
                <a:latin typeface="Times New Roman"/>
                <a:cs typeface="Times New Roman"/>
              </a:rPr>
              <a:t>".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Maksud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sanepan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sebenarnya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"entheng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ringan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sekali.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memahami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 kita </a:t>
            </a:r>
            <a:r>
              <a:rPr dirty="0" sz="1200" spc="-5">
                <a:latin typeface="Times New Roman"/>
                <a:cs typeface="Times New Roman"/>
              </a:rPr>
              <a:t>tanyakan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hati,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"Bukankah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kapas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ringan?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Mengapa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(berat)?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Itulah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pergaulan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mengedepankan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ewuh-pekewuh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mengucapkan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terkesan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merendahkan.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Sehingga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lebih memilih kata </a:t>
            </a:r>
            <a:r>
              <a:rPr dirty="0" sz="1200" spc="-5">
                <a:latin typeface="Times New Roman"/>
                <a:cs typeface="Times New Roman"/>
              </a:rPr>
              <a:t>sebaliknya </a:t>
            </a:r>
            <a:r>
              <a:rPr dirty="0" sz="1200">
                <a:latin typeface="Times New Roman"/>
                <a:cs typeface="Times New Roman"/>
              </a:rPr>
              <a:t>agar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terdengar </a:t>
            </a:r>
            <a:r>
              <a:rPr dirty="0" sz="1200" spc="-5">
                <a:latin typeface="Times New Roman"/>
                <a:cs typeface="Times New Roman"/>
              </a:rPr>
              <a:t>kurang</a:t>
            </a:r>
            <a:r>
              <a:rPr dirty="0" sz="1200">
                <a:latin typeface="Times New Roman"/>
                <a:cs typeface="Times New Roman"/>
              </a:rPr>
              <a:t> menyenangkan.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0160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Selain</a:t>
            </a:r>
            <a:r>
              <a:rPr dirty="0" sz="1200">
                <a:latin typeface="Times New Roman"/>
                <a:cs typeface="Times New Roman"/>
              </a:rPr>
              <a:t> itu,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sanepa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kita </a:t>
            </a:r>
            <a:r>
              <a:rPr dirty="0" sz="1200" spc="-5">
                <a:latin typeface="Times New Roman"/>
                <a:cs typeface="Times New Roman"/>
              </a:rPr>
              <a:t>simpulkan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bahwa sanepan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sebuah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sindiran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mengucapkannya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secara</a:t>
            </a:r>
            <a:r>
              <a:rPr dirty="0" sz="1200">
                <a:latin typeface="Times New Roman"/>
                <a:cs typeface="Times New Roman"/>
              </a:rPr>
              <a:t> apa </a:t>
            </a:r>
            <a:r>
              <a:rPr dirty="0" sz="1200" spc="-5">
                <a:latin typeface="Times New Roman"/>
                <a:cs typeface="Times New Roman"/>
              </a:rPr>
              <a:t>adanya.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Karena </a:t>
            </a: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>
                <a:latin typeface="Times New Roman"/>
                <a:cs typeface="Times New Roman"/>
              </a:rPr>
              <a:t> dasarnya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 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menyakiti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perasaan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 lain.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sebenarnya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bermaksud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menasihati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terhadap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perilaku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seseorang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 </a:t>
            </a:r>
            <a:r>
              <a:rPr dirty="0" sz="1200">
                <a:latin typeface="Times New Roman"/>
                <a:cs typeface="Times New Roman"/>
              </a:rPr>
              <a:t> bisa</a:t>
            </a:r>
            <a:r>
              <a:rPr dirty="0" sz="1200" spc="-5">
                <a:latin typeface="Times New Roman"/>
                <a:cs typeface="Times New Roman"/>
              </a:rPr>
              <a:t> lebih</a:t>
            </a:r>
            <a:r>
              <a:rPr dirty="0" sz="1200">
                <a:latin typeface="Times New Roman"/>
                <a:cs typeface="Times New Roman"/>
              </a:rPr>
              <a:t> baik.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Saloka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Pengertian,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Ciri,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Contoh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Artinya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latin typeface="Times New Roman"/>
                <a:cs typeface="Times New Roman"/>
              </a:rPr>
              <a:t>Fungsi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Tembung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Sanepa</a:t>
            </a:r>
            <a:endParaRPr sz="1800">
              <a:latin typeface="Times New Roman"/>
              <a:cs typeface="Times New Roman"/>
            </a:endParaRPr>
          </a:p>
          <a:p>
            <a:pPr marL="12700" marR="16827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disinggung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bahwa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sanepa biasa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menyampaikan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nasihat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kepada </a:t>
            </a:r>
            <a:r>
              <a:rPr dirty="0" sz="1200" spc="-5">
                <a:latin typeface="Times New Roman"/>
                <a:cs typeface="Times New Roman"/>
              </a:rPr>
              <a:t>seseorang</a:t>
            </a:r>
            <a:r>
              <a:rPr dirty="0" sz="1200">
                <a:latin typeface="Times New Roman"/>
                <a:cs typeface="Times New Roman"/>
              </a:rPr>
              <a:t> tanpa menyakiti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perasaan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939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demikian,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perkataan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disampaikan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tetap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memuji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dikritik,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padahal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dicermati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kalimat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menyindir.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sanepan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sebenarnya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mengolok-olok </a:t>
            </a:r>
            <a:r>
              <a:rPr dirty="0" sz="1200">
                <a:latin typeface="Times New Roman"/>
                <a:cs typeface="Times New Roman"/>
              </a:rPr>
              <a:t>namun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>
                <a:latin typeface="Times New Roman"/>
                <a:cs typeface="Times New Roman"/>
              </a:rPr>
              <a:t> memuji.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92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Fungsi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sanepan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menyindir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menyampaikan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keadaan tertentu.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16839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Misalnya: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Srawunge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renggang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gula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kumepyur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pulut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(pergaulannya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renggang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gula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diberi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getah).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Meskipun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 "</a:t>
            </a:r>
            <a:r>
              <a:rPr dirty="0" sz="1200" i="1">
                <a:latin typeface="Times New Roman"/>
                <a:cs typeface="Times New Roman"/>
              </a:rPr>
              <a:t>renggang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padahal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sebenarnya maksud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sebaliknya.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10">
                <a:latin typeface="Times New Roman"/>
                <a:cs typeface="Times New Roman"/>
              </a:rPr>
              <a:t>Ini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bisa</a:t>
            </a:r>
            <a:r>
              <a:rPr dirty="0" sz="1200">
                <a:latin typeface="Times New Roman"/>
                <a:cs typeface="Times New Roman"/>
              </a:rPr>
              <a:t> dilihat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kalimat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i="1">
                <a:latin typeface="Times New Roman"/>
                <a:cs typeface="Times New Roman"/>
              </a:rPr>
              <a:t>gula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kumepyur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pulut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(gula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dicampur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getah).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Gula itu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sifatnya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lengket,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ditambah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getah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lengket </a:t>
            </a:r>
            <a:r>
              <a:rPr dirty="0" sz="1200">
                <a:latin typeface="Times New Roman"/>
                <a:cs typeface="Times New Roman"/>
              </a:rPr>
              <a:t>bukan?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3558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Itulah </a:t>
            </a:r>
            <a:r>
              <a:rPr dirty="0" sz="1200">
                <a:latin typeface="Times New Roman"/>
                <a:cs typeface="Times New Roman"/>
              </a:rPr>
              <a:t>salah </a:t>
            </a:r>
            <a:r>
              <a:rPr dirty="0" sz="1200" spc="-5">
                <a:latin typeface="Times New Roman"/>
                <a:cs typeface="Times New Roman"/>
              </a:rPr>
              <a:t>satu</a:t>
            </a:r>
            <a:r>
              <a:rPr dirty="0" sz="1200">
                <a:latin typeface="Times New Roman"/>
                <a:cs typeface="Times New Roman"/>
              </a:rPr>
              <a:t> seni orang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mengucapkan </a:t>
            </a:r>
            <a:r>
              <a:rPr dirty="0" sz="1200" spc="-5">
                <a:latin typeface="Times New Roman"/>
                <a:cs typeface="Times New Roman"/>
              </a:rPr>
              <a:t>sesuatu.</a:t>
            </a:r>
            <a:r>
              <a:rPr dirty="0" sz="1200">
                <a:latin typeface="Times New Roman"/>
                <a:cs typeface="Times New Roman"/>
              </a:rPr>
              <a:t> Berbanggalah jika </a:t>
            </a:r>
            <a:r>
              <a:rPr dirty="0" sz="1200" spc="-5">
                <a:latin typeface="Times New Roman"/>
                <a:cs typeface="Times New Roman"/>
              </a:rPr>
              <a:t>adan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karena kita </a:t>
            </a:r>
            <a:r>
              <a:rPr dirty="0" sz="1200" spc="-5">
                <a:latin typeface="Times New Roman"/>
                <a:cs typeface="Times New Roman"/>
              </a:rPr>
              <a:t>kaya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tata bahasa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nilai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sastra 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tinggi.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6714"/>
            <a:ext cx="5738495" cy="8757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Contoh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Tembung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Sanepa</a:t>
            </a:r>
            <a:endParaRPr sz="1800">
              <a:latin typeface="Times New Roman"/>
              <a:cs typeface="Times New Roman"/>
            </a:endParaRPr>
          </a:p>
          <a:p>
            <a:pPr marL="12700" marR="438784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>
                <a:latin typeface="Times New Roman"/>
                <a:cs typeface="Times New Roman"/>
              </a:rPr>
              <a:t> anda lebih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</a:t>
            </a:r>
            <a:r>
              <a:rPr dirty="0" sz="1200" spc="-5">
                <a:latin typeface="Times New Roman"/>
                <a:cs typeface="Times New Roman"/>
              </a:rPr>
              <a:t> memahami,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 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sanepa</a:t>
            </a:r>
            <a:r>
              <a:rPr dirty="0" sz="1200">
                <a:latin typeface="Times New Roman"/>
                <a:cs typeface="Times New Roman"/>
              </a:rPr>
              <a:t> dalam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 artinya</a:t>
            </a:r>
            <a:r>
              <a:rPr dirty="0" sz="1200" spc="-5">
                <a:latin typeface="Times New Roman"/>
                <a:cs typeface="Times New Roman"/>
              </a:rPr>
              <a:t> dan</a:t>
            </a:r>
            <a:r>
              <a:rPr dirty="0" sz="1200">
                <a:latin typeface="Times New Roman"/>
                <a:cs typeface="Times New Roman"/>
              </a:rPr>
              <a:t> di </a:t>
            </a:r>
            <a:r>
              <a:rPr dirty="0" sz="1200" spc="-5">
                <a:latin typeface="Times New Roman"/>
                <a:cs typeface="Times New Roman"/>
              </a:rPr>
              <a:t>artikan</a:t>
            </a:r>
            <a:r>
              <a:rPr dirty="0" sz="1200">
                <a:latin typeface="Times New Roman"/>
                <a:cs typeface="Times New Roman"/>
              </a:rPr>
              <a:t> dalam 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Ambune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Arum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Jamban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(baunya</a:t>
            </a:r>
            <a:r>
              <a:rPr dirty="0" sz="1200">
                <a:latin typeface="Times New Roman"/>
                <a:cs typeface="Times New Roman"/>
              </a:rPr>
              <a:t> harum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selokan)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Ambune Banger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(baunya</a:t>
            </a:r>
            <a:r>
              <a:rPr dirty="0" sz="1200">
                <a:latin typeface="Times New Roman"/>
                <a:cs typeface="Times New Roman"/>
              </a:rPr>
              <a:t> busuk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sekali)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Awake</a:t>
            </a:r>
            <a:r>
              <a:rPr dirty="0" sz="1200" spc="-5" i="1">
                <a:latin typeface="Times New Roman"/>
                <a:cs typeface="Times New Roman"/>
              </a:rPr>
              <a:t> kuru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semangka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(badannya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semangka)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Awake</a:t>
            </a:r>
            <a:r>
              <a:rPr dirty="0" sz="1200">
                <a:latin typeface="Times New Roman"/>
                <a:cs typeface="Times New Roman"/>
              </a:rPr>
              <a:t> kuru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(badannya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kurus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sekali.)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marL="12700" marR="266700">
              <a:lnSpc>
                <a:spcPts val="138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Awake</a:t>
            </a:r>
            <a:r>
              <a:rPr dirty="0" sz="1200" spc="-5" i="1">
                <a:latin typeface="Times New Roman"/>
                <a:cs typeface="Times New Roman"/>
              </a:rPr>
              <a:t> Kuru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Semangka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(badannya</a:t>
            </a:r>
            <a:r>
              <a:rPr dirty="0" sz="1200">
                <a:latin typeface="Times New Roman"/>
                <a:cs typeface="Times New Roman"/>
              </a:rPr>
              <a:t> kurus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semangka)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Awake</a:t>
            </a:r>
            <a:r>
              <a:rPr dirty="0" sz="1200">
                <a:latin typeface="Times New Roman"/>
                <a:cs typeface="Times New Roman"/>
              </a:rPr>
              <a:t> Lemu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Banget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(badannya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gemuk sekali)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marL="12700" marR="106680">
              <a:lnSpc>
                <a:spcPts val="138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Balunge atos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debog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(tulangnya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pisang)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Balunge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empuk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banget.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(tulangnya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lunak sekali)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marL="12700" marR="627380">
              <a:lnSpc>
                <a:spcPts val="1380"/>
              </a:lnSpc>
              <a:spcBef>
                <a:spcPts val="5"/>
              </a:spcBef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Barange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Aji Godhong </a:t>
            </a:r>
            <a:r>
              <a:rPr dirty="0" sz="1200" spc="-5" i="1">
                <a:latin typeface="Times New Roman"/>
                <a:cs typeface="Times New Roman"/>
              </a:rPr>
              <a:t>Garing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(barangnya </a:t>
            </a:r>
            <a:r>
              <a:rPr dirty="0" sz="1200">
                <a:latin typeface="Times New Roman"/>
                <a:cs typeface="Times New Roman"/>
              </a:rPr>
              <a:t>mahal daun </a:t>
            </a:r>
            <a:r>
              <a:rPr dirty="0" sz="1200" spc="-5">
                <a:latin typeface="Times New Roman"/>
                <a:cs typeface="Times New Roman"/>
              </a:rPr>
              <a:t>kering)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Barange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 </a:t>
            </a:r>
            <a:r>
              <a:rPr dirty="0" sz="1200">
                <a:latin typeface="Times New Roman"/>
                <a:cs typeface="Times New Roman"/>
              </a:rPr>
              <a:t>Aji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(barangnya 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berharga/murah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sekali)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Bobote </a:t>
            </a:r>
            <a:r>
              <a:rPr dirty="0" sz="1200" spc="-5" i="1">
                <a:latin typeface="Times New Roman"/>
                <a:cs typeface="Times New Roman"/>
              </a:rPr>
              <a:t>abot</a:t>
            </a:r>
            <a:r>
              <a:rPr dirty="0" sz="1200" i="1">
                <a:latin typeface="Times New Roman"/>
                <a:cs typeface="Times New Roman"/>
              </a:rPr>
              <a:t> kapuk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(bobotnya </a:t>
            </a:r>
            <a:r>
              <a:rPr dirty="0" sz="1200" spc="-5">
                <a:latin typeface="Times New Roman"/>
                <a:cs typeface="Times New Roman"/>
              </a:rPr>
              <a:t>berat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kapas) 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Bobote </a:t>
            </a:r>
            <a:r>
              <a:rPr dirty="0" sz="1200" spc="-5">
                <a:latin typeface="Times New Roman"/>
                <a:cs typeface="Times New Roman"/>
              </a:rPr>
              <a:t>enteng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banget.</a:t>
            </a:r>
            <a:r>
              <a:rPr dirty="0" sz="1200">
                <a:latin typeface="Times New Roman"/>
                <a:cs typeface="Times New Roman"/>
              </a:rPr>
              <a:t> (sangat </a:t>
            </a:r>
            <a:r>
              <a:rPr dirty="0" sz="1200" spc="-5">
                <a:latin typeface="Times New Roman"/>
                <a:cs typeface="Times New Roman"/>
              </a:rPr>
              <a:t>ringan)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</a:pPr>
            <a:endParaRPr sz="1250">
              <a:latin typeface="Times New Roman"/>
              <a:cs typeface="Times New Roman"/>
            </a:endParaRPr>
          </a:p>
          <a:p>
            <a:pPr marL="12700" marR="313690">
              <a:lnSpc>
                <a:spcPts val="138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Bobote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Bot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Merang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Segedheng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(beratnya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ranting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kering)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Bobote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enteng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 (ringan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sekali)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marL="12700" marR="631825">
              <a:lnSpc>
                <a:spcPts val="138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Cahyane</a:t>
            </a:r>
            <a:r>
              <a:rPr dirty="0" sz="1200" i="1">
                <a:latin typeface="Times New Roman"/>
                <a:cs typeface="Times New Roman"/>
              </a:rPr>
              <a:t> Abang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Dluwang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(sinar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mukanya</a:t>
            </a:r>
            <a:r>
              <a:rPr dirty="0" sz="1200">
                <a:latin typeface="Times New Roman"/>
                <a:cs typeface="Times New Roman"/>
              </a:rPr>
              <a:t> merah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kertas)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Cahyane</a:t>
            </a:r>
            <a:r>
              <a:rPr dirty="0" sz="1200">
                <a:latin typeface="Times New Roman"/>
                <a:cs typeface="Times New Roman"/>
              </a:rPr>
              <a:t> pucet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(mukanya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pucat </a:t>
            </a:r>
            <a:r>
              <a:rPr dirty="0" sz="1200" spc="-5">
                <a:latin typeface="Times New Roman"/>
                <a:cs typeface="Times New Roman"/>
              </a:rPr>
              <a:t>sekali)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Paribasan: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Ciri,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47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 maknanya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394335">
              <a:lnSpc>
                <a:spcPts val="1380"/>
              </a:lnSpc>
              <a:buFont typeface="Times New Roman"/>
              <a:buAutoNum type="arabicPeriod" startAt="9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Dedege </a:t>
            </a:r>
            <a:r>
              <a:rPr dirty="0" sz="1200" i="1">
                <a:latin typeface="Times New Roman"/>
                <a:cs typeface="Times New Roman"/>
              </a:rPr>
              <a:t>dhuwur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kencur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(tingginya</a:t>
            </a:r>
            <a:r>
              <a:rPr dirty="0" sz="1200" spc="-5">
                <a:latin typeface="Times New Roman"/>
                <a:cs typeface="Times New Roman"/>
              </a:rPr>
              <a:t> setinggi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kencur)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Dedege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cendhek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banget (tinggi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badannya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pendek sekali)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9"/>
            </a:pPr>
            <a:endParaRPr sz="1200">
              <a:latin typeface="Times New Roman"/>
              <a:cs typeface="Times New Roman"/>
            </a:endParaRPr>
          </a:p>
          <a:p>
            <a:pPr marL="12700" marR="440690">
              <a:lnSpc>
                <a:spcPts val="1380"/>
              </a:lnSpc>
              <a:buFont typeface="Times New Roman"/>
              <a:buAutoNum type="arabicPeriod" startAt="9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Enggale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suwe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banyu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sinaring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(lambat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disaring)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Wektune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cepet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(waktunya sangat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cepat)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9"/>
            </a:pPr>
            <a:endParaRPr sz="1200">
              <a:latin typeface="Times New Roman"/>
              <a:cs typeface="Times New Roman"/>
            </a:endParaRPr>
          </a:p>
          <a:p>
            <a:pPr marL="12700" marR="220345">
              <a:lnSpc>
                <a:spcPts val="1380"/>
              </a:lnSpc>
              <a:buFont typeface="Times New Roman"/>
              <a:buAutoNum type="arabicPeriod" startAt="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Eseme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pait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mandu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(senyumnya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pahit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 </a:t>
            </a:r>
            <a:r>
              <a:rPr dirty="0" sz="1200" spc="-5">
                <a:latin typeface="Times New Roman"/>
                <a:cs typeface="Times New Roman"/>
              </a:rPr>
              <a:t>madu)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Eseme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banget </a:t>
            </a:r>
            <a:r>
              <a:rPr dirty="0" sz="1200" spc="-5">
                <a:latin typeface="Times New Roman"/>
                <a:cs typeface="Times New Roman"/>
              </a:rPr>
              <a:t>(Seyumnya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manis</a:t>
            </a:r>
            <a:r>
              <a:rPr dirty="0" sz="1200" spc="-5">
                <a:latin typeface="Times New Roman"/>
                <a:cs typeface="Times New Roman"/>
              </a:rPr>
              <a:t> sekali)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9"/>
            </a:pPr>
            <a:endParaRPr sz="1200">
              <a:latin typeface="Times New Roman"/>
              <a:cs typeface="Times New Roman"/>
            </a:endParaRPr>
          </a:p>
          <a:p>
            <a:pPr marL="12700" marR="33020">
              <a:lnSpc>
                <a:spcPts val="1380"/>
              </a:lnSpc>
              <a:buFont typeface="Times New Roman"/>
              <a:buAutoNum type="arabicPeriod" startAt="9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Kawruhe jeru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tapak teri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(pengetahuannya</a:t>
            </a:r>
            <a:r>
              <a:rPr dirty="0" sz="1200">
                <a:latin typeface="Times New Roman"/>
                <a:cs typeface="Times New Roman"/>
              </a:rPr>
              <a:t> 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telapak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teri) 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Kawruhe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sethithik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(pengetahuannya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sangat</a:t>
            </a:r>
            <a:r>
              <a:rPr dirty="0" sz="1200">
                <a:latin typeface="Times New Roman"/>
                <a:cs typeface="Times New Roman"/>
              </a:rPr>
              <a:t> sedikit)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rabicPeriod" startAt="9"/>
            </a:pPr>
            <a:endParaRPr sz="1200">
              <a:latin typeface="Times New Roman"/>
              <a:cs typeface="Times New Roman"/>
            </a:endParaRPr>
          </a:p>
          <a:p>
            <a:pPr marL="12700" marR="38100">
              <a:lnSpc>
                <a:spcPts val="1380"/>
              </a:lnSpc>
              <a:buFont typeface="Times New Roman"/>
              <a:buAutoNum type="arabicPeriod" startAt="9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Kulitane </a:t>
            </a:r>
            <a:r>
              <a:rPr dirty="0" sz="1200" spc="-5" i="1">
                <a:latin typeface="Times New Roman"/>
                <a:cs typeface="Times New Roman"/>
              </a:rPr>
              <a:t>wuled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godhong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lumbu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(kulitnya </a:t>
            </a:r>
            <a:r>
              <a:rPr dirty="0" sz="1200" spc="-5">
                <a:latin typeface="Times New Roman"/>
                <a:cs typeface="Times New Roman"/>
              </a:rPr>
              <a:t>liat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talas)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Kulite </a:t>
            </a:r>
            <a:r>
              <a:rPr dirty="0" sz="1200" spc="-5">
                <a:latin typeface="Times New Roman"/>
                <a:cs typeface="Times New Roman"/>
              </a:rPr>
              <a:t>gampang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suwek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(kulitnya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mudah </a:t>
            </a:r>
            <a:r>
              <a:rPr dirty="0" sz="1200" spc="-5">
                <a:latin typeface="Times New Roman"/>
                <a:cs typeface="Times New Roman"/>
              </a:rPr>
              <a:t>robek)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9"/>
            </a:pPr>
            <a:endParaRPr sz="1200">
              <a:latin typeface="Times New Roman"/>
              <a:cs typeface="Times New Roman"/>
            </a:endParaRPr>
          </a:p>
          <a:p>
            <a:pPr marL="12700" marR="17780">
              <a:lnSpc>
                <a:spcPts val="1380"/>
              </a:lnSpc>
              <a:spcBef>
                <a:spcPts val="5"/>
              </a:spcBef>
              <a:buFont typeface="Times New Roman"/>
              <a:buAutoNum type="arabicPeriod" startAt="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Lemune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bejo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tampak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(gemuknya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lonjong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tampak) </a:t>
            </a:r>
            <a:r>
              <a:rPr dirty="0" sz="1200">
                <a:latin typeface="Times New Roman"/>
                <a:cs typeface="Times New Roman"/>
              </a:rPr>
              <a:t>= Lemune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bunder</a:t>
            </a:r>
            <a:r>
              <a:rPr dirty="0" sz="1200">
                <a:latin typeface="Times New Roman"/>
                <a:cs typeface="Times New Roman"/>
              </a:rPr>
              <a:t> banget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(Gemuk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sangat bulat)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9"/>
            </a:pPr>
            <a:endParaRPr sz="1200">
              <a:latin typeface="Times New Roman"/>
              <a:cs typeface="Times New Roman"/>
            </a:endParaRPr>
          </a:p>
          <a:p>
            <a:pPr marL="12700" marR="167640">
              <a:lnSpc>
                <a:spcPts val="1380"/>
              </a:lnSpc>
              <a:buFont typeface="Times New Roman"/>
              <a:buAutoNum type="arabicPeriod" startAt="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Pakulitane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kuning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silit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kwali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(kulitnya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kuning</a:t>
            </a:r>
            <a:r>
              <a:rPr dirty="0" sz="1200" spc="-5">
                <a:latin typeface="Times New Roman"/>
                <a:cs typeface="Times New Roman"/>
              </a:rPr>
              <a:t> 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bokong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kwali)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Pakulitane </a:t>
            </a:r>
            <a:r>
              <a:rPr dirty="0" sz="1200" spc="-5">
                <a:latin typeface="Times New Roman"/>
                <a:cs typeface="Times New Roman"/>
              </a:rPr>
              <a:t>ireng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 (Kulitnya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sangat</a:t>
            </a:r>
            <a:r>
              <a:rPr dirty="0" sz="1200">
                <a:latin typeface="Times New Roman"/>
                <a:cs typeface="Times New Roman"/>
              </a:rPr>
              <a:t> hitam)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41035" cy="86620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44830">
              <a:lnSpc>
                <a:spcPts val="1380"/>
              </a:lnSpc>
              <a:spcBef>
                <a:spcPts val="195"/>
              </a:spcBef>
              <a:buFont typeface="Times New Roman"/>
              <a:buAutoNum type="arabicPeriod" startAt="1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Pamandenge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Kedhep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Tesmak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(pandangannya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berkedip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kacamata)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Pemandenge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njinggleng </a:t>
            </a:r>
            <a:r>
              <a:rPr dirty="0" sz="1200" spc="-5">
                <a:latin typeface="Times New Roman"/>
                <a:cs typeface="Times New Roman"/>
              </a:rPr>
              <a:t>(pandangannya 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berkedip)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16"/>
            </a:pPr>
            <a:endParaRPr sz="1200">
              <a:latin typeface="Times New Roman"/>
              <a:cs typeface="Times New Roman"/>
            </a:endParaRPr>
          </a:p>
          <a:p>
            <a:pPr marL="12700" marR="91440">
              <a:lnSpc>
                <a:spcPts val="1380"/>
              </a:lnSpc>
              <a:buFont typeface="Times New Roman"/>
              <a:buAutoNum type="arabicPeriod" startAt="1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Pikirane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Landhep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Dhengkul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(pikirannya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tajam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dengkul)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Pikirane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bodho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(pikirannya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sangat bodoh)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16"/>
            </a:pPr>
            <a:endParaRPr sz="1200">
              <a:latin typeface="Times New Roman"/>
              <a:cs typeface="Times New Roman"/>
            </a:endParaRPr>
          </a:p>
          <a:p>
            <a:pPr marL="12700" marR="235585">
              <a:lnSpc>
                <a:spcPts val="1380"/>
              </a:lnSpc>
              <a:spcBef>
                <a:spcPts val="5"/>
              </a:spcBef>
              <a:buFont typeface="Times New Roman"/>
              <a:buAutoNum type="arabicPeriod" startAt="1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Playune </a:t>
            </a:r>
            <a:r>
              <a:rPr dirty="0" sz="1200" i="1">
                <a:latin typeface="Times New Roman"/>
                <a:cs typeface="Times New Roman"/>
              </a:rPr>
              <a:t>lonjong botor/Mimis </a:t>
            </a:r>
            <a:r>
              <a:rPr dirty="0" sz="1200" spc="-5">
                <a:latin typeface="Times New Roman"/>
                <a:cs typeface="Times New Roman"/>
              </a:rPr>
              <a:t>(larinya </a:t>
            </a:r>
            <a:r>
              <a:rPr dirty="0" sz="1200">
                <a:latin typeface="Times New Roman"/>
                <a:cs typeface="Times New Roman"/>
              </a:rPr>
              <a:t>seperti </a:t>
            </a:r>
            <a:r>
              <a:rPr dirty="0" sz="1200" spc="-5">
                <a:latin typeface="Times New Roman"/>
                <a:cs typeface="Times New Roman"/>
              </a:rPr>
              <a:t>peluru) </a:t>
            </a:r>
            <a:r>
              <a:rPr dirty="0" sz="1200">
                <a:latin typeface="Times New Roman"/>
                <a:cs typeface="Times New Roman"/>
              </a:rPr>
              <a:t>= Playune banter banget (larinya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sangat cepat)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6"/>
            </a:pPr>
            <a:endParaRPr sz="1200">
              <a:latin typeface="Times New Roman"/>
              <a:cs typeface="Times New Roman"/>
            </a:endParaRPr>
          </a:p>
          <a:p>
            <a:pPr marL="12700" marR="393065">
              <a:lnSpc>
                <a:spcPts val="1380"/>
              </a:lnSpc>
              <a:buFont typeface="Times New Roman"/>
              <a:buAutoNum type="arabicPeriod" startAt="1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Playune </a:t>
            </a:r>
            <a:r>
              <a:rPr dirty="0" sz="1200" i="1">
                <a:latin typeface="Times New Roman"/>
                <a:cs typeface="Times New Roman"/>
              </a:rPr>
              <a:t>rindhik </a:t>
            </a:r>
            <a:r>
              <a:rPr dirty="0" sz="1200" spc="-5" i="1">
                <a:latin typeface="Times New Roman"/>
                <a:cs typeface="Times New Roman"/>
              </a:rPr>
              <a:t>asu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digitik </a:t>
            </a:r>
            <a:r>
              <a:rPr dirty="0" sz="1200" spc="-5">
                <a:latin typeface="Times New Roman"/>
                <a:cs typeface="Times New Roman"/>
              </a:rPr>
              <a:t>(larinya </a:t>
            </a:r>
            <a:r>
              <a:rPr dirty="0" sz="1200">
                <a:latin typeface="Times New Roman"/>
                <a:cs typeface="Times New Roman"/>
              </a:rPr>
              <a:t>seperti </a:t>
            </a:r>
            <a:r>
              <a:rPr dirty="0" sz="1200" spc="-5">
                <a:latin typeface="Times New Roman"/>
                <a:cs typeface="Times New Roman"/>
              </a:rPr>
              <a:t>anjing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dipukul) 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Playune</a:t>
            </a:r>
            <a:r>
              <a:rPr dirty="0" sz="1200" spc="-5">
                <a:latin typeface="Times New Roman"/>
                <a:cs typeface="Times New Roman"/>
              </a:rPr>
              <a:t> banter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banget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(larinya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sangat </a:t>
            </a:r>
            <a:r>
              <a:rPr dirty="0" sz="1200" spc="-5">
                <a:latin typeface="Times New Roman"/>
                <a:cs typeface="Times New Roman"/>
              </a:rPr>
              <a:t>cepat)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16"/>
            </a:pPr>
            <a:endParaRPr sz="1200">
              <a:latin typeface="Times New Roman"/>
              <a:cs typeface="Times New Roman"/>
            </a:endParaRPr>
          </a:p>
          <a:p>
            <a:pPr marL="12700" marR="59690">
              <a:lnSpc>
                <a:spcPts val="1380"/>
              </a:lnSpc>
              <a:buFont typeface="Times New Roman"/>
              <a:buAutoNum type="arabicPeriod" startAt="16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Polahe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anteng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kitiran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(gerakannya</a:t>
            </a:r>
            <a:r>
              <a:rPr dirty="0" sz="1200">
                <a:latin typeface="Times New Roman"/>
                <a:cs typeface="Times New Roman"/>
              </a:rPr>
              <a:t> tenang 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kitiran)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Polahe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akeh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(Banyak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tingkah)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16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Bebasan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ciri,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88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 maknanya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66065">
              <a:lnSpc>
                <a:spcPts val="1380"/>
              </a:lnSpc>
              <a:spcBef>
                <a:spcPts val="5"/>
              </a:spcBef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Rasane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legi brutawali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(rasanya</a:t>
            </a:r>
            <a:r>
              <a:rPr dirty="0" sz="1200">
                <a:latin typeface="Times New Roman"/>
                <a:cs typeface="Times New Roman"/>
              </a:rPr>
              <a:t> manis brutawali) 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Rasane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pait</a:t>
            </a:r>
            <a:r>
              <a:rPr dirty="0" sz="1200">
                <a:latin typeface="Times New Roman"/>
                <a:cs typeface="Times New Roman"/>
              </a:rPr>
              <a:t> banget </a:t>
            </a:r>
            <a:r>
              <a:rPr dirty="0" sz="1200" spc="-5">
                <a:latin typeface="Times New Roman"/>
                <a:cs typeface="Times New Roman"/>
              </a:rPr>
              <a:t>(Rasanya pahit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sekali)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302260">
              <a:lnSpc>
                <a:spcPts val="1380"/>
              </a:lnSpc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Rembuge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peret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beton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(tutur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katanya </a:t>
            </a:r>
            <a:r>
              <a:rPr dirty="0" sz="1200">
                <a:latin typeface="Times New Roman"/>
                <a:cs typeface="Times New Roman"/>
              </a:rPr>
              <a:t>seperti </a:t>
            </a:r>
            <a:r>
              <a:rPr dirty="0" sz="1200" spc="-5">
                <a:latin typeface="Times New Roman"/>
                <a:cs typeface="Times New Roman"/>
              </a:rPr>
              <a:t>isi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nangka)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Rembuge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alus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(tutur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katanya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sangat halus)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315595">
              <a:lnSpc>
                <a:spcPts val="1380"/>
              </a:lnSpc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Srawunge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renggang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gula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kemepyur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pulut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(pergaulannya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renggang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diberi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getah)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Srawunge </a:t>
            </a:r>
            <a:r>
              <a:rPr dirty="0" sz="1200" spc="-5">
                <a:latin typeface="Times New Roman"/>
                <a:cs typeface="Times New Roman"/>
              </a:rPr>
              <a:t>raket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(pergaulannya </a:t>
            </a:r>
            <a:r>
              <a:rPr dirty="0" sz="1200">
                <a:latin typeface="Times New Roman"/>
                <a:cs typeface="Times New Roman"/>
              </a:rPr>
              <a:t>sangat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akrab)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370840">
              <a:lnSpc>
                <a:spcPts val="1380"/>
              </a:lnSpc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Suwe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mijet wohing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ranti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memijit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buah </a:t>
            </a:r>
            <a:r>
              <a:rPr dirty="0" sz="1200" spc="-5">
                <a:latin typeface="Times New Roman"/>
                <a:cs typeface="Times New Roman"/>
              </a:rPr>
              <a:t>ranti)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Sedhela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(Sangat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sebentar)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548640">
              <a:lnSpc>
                <a:spcPts val="1380"/>
              </a:lnSpc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Tatune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arang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kranjang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(lukanya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keranjang)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Tatune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kerep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(lukanya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sangat </a:t>
            </a:r>
            <a:r>
              <a:rPr dirty="0" sz="1200" spc="-5">
                <a:latin typeface="Times New Roman"/>
                <a:cs typeface="Times New Roman"/>
              </a:rPr>
              <a:t>banyak)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202565">
              <a:lnSpc>
                <a:spcPts val="1380"/>
              </a:lnSpc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Tembungane </a:t>
            </a:r>
            <a:r>
              <a:rPr dirty="0" sz="1200" i="1">
                <a:latin typeface="Times New Roman"/>
                <a:cs typeface="Times New Roman"/>
              </a:rPr>
              <a:t>pait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madu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(perkatannya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pahit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madu)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Tembungane manis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(Perkataannya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sangat manis)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59690">
              <a:lnSpc>
                <a:spcPts val="1380"/>
              </a:lnSpc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Tembunge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resik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peceren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(perkataannya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bersih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selokan)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rusuh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(Perkataannya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sangat kotor)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329565">
              <a:lnSpc>
                <a:spcPts val="1380"/>
              </a:lnSpc>
              <a:spcBef>
                <a:spcPts val="5"/>
              </a:spcBef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Ulate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bening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leri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(pandangan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matanya </a:t>
            </a:r>
            <a:r>
              <a:rPr dirty="0" sz="1200" spc="-5">
                <a:latin typeface="Times New Roman"/>
                <a:cs typeface="Times New Roman"/>
              </a:rPr>
              <a:t>bening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bekas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cucian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beras)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Ulate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mrengut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(Pandangannya selalu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cemberut)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33655">
              <a:lnSpc>
                <a:spcPts val="1380"/>
              </a:lnSpc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Utange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arang wulu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kucing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(hutangnya</a:t>
            </a:r>
            <a:r>
              <a:rPr dirty="0" sz="1200">
                <a:latin typeface="Times New Roman"/>
                <a:cs typeface="Times New Roman"/>
              </a:rPr>
              <a:t> jawang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bulu </a:t>
            </a:r>
            <a:r>
              <a:rPr dirty="0" sz="1200" spc="-5">
                <a:latin typeface="Times New Roman"/>
                <a:cs typeface="Times New Roman"/>
              </a:rPr>
              <a:t>kucing)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Utange</a:t>
            </a:r>
            <a:r>
              <a:rPr dirty="0" sz="1200" spc="-5">
                <a:latin typeface="Times New Roman"/>
                <a:cs typeface="Times New Roman"/>
              </a:rPr>
              <a:t> akeh</a:t>
            </a:r>
            <a:r>
              <a:rPr dirty="0" sz="1200">
                <a:latin typeface="Times New Roman"/>
                <a:cs typeface="Times New Roman"/>
              </a:rPr>
              <a:t> banget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(Banyak </a:t>
            </a:r>
            <a:r>
              <a:rPr dirty="0" sz="1200">
                <a:latin typeface="Times New Roman"/>
                <a:cs typeface="Times New Roman"/>
              </a:rPr>
              <a:t>hutang)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buAutoNum type="arabicPeriod" startAt="21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Wujude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glepung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(wujudnya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kasar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tepung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Wujude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lembut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(wujudnya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sangat </a:t>
            </a:r>
            <a:r>
              <a:rPr dirty="0" sz="1200">
                <a:latin typeface="Times New Roman"/>
                <a:cs typeface="Times New Roman"/>
              </a:rPr>
              <a:t>halus)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756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30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Contoh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Rura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Basa,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salah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kaprah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yang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masih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umum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digunakan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6714"/>
            <a:ext cx="5752465" cy="2235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Cara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membuat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tembung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sanepa</a:t>
            </a:r>
            <a:endParaRPr sz="1800">
              <a:latin typeface="Times New Roman"/>
              <a:cs typeface="Times New Roman"/>
            </a:endParaRPr>
          </a:p>
          <a:p>
            <a:pPr algn="just" marL="12700" marR="132715">
              <a:lnSpc>
                <a:spcPts val="1380"/>
              </a:lnSpc>
              <a:spcBef>
                <a:spcPts val="1440"/>
              </a:spcBef>
            </a:pP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membuat tembung sanepa </a:t>
            </a:r>
            <a:r>
              <a:rPr dirty="0" sz="1200">
                <a:latin typeface="Times New Roman"/>
                <a:cs typeface="Times New Roman"/>
              </a:rPr>
              <a:t>sebenarnya sangat </a:t>
            </a:r>
            <a:r>
              <a:rPr dirty="0" sz="1200" spc="-5">
                <a:latin typeface="Times New Roman"/>
                <a:cs typeface="Times New Roman"/>
              </a:rPr>
              <a:t>mudah. Dengan memperhatikan contoh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</a:t>
            </a:r>
            <a:r>
              <a:rPr dirty="0" sz="1200">
                <a:latin typeface="Times New Roman"/>
                <a:cs typeface="Times New Roman"/>
              </a:rPr>
              <a:t>kita </a:t>
            </a:r>
            <a:r>
              <a:rPr dirty="0" sz="1200" spc="-5">
                <a:latin typeface="Times New Roman"/>
                <a:cs typeface="Times New Roman"/>
              </a:rPr>
              <a:t>dapat </a:t>
            </a:r>
            <a:r>
              <a:rPr dirty="0" sz="1200">
                <a:latin typeface="Times New Roman"/>
                <a:cs typeface="Times New Roman"/>
              </a:rPr>
              <a:t>menirunya </a:t>
            </a:r>
            <a:r>
              <a:rPr dirty="0" sz="1200" spc="-5">
                <a:latin typeface="Times New Roman"/>
                <a:cs typeface="Times New Roman"/>
              </a:rPr>
              <a:t>dengan cara </a:t>
            </a:r>
            <a:r>
              <a:rPr dirty="0" sz="1200">
                <a:latin typeface="Times New Roman"/>
                <a:cs typeface="Times New Roman"/>
              </a:rPr>
              <a:t>membuat </a:t>
            </a:r>
            <a:r>
              <a:rPr dirty="0" sz="1200" spc="-5">
                <a:latin typeface="Times New Roman"/>
                <a:cs typeface="Times New Roman"/>
              </a:rPr>
              <a:t>sebuah kalimat yang </a:t>
            </a:r>
            <a:r>
              <a:rPr dirty="0" sz="1200">
                <a:latin typeface="Times New Roman"/>
                <a:cs typeface="Times New Roman"/>
              </a:rPr>
              <a:t>artinya </a:t>
            </a:r>
            <a:r>
              <a:rPr dirty="0" sz="1200" spc="-5">
                <a:latin typeface="Times New Roman"/>
                <a:cs typeface="Times New Roman"/>
              </a:rPr>
              <a:t>berlawanan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 yang</a:t>
            </a:r>
            <a:r>
              <a:rPr dirty="0" sz="1200">
                <a:latin typeface="Times New Roman"/>
                <a:cs typeface="Times New Roman"/>
              </a:rPr>
              <a:t> kita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maksud.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Namun, tentunya </a:t>
            </a:r>
            <a:r>
              <a:rPr dirty="0" sz="1200">
                <a:latin typeface="Times New Roman"/>
                <a:cs typeface="Times New Roman"/>
              </a:rPr>
              <a:t>kita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Jawa, karena </a:t>
            </a:r>
            <a:r>
              <a:rPr dirty="0" sz="1200">
                <a:latin typeface="Times New Roman"/>
                <a:cs typeface="Times New Roman"/>
              </a:rPr>
              <a:t>jika menggunakan </a:t>
            </a:r>
            <a:r>
              <a:rPr dirty="0" sz="1200" spc="-5">
                <a:latin typeface="Times New Roman"/>
                <a:cs typeface="Times New Roman"/>
              </a:rPr>
              <a:t>bahasa Indonesia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lazim,</a:t>
            </a:r>
            <a:r>
              <a:rPr dirty="0" sz="1200">
                <a:latin typeface="Times New Roman"/>
                <a:cs typeface="Times New Roman"/>
              </a:rPr>
              <a:t> dan </a:t>
            </a:r>
            <a:r>
              <a:rPr dirty="0" sz="1200" spc="-5">
                <a:latin typeface="Times New Roman"/>
                <a:cs typeface="Times New Roman"/>
              </a:rPr>
              <a:t>terkesan</a:t>
            </a:r>
            <a:r>
              <a:rPr dirty="0" sz="1200">
                <a:latin typeface="Times New Roman"/>
                <a:cs typeface="Times New Roman"/>
              </a:rPr>
              <a:t> kurang </a:t>
            </a:r>
            <a:r>
              <a:rPr dirty="0" sz="1200" spc="-5">
                <a:latin typeface="Times New Roman"/>
                <a:cs typeface="Times New Roman"/>
              </a:rPr>
              <a:t>pas/luwes.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209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 yang </a:t>
            </a:r>
            <a:r>
              <a:rPr dirty="0" sz="1200">
                <a:latin typeface="Times New Roman"/>
                <a:cs typeface="Times New Roman"/>
              </a:rPr>
              <a:t>dapat kami </a:t>
            </a:r>
            <a:r>
              <a:rPr dirty="0" sz="1200" spc="-5">
                <a:latin typeface="Times New Roman"/>
                <a:cs typeface="Times New Roman"/>
              </a:rPr>
              <a:t>sampsikan mengenai tembung sanepa </a:t>
            </a:r>
            <a:r>
              <a:rPr dirty="0" sz="1200">
                <a:latin typeface="Times New Roman"/>
                <a:cs typeface="Times New Roman"/>
              </a:rPr>
              <a:t>dan contoh </a:t>
            </a:r>
            <a:r>
              <a:rPr dirty="0" sz="1200" spc="-5">
                <a:latin typeface="Times New Roman"/>
                <a:cs typeface="Times New Roman"/>
              </a:rPr>
              <a:t>Sanepa, semoga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memberikan manfaat </a:t>
            </a:r>
            <a:r>
              <a:rPr dirty="0" sz="1200">
                <a:latin typeface="Times New Roman"/>
                <a:cs typeface="Times New Roman"/>
              </a:rPr>
              <a:t>bagi anda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membutuhkan. </a:t>
            </a:r>
            <a:r>
              <a:rPr dirty="0" sz="1200" spc="-5">
                <a:latin typeface="Times New Roman"/>
                <a:cs typeface="Times New Roman"/>
              </a:rPr>
              <a:t>Selalu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kawruh basa com</a:t>
            </a:r>
            <a:r>
              <a:rPr dirty="0" sz="1200" spc="-5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pembelajaran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terbaru,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Google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2023-02-03T15:22:07Z</dcterms:created>
  <dcterms:modified xsi:type="dcterms:W3CDTF">2023-02-03T15:22:07Z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2023-02-03T00:00:00Z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2023-02-03T00:00:00Z</vt:filetime>
  </property>
</Properties>
</file>