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kawruhbasa.com/" TargetMode="External"/><Relationship Id="rId3" Type="http://schemas.openxmlformats.org/officeDocument/2006/relationships/hyperlink" Target="https://news.google.com/publications/CAAqBwgKMKDDxwsw1N7eAw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83665"/>
            <a:ext cx="5684520" cy="8832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643380" marR="97790" indent="-1471295">
              <a:lnSpc>
                <a:spcPct val="103600"/>
              </a:lnSpc>
            </a:pPr>
            <a:r>
              <a:rPr dirty="0" sz="2200" spc="-5" b="1">
                <a:latin typeface="Times New Roman"/>
                <a:cs typeface="Times New Roman"/>
              </a:rPr>
              <a:t>Tembung</a:t>
            </a:r>
            <a:r>
              <a:rPr dirty="0" sz="2200" spc="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Kawi:</a:t>
            </a:r>
            <a:r>
              <a:rPr dirty="0" sz="2200" spc="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Pengertian,</a:t>
            </a:r>
            <a:r>
              <a:rPr dirty="0" sz="2200" spc="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Fungsi,</a:t>
            </a:r>
            <a:r>
              <a:rPr dirty="0" sz="220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Sejarah, </a:t>
            </a:r>
            <a:r>
              <a:rPr dirty="0" sz="2200" spc="-53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Peninggalan,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Kamus</a:t>
            </a:r>
            <a:endParaRPr sz="2200">
              <a:latin typeface="Times New Roman"/>
              <a:cs typeface="Times New Roman"/>
            </a:endParaRPr>
          </a:p>
          <a:p>
            <a:pPr marL="12700" marR="115570">
              <a:lnSpc>
                <a:spcPts val="1380"/>
              </a:lnSpc>
              <a:spcBef>
                <a:spcPts val="1645"/>
              </a:spcBef>
            </a:pPr>
            <a:r>
              <a:rPr dirty="0" sz="1200" spc="-5" b="1">
                <a:latin typeface="Times New Roman"/>
                <a:cs typeface="Times New Roman"/>
              </a:rPr>
              <a:t>Kawruhbasa.com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berarti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Kawi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nama bahasa pada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jaman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Jawa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kuno. </a:t>
            </a:r>
            <a:r>
              <a:rPr dirty="0" sz="1200" spc="-5">
                <a:latin typeface="Times New Roman"/>
                <a:cs typeface="Times New Roman"/>
              </a:rPr>
              <a:t>Apa sebenarnya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kata </a:t>
            </a:r>
            <a:r>
              <a:rPr dirty="0" sz="1200" spc="-5">
                <a:latin typeface="Times New Roman"/>
                <a:cs typeface="Times New Roman"/>
              </a:rPr>
              <a:t>tersebut?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yaiku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tetembungan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kang</a:t>
            </a:r>
            <a:r>
              <a:rPr dirty="0" sz="1200">
                <a:latin typeface="Times New Roman"/>
                <a:cs typeface="Times New Roman"/>
              </a:rPr>
              <a:t> cak-cakane</a:t>
            </a:r>
            <a:r>
              <a:rPr dirty="0" sz="1200" spc="-5">
                <a:latin typeface="Times New Roman"/>
                <a:cs typeface="Times New Roman"/>
              </a:rPr>
              <a:t> winates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 </a:t>
            </a:r>
            <a:r>
              <a:rPr dirty="0" sz="1200">
                <a:latin typeface="Times New Roman"/>
                <a:cs typeface="Times New Roman"/>
              </a:rPr>
              <a:t>ing basa</a:t>
            </a:r>
            <a:r>
              <a:rPr dirty="0" sz="1200" spc="-5">
                <a:latin typeface="Times New Roman"/>
                <a:cs typeface="Times New Roman"/>
              </a:rPr>
              <a:t> endah.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0223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Secara leterlek,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</a:t>
            </a:r>
            <a:r>
              <a:rPr dirty="0" sz="1200" i="1">
                <a:latin typeface="Times New Roman"/>
                <a:cs typeface="Times New Roman"/>
              </a:rPr>
              <a:t>tembung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kawi</a:t>
            </a:r>
            <a:r>
              <a:rPr dirty="0" sz="1200">
                <a:latin typeface="Times New Roman"/>
                <a:cs typeface="Times New Roman"/>
              </a:rPr>
              <a:t>"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bisa </a:t>
            </a:r>
            <a:r>
              <a:rPr dirty="0" sz="1200" spc="-5">
                <a:latin typeface="Times New Roman"/>
                <a:cs typeface="Times New Roman"/>
              </a:rPr>
              <a:t>berarti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</a:t>
            </a:r>
            <a:r>
              <a:rPr dirty="0" sz="1200" i="1">
                <a:latin typeface="Times New Roman"/>
                <a:cs typeface="Times New Roman"/>
              </a:rPr>
              <a:t>kata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Kawi</a:t>
            </a:r>
            <a:r>
              <a:rPr dirty="0" sz="1200">
                <a:latin typeface="Times New Roman"/>
                <a:cs typeface="Times New Roman"/>
              </a:rPr>
              <a:t>".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Namun,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jika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mengambil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asal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katanya,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pengertian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kosakata unik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berasal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Kawi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dimana bahasa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tersebut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merupakan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perpaduan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campuran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 dan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Sansekerta.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</a:t>
            </a:r>
            <a:r>
              <a:rPr dirty="0" sz="1200">
                <a:latin typeface="Times New Roman"/>
                <a:cs typeface="Times New Roman"/>
              </a:rPr>
              <a:t> Jawa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sendiri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sering</a:t>
            </a:r>
            <a:r>
              <a:rPr dirty="0" sz="1200">
                <a:latin typeface="Times New Roman"/>
                <a:cs typeface="Times New Roman"/>
              </a:rPr>
              <a:t> mengartikan </a:t>
            </a:r>
            <a:r>
              <a:rPr dirty="0" sz="1200" spc="-5">
                <a:latin typeface="Times New Roman"/>
                <a:cs typeface="Times New Roman"/>
              </a:rPr>
              <a:t>kawi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>
                <a:latin typeface="Times New Roman"/>
                <a:cs typeface="Times New Roman"/>
              </a:rPr>
              <a:t> kuno.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6573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berbagai</a:t>
            </a:r>
            <a:r>
              <a:rPr dirty="0" sz="1200">
                <a:latin typeface="Times New Roman"/>
                <a:cs typeface="Times New Roman"/>
              </a:rPr>
              <a:t> karya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sastra</a:t>
            </a:r>
            <a:r>
              <a:rPr dirty="0" sz="1200" spc="-5">
                <a:latin typeface="Times New Roman"/>
                <a:cs typeface="Times New Roman"/>
              </a:rPr>
              <a:t> Jawa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kawi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sangat </a:t>
            </a:r>
            <a:r>
              <a:rPr dirty="0" sz="1200" spc="-5">
                <a:latin typeface="Times New Roman"/>
                <a:cs typeface="Times New Roman"/>
              </a:rPr>
              <a:t>banyak</a:t>
            </a:r>
            <a:r>
              <a:rPr dirty="0" sz="1200">
                <a:latin typeface="Times New Roman"/>
                <a:cs typeface="Times New Roman"/>
              </a:rPr>
              <a:t> digunakan,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karena </a:t>
            </a:r>
            <a:r>
              <a:rPr dirty="0" sz="1200">
                <a:latin typeface="Times New Roman"/>
                <a:cs typeface="Times New Roman"/>
              </a:rPr>
              <a:t>penataan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bagus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akan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menghasilkan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karya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ditulis,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didengar,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maupun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diucapkan.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20764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karya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sastra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seperti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tembang,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pewayangan,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kethoprak,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orang,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Kawi </a:t>
            </a:r>
            <a:r>
              <a:rPr dirty="0" sz="1200">
                <a:latin typeface="Times New Roman"/>
                <a:cs typeface="Times New Roman"/>
              </a:rPr>
              <a:t>masih </a:t>
            </a:r>
            <a:r>
              <a:rPr dirty="0" sz="1200" spc="-5">
                <a:latin typeface="Times New Roman"/>
                <a:cs typeface="Times New Roman"/>
              </a:rPr>
              <a:t>banyak</a:t>
            </a:r>
            <a:r>
              <a:rPr dirty="0" sz="1200">
                <a:latin typeface="Times New Roman"/>
                <a:cs typeface="Times New Roman"/>
              </a:rPr>
              <a:t> disisipkan di </a:t>
            </a:r>
            <a:r>
              <a:rPr dirty="0" sz="1200" spc="-5">
                <a:latin typeface="Times New Roman"/>
                <a:cs typeface="Times New Roman"/>
              </a:rPr>
              <a:t>dalamnya.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99390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Arti</a:t>
            </a:r>
            <a:r>
              <a:rPr dirty="0" sz="1200">
                <a:latin typeface="Times New Roman"/>
                <a:cs typeface="Times New Roman"/>
              </a:rPr>
              <a:t> istilah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kawi sendiri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adalah </a:t>
            </a:r>
            <a:r>
              <a:rPr dirty="0" sz="1200" spc="-5">
                <a:latin typeface="Times New Roman"/>
                <a:cs typeface="Times New Roman"/>
              </a:rPr>
              <a:t>“penyair”,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 karya </a:t>
            </a:r>
            <a:r>
              <a:rPr dirty="0" sz="1200" spc="-5">
                <a:latin typeface="Times New Roman"/>
                <a:cs typeface="Times New Roman"/>
              </a:rPr>
              <a:t>sastra 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ciptakan</a:t>
            </a:r>
            <a:r>
              <a:rPr dirty="0" sz="1200">
                <a:latin typeface="Times New Roman"/>
                <a:cs typeface="Times New Roman"/>
              </a:rPr>
              <a:t> oleh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Sang Kawi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disebut </a:t>
            </a:r>
            <a:r>
              <a:rPr dirty="0" sz="1200" spc="-5">
                <a:latin typeface="Times New Roman"/>
                <a:cs typeface="Times New Roman"/>
              </a:rPr>
              <a:t>nama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kakawin.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Kakawin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merupakan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rangkaian puisi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>
                <a:latin typeface="Times New Roman"/>
                <a:cs typeface="Times New Roman"/>
              </a:rPr>
              <a:t> mengikuti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pola-pola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tertentu.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8542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Namun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sayang,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jaman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modern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sudah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belajar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Kawi,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padahal </a:t>
            </a:r>
            <a:r>
              <a:rPr dirty="0" sz="1200">
                <a:latin typeface="Times New Roman"/>
                <a:cs typeface="Times New Roman"/>
              </a:rPr>
              <a:t>nilai kesusastraan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 </a:t>
            </a:r>
            <a:r>
              <a:rPr dirty="0" sz="1200">
                <a:latin typeface="Times New Roman"/>
                <a:cs typeface="Times New Roman"/>
              </a:rPr>
              <a:t>ini </a:t>
            </a:r>
            <a:r>
              <a:rPr dirty="0" sz="1200" spc="-5">
                <a:latin typeface="Times New Roman"/>
                <a:cs typeface="Times New Roman"/>
              </a:rPr>
              <a:t>sangat</a:t>
            </a:r>
            <a:r>
              <a:rPr dirty="0" sz="1200">
                <a:latin typeface="Times New Roman"/>
                <a:cs typeface="Times New Roman"/>
              </a:rPr>
              <a:t> tinggi.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Fungsi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bahasa</a:t>
            </a:r>
            <a:r>
              <a:rPr dirty="0" sz="1800" b="1">
                <a:latin typeface="Times New Roman"/>
                <a:cs typeface="Times New Roman"/>
              </a:rPr>
              <a:t> kawi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Seperti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disinggung 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atas,</a:t>
            </a:r>
            <a:r>
              <a:rPr dirty="0" sz="1200">
                <a:latin typeface="Times New Roman"/>
                <a:cs typeface="Times New Roman"/>
              </a:rPr>
              <a:t> 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Kawi</a:t>
            </a:r>
            <a:r>
              <a:rPr dirty="0" sz="1200">
                <a:latin typeface="Times New Roman"/>
                <a:cs typeface="Times New Roman"/>
              </a:rPr>
              <a:t> banyak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digunakan</a:t>
            </a:r>
            <a:r>
              <a:rPr dirty="0" sz="1200">
                <a:latin typeface="Times New Roman"/>
                <a:cs typeface="Times New Roman"/>
              </a:rPr>
              <a:t> 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dunia</a:t>
            </a:r>
            <a:r>
              <a:rPr dirty="0" sz="1200" spc="-5">
                <a:latin typeface="Times New Roman"/>
                <a:cs typeface="Times New Roman"/>
              </a:rPr>
              <a:t> sastra</a:t>
            </a:r>
            <a:r>
              <a:rPr dirty="0" sz="1200">
                <a:latin typeface="Times New Roman"/>
                <a:cs typeface="Times New Roman"/>
              </a:rPr>
              <a:t> pada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jaman</a:t>
            </a:r>
            <a:r>
              <a:rPr dirty="0" sz="1200">
                <a:latin typeface="Times New Roman"/>
                <a:cs typeface="Times New Roman"/>
              </a:rPr>
              <a:t> dulu,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seperti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kakawin,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prasasti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candi.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Meskipun 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kawi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bisa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dikatakan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telah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mati,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namun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dijaman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sekarang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masih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selalu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digunakan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pagelaran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kethoprak,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wayang</a:t>
            </a:r>
            <a:r>
              <a:rPr dirty="0" sz="1200">
                <a:latin typeface="Times New Roman"/>
                <a:cs typeface="Times New Roman"/>
              </a:rPr>
              <a:t> kulit, </a:t>
            </a:r>
            <a:r>
              <a:rPr dirty="0" sz="1200" spc="-5">
                <a:latin typeface="Times New Roman"/>
                <a:cs typeface="Times New Roman"/>
              </a:rPr>
              <a:t>wayang</a:t>
            </a:r>
            <a:r>
              <a:rPr dirty="0" sz="1200">
                <a:latin typeface="Times New Roman"/>
                <a:cs typeface="Times New Roman"/>
              </a:rPr>
              <a:t> orang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>
                <a:latin typeface="Times New Roman"/>
                <a:cs typeface="Times New Roman"/>
              </a:rPr>
              <a:t> diberbagai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tembang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49720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Pambiawara </a:t>
            </a:r>
            <a:r>
              <a:rPr dirty="0" sz="1200">
                <a:latin typeface="Times New Roman"/>
                <a:cs typeface="Times New Roman"/>
              </a:rPr>
              <a:t>dalam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acara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pernikahan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masyarakat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masih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digunakan,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sehingga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upacara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terkesan lebih </a:t>
            </a:r>
            <a:r>
              <a:rPr dirty="0" sz="1200" spc="-5">
                <a:latin typeface="Times New Roman"/>
                <a:cs typeface="Times New Roman"/>
              </a:rPr>
              <a:t>sakral</a:t>
            </a:r>
            <a:r>
              <a:rPr dirty="0" sz="1200">
                <a:latin typeface="Times New Roman"/>
                <a:cs typeface="Times New Roman"/>
              </a:rPr>
              <a:t> dan hikmat.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9055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dunia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pendidikan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tinggi,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sastra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masih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dipelajari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studi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bagi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ilmu-linguistik,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filologi</a:t>
            </a:r>
            <a:r>
              <a:rPr dirty="0" sz="1200">
                <a:latin typeface="Times New Roman"/>
                <a:cs typeface="Times New Roman"/>
              </a:rPr>
              <a:t> dan </a:t>
            </a:r>
            <a:r>
              <a:rPr dirty="0" sz="1200" spc="-5">
                <a:latin typeface="Times New Roman"/>
                <a:cs typeface="Times New Roman"/>
              </a:rPr>
              <a:t>kesusastraan.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Sejarah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Tembung Kawi</a:t>
            </a:r>
            <a:endParaRPr sz="1800">
              <a:latin typeface="Times New Roman"/>
              <a:cs typeface="Times New Roman"/>
            </a:endParaRPr>
          </a:p>
          <a:p>
            <a:pPr marL="12700" marR="276225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tonggak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penggunaan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Kawi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bisa dilihat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pada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Prasasti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Sukabumi,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bertanggal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25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Maret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804.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Selain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itu,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terdapat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naskah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Candakarana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berisi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cara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membuat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Kakawin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daftar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kata-kata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(Kamus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tembung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Kawi).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Berikut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poin-poin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penggunaan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Kawi: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1.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Jaman</a:t>
            </a:r>
            <a:r>
              <a:rPr dirty="0" sz="1200" spc="-5" b="1">
                <a:latin typeface="Times New Roman"/>
                <a:cs typeface="Times New Roman"/>
              </a:rPr>
              <a:t> prasejarah sebelum</a:t>
            </a:r>
            <a:r>
              <a:rPr dirty="0" sz="120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abad </a:t>
            </a:r>
            <a:r>
              <a:rPr dirty="0" sz="1200" b="1">
                <a:latin typeface="Times New Roman"/>
                <a:cs typeface="Times New Roman"/>
              </a:rPr>
              <a:t>ke-9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746750" cy="875347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268605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Pada zaman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berbagai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karya </a:t>
            </a:r>
            <a:r>
              <a:rPr dirty="0" sz="1200">
                <a:latin typeface="Times New Roman"/>
                <a:cs typeface="Times New Roman"/>
              </a:rPr>
              <a:t>sastra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cerita-cerita </a:t>
            </a:r>
            <a:r>
              <a:rPr dirty="0" sz="1200" spc="-5">
                <a:latin typeface="Times New Roman"/>
                <a:cs typeface="Times New Roman"/>
              </a:rPr>
              <a:t>berbahasa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Kawi</a:t>
            </a:r>
            <a:r>
              <a:rPr dirty="0" sz="1200">
                <a:latin typeface="Times New Roman"/>
                <a:cs typeface="Times New Roman"/>
              </a:rPr>
              <a:t> diwariskan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secara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lisan.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 startAt="2"/>
              <a:tabLst>
                <a:tab pos="165100" algn="l"/>
              </a:tabLst>
            </a:pPr>
            <a:r>
              <a:rPr dirty="0" sz="1200" b="1">
                <a:latin typeface="Times New Roman"/>
                <a:cs typeface="Times New Roman"/>
              </a:rPr>
              <a:t>Jaman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kerajaan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Mataram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rabicPeriod" startAt="2"/>
            </a:pPr>
            <a:endParaRPr sz="1200">
              <a:latin typeface="Times New Roman"/>
              <a:cs typeface="Times New Roman"/>
            </a:endParaRPr>
          </a:p>
          <a:p>
            <a:pPr marL="12700" marR="24765">
              <a:lnSpc>
                <a:spcPts val="1380"/>
              </a:lnSpc>
              <a:spcBef>
                <a:spcPts val="5"/>
              </a:spcBef>
            </a:pPr>
            <a:r>
              <a:rPr dirty="0" sz="1200" spc="-5">
                <a:latin typeface="Times New Roman"/>
                <a:cs typeface="Times New Roman"/>
              </a:rPr>
              <a:t>Sejak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abad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9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-10,</a:t>
            </a:r>
            <a:r>
              <a:rPr dirty="0" sz="1200">
                <a:latin typeface="Times New Roman"/>
                <a:cs typeface="Times New Roman"/>
              </a:rPr>
              <a:t> yaitu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masa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pemerintahan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Mpu Sindok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(925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962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M)</a:t>
            </a:r>
            <a:r>
              <a:rPr dirty="0" sz="1200">
                <a:latin typeface="Times New Roman"/>
                <a:cs typeface="Times New Roman"/>
              </a:rPr>
              <a:t> hingga </a:t>
            </a:r>
            <a:r>
              <a:rPr dirty="0" sz="1200" spc="-5">
                <a:latin typeface="Times New Roman"/>
                <a:cs typeface="Times New Roman"/>
              </a:rPr>
              <a:t>zaman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Raja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Dharwangsa Teguh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(991-1007 </a:t>
            </a:r>
            <a:r>
              <a:rPr dirty="0" sz="1200" spc="-5">
                <a:latin typeface="Times New Roman"/>
                <a:cs typeface="Times New Roman"/>
              </a:rPr>
              <a:t>M),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lahirlah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karya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sastra prosa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 </a:t>
            </a:r>
            <a:r>
              <a:rPr dirty="0" sz="1200" spc="-5">
                <a:latin typeface="Times New Roman"/>
                <a:cs typeface="Times New Roman"/>
              </a:rPr>
              <a:t>Kakawin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Ramayana.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 startAt="3"/>
              <a:tabLst>
                <a:tab pos="165100" algn="l"/>
              </a:tabLst>
            </a:pPr>
            <a:r>
              <a:rPr dirty="0" sz="1200" b="1">
                <a:latin typeface="Times New Roman"/>
                <a:cs typeface="Times New Roman"/>
              </a:rPr>
              <a:t>Jaman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kerajaan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Kediri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3"/>
            </a:pPr>
            <a:endParaRPr sz="1250">
              <a:latin typeface="Times New Roman"/>
              <a:cs typeface="Times New Roman"/>
            </a:endParaRPr>
          </a:p>
          <a:p>
            <a:pPr marL="12700" marR="16510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Dimulai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raja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Kediri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Prabu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Airlangga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(1019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1049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sampai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raja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Kertanegara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(1268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1292 </a:t>
            </a:r>
            <a:r>
              <a:rPr dirty="0" sz="1200" spc="-5">
                <a:latin typeface="Times New Roman"/>
                <a:cs typeface="Times New Roman"/>
              </a:rPr>
              <a:t>M)</a:t>
            </a:r>
            <a:r>
              <a:rPr dirty="0" sz="1200">
                <a:latin typeface="Times New Roman"/>
                <a:cs typeface="Times New Roman"/>
              </a:rPr>
              <a:t> di </a:t>
            </a:r>
            <a:r>
              <a:rPr dirty="0" sz="1200" spc="-5">
                <a:latin typeface="Times New Roman"/>
                <a:cs typeface="Times New Roman"/>
              </a:rPr>
              <a:t>Singasari.</a:t>
            </a:r>
            <a:r>
              <a:rPr dirty="0" sz="1200">
                <a:latin typeface="Times New Roman"/>
                <a:cs typeface="Times New Roman"/>
              </a:rPr>
              <a:t> Karya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sastra </a:t>
            </a:r>
            <a:r>
              <a:rPr dirty="0" sz="1200">
                <a:latin typeface="Times New Roman"/>
                <a:cs typeface="Times New Roman"/>
              </a:rPr>
              <a:t>yang dihasilkan umumnya</a:t>
            </a:r>
            <a:r>
              <a:rPr dirty="0" sz="1200" spc="-5">
                <a:latin typeface="Times New Roman"/>
                <a:cs typeface="Times New Roman"/>
              </a:rPr>
              <a:t> berupa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tembang.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AutoNum type="arabicPeriod" startAt="4"/>
              <a:tabLst>
                <a:tab pos="165100" algn="l"/>
              </a:tabLst>
            </a:pPr>
            <a:r>
              <a:rPr dirty="0" sz="1200" b="1">
                <a:latin typeface="Times New Roman"/>
                <a:cs typeface="Times New Roman"/>
              </a:rPr>
              <a:t>Jaman</a:t>
            </a:r>
            <a:r>
              <a:rPr dirty="0" sz="1200" spc="-5" b="1">
                <a:latin typeface="Times New Roman"/>
                <a:cs typeface="Times New Roman"/>
              </a:rPr>
              <a:t> kerajaan Majapahit 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4"/>
            </a:pPr>
            <a:endParaRPr sz="1250">
              <a:latin typeface="Times New Roman"/>
              <a:cs typeface="Times New Roman"/>
            </a:endParaRPr>
          </a:p>
          <a:p>
            <a:pPr marL="12700" marR="20193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Dimulai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sejak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lahirnya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Majapahit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(1239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sampai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puncak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kejayaan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masa</a:t>
            </a:r>
            <a:r>
              <a:rPr dirty="0" sz="1200" spc="-5">
                <a:latin typeface="Times New Roman"/>
                <a:cs typeface="Times New Roman"/>
              </a:rPr>
              <a:t> Hayam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Wuruk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(1350-1389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M).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sastra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dihasilkan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adalah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Brahmaodapuraoa,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Sutasoma,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 Parthayajna.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AutoNum type="arabicPeriod" startAt="5"/>
              <a:tabLst>
                <a:tab pos="165100" algn="l"/>
              </a:tabLst>
            </a:pPr>
            <a:r>
              <a:rPr dirty="0" sz="1200" b="1">
                <a:latin typeface="Times New Roman"/>
                <a:cs typeface="Times New Roman"/>
              </a:rPr>
              <a:t>Zaman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kerajaan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Majapahit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II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Dimulai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masa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raja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Wikrama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Wardana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(1389-1482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sampai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runtuhnya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Majapahit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(1518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M).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Karya-karya 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dihasilkan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antara</a:t>
            </a:r>
            <a:r>
              <a:rPr dirty="0" sz="1200">
                <a:latin typeface="Times New Roman"/>
                <a:cs typeface="Times New Roman"/>
              </a:rPr>
              <a:t> lain: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Kakawin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Nitiuastra,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Nirartha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Prakerta,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Dharmauunya, Hariuraya.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Peninggalan</a:t>
            </a:r>
            <a:endParaRPr sz="1800">
              <a:latin typeface="Times New Roman"/>
              <a:cs typeface="Times New Roman"/>
            </a:endParaRPr>
          </a:p>
          <a:p>
            <a:pPr marL="12700" marR="242570">
              <a:lnSpc>
                <a:spcPts val="1380"/>
              </a:lnSpc>
              <a:spcBef>
                <a:spcPts val="1440"/>
              </a:spcBef>
            </a:pPr>
            <a:r>
              <a:rPr dirty="0" sz="1200" spc="-5">
                <a:latin typeface="Times New Roman"/>
                <a:cs typeface="Times New Roman"/>
              </a:rPr>
              <a:t>Prof.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Dr.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RMG.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Poerbatjaraka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telah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mengelompokkan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sastra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yang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menggunakan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berdasarkan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gaya </a:t>
            </a:r>
            <a:r>
              <a:rPr dirty="0" sz="1200" spc="-5">
                <a:latin typeface="Times New Roman"/>
                <a:cs typeface="Times New Roman"/>
              </a:rPr>
              <a:t>bahasa,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tahun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penulisan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rajanya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berikut: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/>
              <a:tabLst>
                <a:tab pos="165100" algn="l"/>
              </a:tabLst>
            </a:pPr>
            <a:r>
              <a:rPr dirty="0" sz="1200" spc="-5">
                <a:latin typeface="Times New Roman"/>
                <a:cs typeface="Times New Roman"/>
              </a:rPr>
              <a:t>Naskah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>
                <a:latin typeface="Times New Roman"/>
                <a:cs typeface="Times New Roman"/>
              </a:rPr>
              <a:t> Kuna 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tergolong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(abad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9-11).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Naskah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terdiri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dari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prosa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puisi.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eriod"/>
            </a:pPr>
            <a:endParaRPr sz="1150">
              <a:latin typeface="Times New Roman"/>
              <a:cs typeface="Times New Roman"/>
            </a:endParaRPr>
          </a:p>
          <a:p>
            <a:pPr lvl="1" marL="165100" indent="-152400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165100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Prosa: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Times New Roman"/>
              <a:buAutoNum type="alphaLcPeriod"/>
            </a:pPr>
            <a:endParaRPr sz="1150">
              <a:latin typeface="Times New Roman"/>
              <a:cs typeface="Times New Roman"/>
            </a:endParaRPr>
          </a:p>
          <a:p>
            <a:pPr lvl="2"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Adiparwa</a:t>
            </a:r>
            <a:endParaRPr sz="1200">
              <a:latin typeface="Times New Roman"/>
              <a:cs typeface="Times New Roman"/>
            </a:endParaRPr>
          </a:p>
          <a:p>
            <a:pPr lvl="2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Agastya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Parwa</a:t>
            </a:r>
            <a:endParaRPr sz="1200">
              <a:latin typeface="Times New Roman"/>
              <a:cs typeface="Times New Roman"/>
            </a:endParaRPr>
          </a:p>
          <a:p>
            <a:pPr lvl="2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Brahmaodapuraoa</a:t>
            </a:r>
            <a:endParaRPr sz="1200">
              <a:latin typeface="Times New Roman"/>
              <a:cs typeface="Times New Roman"/>
            </a:endParaRPr>
          </a:p>
          <a:p>
            <a:pPr lvl="2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Kunjarakaroa</a:t>
            </a:r>
            <a:endParaRPr sz="1200">
              <a:latin typeface="Times New Roman"/>
              <a:cs typeface="Times New Roman"/>
            </a:endParaRPr>
          </a:p>
          <a:p>
            <a:pPr lvl="2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Sang Hyang Kamahayanikan</a:t>
            </a:r>
            <a:endParaRPr sz="1200">
              <a:latin typeface="Times New Roman"/>
              <a:cs typeface="Times New Roman"/>
            </a:endParaRPr>
          </a:p>
          <a:p>
            <a:pPr lvl="2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Uttarakaooa</a:t>
            </a:r>
            <a:endParaRPr sz="1200">
              <a:latin typeface="Times New Roman"/>
              <a:cs typeface="Times New Roman"/>
            </a:endParaRPr>
          </a:p>
          <a:p>
            <a:pPr lvl="2"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dll.</a:t>
            </a:r>
            <a:endParaRPr sz="120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150">
              <a:latin typeface="Times New Roman"/>
              <a:cs typeface="Times New Roman"/>
            </a:endParaRPr>
          </a:p>
          <a:p>
            <a:pPr lvl="1" marL="173990" indent="-161925">
              <a:lnSpc>
                <a:spcPct val="100000"/>
              </a:lnSpc>
              <a:buAutoNum type="alphaLcPeriod"/>
              <a:tabLst>
                <a:tab pos="174625" algn="l"/>
              </a:tabLst>
            </a:pPr>
            <a:r>
              <a:rPr dirty="0" sz="1200" spc="-5" b="1">
                <a:latin typeface="Times New Roman"/>
                <a:cs typeface="Times New Roman"/>
              </a:rPr>
              <a:t>Puisi:</a:t>
            </a:r>
            <a:endParaRPr sz="1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Times New Roman"/>
              <a:buAutoNum type="alphaLcPeriod"/>
            </a:pPr>
            <a:endParaRPr sz="1150">
              <a:latin typeface="Times New Roman"/>
              <a:cs typeface="Times New Roman"/>
            </a:endParaRPr>
          </a:p>
          <a:p>
            <a:pPr lvl="2" marL="469265" indent="-228600">
              <a:lnSpc>
                <a:spcPct val="10000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Kakawin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Ramayaoa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165100" algn="l"/>
              </a:tabLst>
            </a:pPr>
            <a:r>
              <a:rPr dirty="0" sz="1200" spc="-5">
                <a:latin typeface="Times New Roman"/>
                <a:cs typeface="Times New Roman"/>
              </a:rPr>
              <a:t>Kitab-kitab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bertembang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(Abad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11-13)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AutoNum type="arabicPeriod" startAt="2"/>
            </a:pPr>
            <a:endParaRPr sz="1150">
              <a:latin typeface="Times New Roman"/>
              <a:cs typeface="Times New Roman"/>
            </a:endParaRPr>
          </a:p>
          <a:p>
            <a:pPr lvl="1" marL="469265" indent="-228600">
              <a:lnSpc>
                <a:spcPct val="10000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Kakawin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Arjunawiwaha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1031"/>
            <a:ext cx="5368925" cy="35439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265" indent="-228600">
              <a:lnSpc>
                <a:spcPts val="1410"/>
              </a:lnSpc>
              <a:spcBef>
                <a:spcPts val="10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Kakawin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Bharatayuddha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Kakawin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Bhomakawya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Kakawin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Gatotkacasraya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Kakawin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Hariwangua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Kakawin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Kauodyana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Kakawin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Smaradahana</a:t>
            </a:r>
            <a:endParaRPr sz="1200">
              <a:latin typeface="Times New Roman"/>
              <a:cs typeface="Times New Roman"/>
            </a:endParaRPr>
          </a:p>
          <a:p>
            <a:pPr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Kakawin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Sumanasantaka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 startAt="3"/>
              <a:tabLst>
                <a:tab pos="165100" algn="l"/>
              </a:tabLst>
            </a:pPr>
            <a:r>
              <a:rPr dirty="0" sz="1200" spc="-5">
                <a:latin typeface="Times New Roman"/>
                <a:cs typeface="Times New Roman"/>
              </a:rPr>
              <a:t>Kitab-kitab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Kuna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Tergolong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baru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(abad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14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sampai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runtuhnya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Majapahit).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3"/>
            </a:pPr>
            <a:endParaRPr sz="115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Kakawin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Brahmaodapuraoa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Kakawin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Kunjarakaroa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Kakawin Nagarakartagama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Kakawin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Arjunawijaya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Kakawin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Sutasoma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Kakawin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Parthayajna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Kakawin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Nitiuastra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Kakawin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Nirartha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Prakerta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Kakawin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Dharmauunya</a:t>
            </a:r>
            <a:endParaRPr sz="1200">
              <a:latin typeface="Times New Roman"/>
              <a:cs typeface="Times New Roman"/>
            </a:endParaRPr>
          </a:p>
          <a:p>
            <a:pPr lvl="1" marL="469265" indent="-228600">
              <a:lnSpc>
                <a:spcPts val="1410"/>
              </a:lnSpc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Kakawin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Hariuraya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4575174"/>
            <a:ext cx="21736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Kamus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tembung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kawi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8422385"/>
            <a:ext cx="5452745" cy="128778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 spc="-5">
                <a:latin typeface="Times New Roman"/>
                <a:cs typeface="Times New Roman"/>
              </a:rPr>
              <a:t>Bagi</a:t>
            </a:r>
            <a:r>
              <a:rPr dirty="0" sz="1200">
                <a:latin typeface="Times New Roman"/>
                <a:cs typeface="Times New Roman"/>
              </a:rPr>
              <a:t> yang </a:t>
            </a:r>
            <a:r>
              <a:rPr dirty="0" sz="1200" spc="-5">
                <a:latin typeface="Times New Roman"/>
                <a:cs typeface="Times New Roman"/>
              </a:rPr>
              <a:t>mau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belajar, 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sini kami </a:t>
            </a:r>
            <a:r>
              <a:rPr dirty="0" sz="1200" spc="-5">
                <a:latin typeface="Times New Roman"/>
                <a:cs typeface="Times New Roman"/>
              </a:rPr>
              <a:t>lampirkan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ratusan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kosakata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basa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kawi </a:t>
            </a:r>
            <a:r>
              <a:rPr dirty="0" sz="1200" spc="-5">
                <a:latin typeface="Times New Roman"/>
                <a:cs typeface="Times New Roman"/>
              </a:rPr>
              <a:t>agar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bisa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mengingatnya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diartikan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menjadi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bahasa </a:t>
            </a:r>
            <a:r>
              <a:rPr dirty="0" sz="1200" spc="-5">
                <a:latin typeface="Times New Roman"/>
                <a:cs typeface="Times New Roman"/>
              </a:rPr>
              <a:t>Jawa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Indonesia.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juga bisa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jadikan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sebagai Kamus</a:t>
            </a:r>
            <a:r>
              <a:rPr dirty="0" sz="1200">
                <a:latin typeface="Times New Roman"/>
                <a:cs typeface="Times New Roman"/>
              </a:rPr>
              <a:t> bahasa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50" spc="-5" b="1">
                <a:latin typeface="Times New Roman"/>
                <a:cs typeface="Times New Roman"/>
              </a:rPr>
              <a:t>Angka</a:t>
            </a: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dirty="0" sz="1200" spc="-5">
                <a:latin typeface="Times New Roman"/>
                <a:cs typeface="Times New Roman"/>
              </a:rPr>
              <a:t>Di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bawah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tabel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daftar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kawi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berhubungan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angka.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5042915"/>
            <a:ext cx="5731509" cy="32232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2301875" cy="20891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8485"/>
                <a:gridCol w="401320"/>
                <a:gridCol w="537844"/>
                <a:gridCol w="781685"/>
              </a:tblGrid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Angka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Eka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Siji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Satu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Tiga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Catur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Papat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Empat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Panca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Lima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Lima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Enam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Sapta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Pitu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Tujuh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Astha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Wolu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Delapan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Sanga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Sembilan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Sepuluh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Sepuluh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2004" y="3221863"/>
            <a:ext cx="5463540" cy="111252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186055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Contoh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awal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wayang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kulit: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</a:t>
            </a:r>
            <a:r>
              <a:rPr dirty="0" sz="1200" spc="-5" i="1">
                <a:latin typeface="Times New Roman"/>
                <a:cs typeface="Times New Roman"/>
              </a:rPr>
              <a:t>Eka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sawiji,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dasa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sepuluh,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purwa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wiwitan</a:t>
            </a:r>
            <a:r>
              <a:rPr dirty="0" sz="1200">
                <a:latin typeface="Times New Roman"/>
                <a:cs typeface="Times New Roman"/>
              </a:rPr>
              <a:t>".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 "Eka satu, </a:t>
            </a:r>
            <a:r>
              <a:rPr dirty="0" sz="1200">
                <a:latin typeface="Times New Roman"/>
                <a:cs typeface="Times New Roman"/>
              </a:rPr>
              <a:t>dasa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sepuluh purwa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mulai"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50" spc="-5" b="1">
                <a:latin typeface="Times New Roman"/>
                <a:cs typeface="Times New Roman"/>
              </a:rPr>
              <a:t>Anggota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spc="-5" b="1">
                <a:latin typeface="Times New Roman"/>
                <a:cs typeface="Times New Roman"/>
              </a:rPr>
              <a:t>tubuh</a:t>
            </a:r>
            <a:r>
              <a:rPr dirty="0" sz="1350" spc="-3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manusia</a:t>
            </a: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dirty="0" sz="1200" spc="-5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bawah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tabel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daftar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kawi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berhubungan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anggota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tubuh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manusia.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16660" y="4535889"/>
          <a:ext cx="2953385" cy="5076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205"/>
                <a:gridCol w="646430"/>
                <a:gridCol w="1028700"/>
                <a:gridCol w="906144"/>
              </a:tblGrid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Angga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awak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badan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Crema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wlulang,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kulit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kulit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Danta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untu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gigi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Driya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Eksi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Garba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weteng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Garbini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meteng,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mbobot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hamil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Grana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irung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hidung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Jangga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leher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Jatha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siung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taring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Kaca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rambut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rambut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Kalbu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Kanaka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kuku,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emas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kuku,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emas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Karna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kuping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telinga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Kumba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sirah,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bocah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kepala,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Ludira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getih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darah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Lungayan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leher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Marus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getih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darah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Murda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sirah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kepala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Murti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awak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badan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Mustaka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sirah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kepala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3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40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Netra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mripat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2970530" cy="2302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205"/>
                <a:gridCol w="638175"/>
                <a:gridCol w="875030"/>
                <a:gridCol w="1086485"/>
              </a:tblGrid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5369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5336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Obar-abir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pilat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lidah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sikil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kaki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Pamulu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praen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muka,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wajah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awak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badan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Sarira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awak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badan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Soca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mripat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Sweda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kringet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keringat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Tyas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Wardaya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Waspa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air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2004" y="3435222"/>
            <a:ext cx="5668010" cy="111252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Contoh </a:t>
            </a:r>
            <a:r>
              <a:rPr dirty="0" sz="1200" spc="-5">
                <a:latin typeface="Times New Roman"/>
                <a:cs typeface="Times New Roman"/>
              </a:rPr>
              <a:t>kalimat: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</a:t>
            </a:r>
            <a:r>
              <a:rPr dirty="0" sz="1200" spc="-5" i="1">
                <a:latin typeface="Times New Roman"/>
                <a:cs typeface="Times New Roman"/>
              </a:rPr>
              <a:t>Nganglungaken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jangga,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nelingaken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karna</a:t>
            </a:r>
            <a:r>
              <a:rPr dirty="0" sz="1200">
                <a:latin typeface="Times New Roman"/>
                <a:cs typeface="Times New Roman"/>
              </a:rPr>
              <a:t>".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Artinya: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"menundukkan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leher,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memasang </a:t>
            </a:r>
            <a:r>
              <a:rPr dirty="0" sz="1200">
                <a:latin typeface="Times New Roman"/>
                <a:cs typeface="Times New Roman"/>
              </a:rPr>
              <a:t>telinga"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50" b="1">
                <a:latin typeface="Times New Roman"/>
                <a:cs typeface="Times New Roman"/>
              </a:rPr>
              <a:t>Nama</a:t>
            </a:r>
            <a:r>
              <a:rPr dirty="0" sz="1350" spc="-50" b="1">
                <a:latin typeface="Times New Roman"/>
                <a:cs typeface="Times New Roman"/>
              </a:rPr>
              <a:t> </a:t>
            </a:r>
            <a:r>
              <a:rPr dirty="0" sz="1350" spc="-5" b="1">
                <a:latin typeface="Times New Roman"/>
                <a:cs typeface="Times New Roman"/>
              </a:rPr>
              <a:t>hewan</a:t>
            </a: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dirty="0" sz="1200" spc="-5">
                <a:latin typeface="Times New Roman"/>
                <a:cs typeface="Times New Roman"/>
              </a:rPr>
              <a:t>Di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bawah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tabel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daftar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kawi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berhubungan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nama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hewan.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16660" y="4749249"/>
          <a:ext cx="2911475" cy="48634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205"/>
                <a:gridCol w="842009"/>
                <a:gridCol w="626744"/>
                <a:gridCol w="1071880"/>
              </a:tblGrid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47015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Andaka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bantheng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banteng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Arimong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macan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harimau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Asthi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gajah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gajah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Aswa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jaran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kuda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Bramara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tawon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lebah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Candramawa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kucing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kucing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Canthoka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kodhok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katak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Dhandhang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gagak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burung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gagak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Dipangga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gajah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gajah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Dirada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gajah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gajah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Dwipangga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gajah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gajah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Iba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gajah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gajah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manuk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burung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Kalwang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kelelawar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Kapi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kethek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jaran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kuda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Kukila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manuk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burung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Mina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iwak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Mong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macan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harimau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Mundhing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kebo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kerbau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3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Naga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ula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gedhe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ular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besar/naga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40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Sardula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macan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harimau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2766695" cy="14490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205"/>
                <a:gridCol w="731520"/>
                <a:gridCol w="675005"/>
                <a:gridCol w="989330"/>
              </a:tblGrid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47015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5463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Sarpa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ula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ular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Sato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kewan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hewan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Sona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asu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anjing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Taksaka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ula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ular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Turangga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jaran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kuda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Wanara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kethek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kera/monyet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2004" y="2581402"/>
            <a:ext cx="5287010" cy="111252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Contoh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"Prabu Duryidana</a:t>
            </a:r>
            <a:r>
              <a:rPr dirty="0" sz="1200">
                <a:latin typeface="Times New Roman"/>
                <a:cs typeface="Times New Roman"/>
              </a:rPr>
              <a:t> nitih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dwipangga".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"Prabu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Duryudana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naik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dwipangga"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50" b="1">
                <a:latin typeface="Times New Roman"/>
                <a:cs typeface="Times New Roman"/>
              </a:rPr>
              <a:t>Warna</a:t>
            </a: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dirty="0" sz="1200" spc="-5">
                <a:latin typeface="Times New Roman"/>
                <a:cs typeface="Times New Roman"/>
              </a:rPr>
              <a:t>Di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bawah</a:t>
            </a:r>
            <a:r>
              <a:rPr dirty="0" sz="1200">
                <a:latin typeface="Times New Roman"/>
                <a:cs typeface="Times New Roman"/>
              </a:rPr>
              <a:t> ini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tabel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daftar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 </a:t>
            </a:r>
            <a:r>
              <a:rPr dirty="0" sz="1200">
                <a:latin typeface="Times New Roman"/>
                <a:cs typeface="Times New Roman"/>
              </a:rPr>
              <a:t>kawi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berhubungan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warna.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16660" y="3895809"/>
          <a:ext cx="2936875" cy="29432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205"/>
                <a:gridCol w="622300"/>
                <a:gridCol w="834390"/>
                <a:gridCol w="1109980"/>
              </a:tblGrid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4828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Ananta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warna-warna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berwarna-warni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Dawala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putih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putih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Dayinta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putih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putih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Dhadhu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abang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merah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Jenar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kuning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kuning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Jingga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abang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nom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merah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muda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Langking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ireng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hitam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Lohita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abang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merah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Nila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biru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biru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kuning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kuning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Rekta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abang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merah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putih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putih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Wilis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ijo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hijau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902004" y="7021448"/>
            <a:ext cx="5701030" cy="111252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Contoh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"</a:t>
            </a:r>
            <a:r>
              <a:rPr dirty="0" sz="1200" i="1">
                <a:latin typeface="Times New Roman"/>
                <a:cs typeface="Times New Roman"/>
              </a:rPr>
              <a:t>Rabine</a:t>
            </a:r>
            <a:r>
              <a:rPr dirty="0" sz="1200" spc="-5" i="1">
                <a:latin typeface="Times New Roman"/>
                <a:cs typeface="Times New Roman"/>
              </a:rPr>
              <a:t> raden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Janaka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jinogetan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wanara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seta</a:t>
            </a:r>
            <a:r>
              <a:rPr dirty="0" sz="1200">
                <a:latin typeface="Times New Roman"/>
                <a:cs typeface="Times New Roman"/>
              </a:rPr>
              <a:t>".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"Menikahnya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raden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Janaka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diiringi </a:t>
            </a:r>
            <a:r>
              <a:rPr dirty="0" sz="1200" spc="-5">
                <a:latin typeface="Times New Roman"/>
                <a:cs typeface="Times New Roman"/>
              </a:rPr>
              <a:t>tarian</a:t>
            </a:r>
            <a:r>
              <a:rPr dirty="0" sz="1200">
                <a:latin typeface="Times New Roman"/>
                <a:cs typeface="Times New Roman"/>
              </a:rPr>
              <a:t> kera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putih"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50" spc="-5" b="1">
                <a:latin typeface="Times New Roman"/>
                <a:cs typeface="Times New Roman"/>
              </a:rPr>
              <a:t>Alam</a:t>
            </a: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dirty="0" sz="1200" spc="-5">
                <a:latin typeface="Times New Roman"/>
                <a:cs typeface="Times New Roman"/>
              </a:rPr>
              <a:t>Di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bawah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tabel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daftar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kawi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berhubungan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dengan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alam.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816660" y="8337380"/>
          <a:ext cx="3762375" cy="1234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205"/>
                <a:gridCol w="702309"/>
                <a:gridCol w="1202055"/>
                <a:gridCol w="1487170"/>
              </a:tblGrid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9055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7815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Aditya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srengenge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matahari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Akasa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awang-awang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ruang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di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atas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bumi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Aldaka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gunung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gunung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72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Amerta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banyu,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urip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air,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hidup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</a:tr>
              <a:tr h="191040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Ancala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gunung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gunung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3762375" cy="8702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205"/>
                <a:gridCol w="807720"/>
                <a:gridCol w="1308100"/>
                <a:gridCol w="1275714"/>
              </a:tblGrid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667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Andakara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srengenge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matahari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Andaru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lintang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bintang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Arcapada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jagad,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bumi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alam,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bumi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Ardi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gunung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gunung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Arga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gunung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gunung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Arjasa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pohon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Arka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srengenge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matahari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Arnawa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segara,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samodra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laut,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lautan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Awiyat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langit,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awang-awang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langit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Badra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rembulan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Bagaskara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srengenge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matahari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Bagaspati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srengenge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matahari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Bajra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inten,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bledheg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intan,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petir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kali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sungai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Baruna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segara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Basanta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rembulan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Bayu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angin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angin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Boma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awang-awang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ruang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di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atas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bumi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Bomantara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langit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langit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Botrawi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tlaga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danau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Bantala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lemah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tanah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Buwana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bumi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bumi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Cakrawala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langit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langit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Candra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rembulan,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sasi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Darbe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suket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rumput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Dewangkara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srengenge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matahari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Dirgantara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awang-awang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ruang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di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atas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bumi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gunung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gunung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Dwipa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pulo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pulau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Enu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Erawati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bledheg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petir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Ernawa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segara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Gahana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jurang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jurang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mendhung,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mendung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Gangga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kali,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banyu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sungai,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Gegana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awang-awang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ruang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di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atas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bumi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Gerah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awang-awang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ruang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di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atas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bumi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3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Gili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gunung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cilik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bukit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40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Giri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gunung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gunung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3516629" cy="8702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205"/>
                <a:gridCol w="795655"/>
                <a:gridCol w="1088390"/>
                <a:gridCol w="1261745"/>
              </a:tblGrid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9720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1938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kembang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bunga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Giwangkara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srengenge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matahari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Gurnita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gludhug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petir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Guruh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bledheg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petir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Ima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mendung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Imalaya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gunung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gunung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Jagad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bumi,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donya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alam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semesta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Jahnawi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banyu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Jahni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banyu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banyu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Jaladara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mendhung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mendung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Jaladri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segara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Jalanidhi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segara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Janaloka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donya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alam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Jladri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segara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Jenggala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hutan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Jumantara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langit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langit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Kartika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lintang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bintang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Kirana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rembulan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Kisma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lemah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tanah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Kusuma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kembang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bunga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Laban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kilat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kilat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Lastri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bengi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malam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Lebuh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Loh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jinawi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subur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subur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Loka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jagad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alam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Mandhala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bumi,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tlatah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algn="r" marR="1308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bumi,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wilayah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Marcapada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jagad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alam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Marcapala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jagad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alam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Marga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Maruta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angin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angin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Meru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gunung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gunung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Narmada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kali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sungai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Nuswa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pulo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pulau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Pratala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lemah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tanah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Pratiwi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lemah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tanah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Puspita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kembang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bunga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srengenge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matahari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3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Ratri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wengi,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bengi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malam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40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Samirana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angin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angin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3516629" cy="2729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205"/>
                <a:gridCol w="715645"/>
                <a:gridCol w="1400810"/>
                <a:gridCol w="1029969"/>
              </a:tblGrid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9334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6670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Samodra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segara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Sasangka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rembulan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Sitoresmi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rembulan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Sopana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Surya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srengenge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matahari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Tirta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banyu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hutan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Warih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banyu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banyu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Wiyati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langit,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awang-awang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langit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Wreksa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kayu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kayu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65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Wukir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gunung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gunung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2004" y="3861942"/>
            <a:ext cx="5477510" cy="128778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7620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Contoh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</a:t>
            </a:r>
            <a:r>
              <a:rPr dirty="0" sz="1200" spc="-5" i="1">
                <a:latin typeface="Times New Roman"/>
                <a:cs typeface="Times New Roman"/>
              </a:rPr>
              <a:t>Raden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Gathutkaca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ngambah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ing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gegana</a:t>
            </a:r>
            <a:r>
              <a:rPr dirty="0" sz="1200">
                <a:latin typeface="Times New Roman"/>
                <a:cs typeface="Times New Roman"/>
              </a:rPr>
              <a:t>".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Raden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Gatutkaca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terbang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5">
                <a:latin typeface="Times New Roman"/>
                <a:cs typeface="Times New Roman"/>
              </a:rPr>
              <a:t>awang-awang"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50" b="1">
                <a:latin typeface="Times New Roman"/>
                <a:cs typeface="Times New Roman"/>
              </a:rPr>
              <a:t>Umum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bawah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tabel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daftar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bahasa</a:t>
            </a:r>
            <a:r>
              <a:rPr dirty="0" sz="1200">
                <a:latin typeface="Times New Roman"/>
                <a:cs typeface="Times New Roman"/>
              </a:rPr>
              <a:t> kawi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digunakan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dalam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berbagai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karya</a:t>
            </a:r>
            <a:r>
              <a:rPr dirty="0" sz="1200">
                <a:latin typeface="Times New Roman"/>
                <a:cs typeface="Times New Roman"/>
              </a:rPr>
              <a:t> sastra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Jawa.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16660" y="5351229"/>
          <a:ext cx="3943350" cy="42233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968375"/>
                <a:gridCol w="1199515"/>
                <a:gridCol w="1402714"/>
              </a:tblGrid>
              <a:tr h="191192">
                <a:tc>
                  <a:txBody>
                    <a:bodyPr/>
                    <a:lstStyle/>
                    <a:p>
                      <a:pPr marL="12827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6576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2895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4704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4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Abra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sumorot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bersinar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Adilaga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paprangan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arena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perang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Adipati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bupati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bupati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Adyaksa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jaksa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jaksa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Aglar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sumebar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menyebar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Agni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api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Agra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pucuk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pucuk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Ajar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pandhita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resi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Aji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ratu,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raja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raja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Akasama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ningkah,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susila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nikah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Amba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aku,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ingsun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Ambeg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sipat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sifat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Among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njaga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menjaga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Among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karsa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mrintah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negara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memerintah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negara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Among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karsa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karepe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dhewe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semaunya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sendiri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Amrik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ngambar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wangi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wangi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Anapi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nanging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tetapi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3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Anderpati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kendel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banget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berani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40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Andika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ngandika,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kowe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berbicara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4044950" cy="8702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1003934"/>
                <a:gridCol w="1208405"/>
                <a:gridCol w="1459230"/>
              </a:tblGrid>
              <a:tr h="191065">
                <a:tc>
                  <a:txBody>
                    <a:bodyPr/>
                    <a:lstStyle/>
                    <a:p>
                      <a:pPr marL="12827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6576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9339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0195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Andrawina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pasugatan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makan-makan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Angkara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srakah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serakah,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tamak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Anggada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gelang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gelang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Anggung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tansah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selalu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Angkara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angkara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angkara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Apsara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Aris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alon,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sareh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Arsa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arep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Astana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kuburan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makam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Asung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weweh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memberi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Asup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mlebu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masuk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Asura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raksasa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Atmaja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Atmaka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Ayun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arep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gelem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akan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mau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Aywa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aja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Bacira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alun-alun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alun-alun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Badhama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gaman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senjata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Bagawan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pandhita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resi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Bagya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begja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beruntung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langgeng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abadi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Balitu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bodho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bodoh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prau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perahu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Bandayuda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sorot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srengenge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sinar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matahari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Basuki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slamet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selamat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Basmi/besmi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kobong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terbakar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Bathara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Bathari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Bawa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laksana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Nuhoni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guneman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memegang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omongan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Bayangakara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prajurit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prajurit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Belasungkawa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melu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susah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ikut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sedih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Biksu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pandhita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resi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Bima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medeni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menakutkan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Birawa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gagah,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giris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gagah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Boga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makanan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Boja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makanan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3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Bojaan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pesta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pesta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40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Bondhan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njoged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berjoget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4090035" cy="8702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1080134"/>
                <a:gridCol w="1125855"/>
                <a:gridCol w="1511934"/>
              </a:tblGrid>
              <a:tr h="191065">
                <a:tc>
                  <a:txBody>
                    <a:bodyPr/>
                    <a:lstStyle/>
                    <a:p>
                      <a:pPr marL="12827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1719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Brama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api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Bramantya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nesu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marah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Brangtha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kasmaran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kasmaran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Brastha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rusak,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ilang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rusak,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hilang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Bujaga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pesta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pesta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Bulubekti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pajeg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pajak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Bupala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raja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raja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Busana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sandhangan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pakaian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Cakra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rodha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roda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Candhala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ala,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daksiya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buruk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Canthula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kurang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ajar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kurang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ajar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Caraka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utusan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utusan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Cidra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durjana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penjahat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Cintra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susah,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cilaka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sedih,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celaka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Cipta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nggawe,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ngarang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membuat,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mengarang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Citra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gambaran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lukisan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Culika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durjana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penjahat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Cundhaka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utusan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utusan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Curiga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keris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keris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Dahaga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api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Dahana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api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Dahat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banget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sangat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Daksa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pinter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pandai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Daksina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tengen,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kidul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kanan,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selatan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Danawa/Denawa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raksasa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Danu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gendhewa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busur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bocah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wadon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perempuan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Darma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wajib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wajib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Darpita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kendel,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seru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berani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Darsana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conto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contoh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Dasih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abdi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pembantu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Datan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tidak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nggone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punya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Dhandaha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Dhatulaya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kraton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istana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Dhihi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biyen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dahulu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Dhingin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dhisik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dahulu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3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Dhuhkita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susah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sedih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40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Dibya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misuwur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terkenal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3985260" cy="8702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650"/>
                <a:gridCol w="904875"/>
                <a:gridCol w="1305560"/>
                <a:gridCol w="1399539"/>
              </a:tblGrid>
              <a:tr h="191065">
                <a:tc>
                  <a:txBody>
                    <a:bodyPr/>
                    <a:lstStyle/>
                    <a:p>
                      <a:pPr algn="r" marR="1397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6449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9055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0259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Digdaya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sekti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sakti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Dipati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raja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raja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kendel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berani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Dite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dina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Minggu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hari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minggu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Ditya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raksasa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Diyu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raksasa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Drana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sabar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sabar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nalika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ketika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Duksina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kidul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selatan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Dumadi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urip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hidup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Dumilah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sorot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sinar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jahat,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jahat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Dura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adoh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jauh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Duratmaka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wong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ala,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maling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orang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jahat,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pencuri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Durga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alangan,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bebaya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halangan,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bahaya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Durna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pangayoman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pelindung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Dustha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julig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cerdik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Duta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utusan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utusan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Dwija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guru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guru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119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Dyah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putri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wanita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6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Dyan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putra,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banjur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putra,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Dyatmika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anteng,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alus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halus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Ekapraya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sarembug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setuju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Endah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becik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Entar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sanepa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perumpamaan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tunggal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tunggal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Esti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karep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keinginan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Gandarwa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buta,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dhemit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raksasa,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hantu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Gandhi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Gapura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lawang,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agung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pintu,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agung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Garini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bojo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suami/istri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laku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Gatra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baris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berbaris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Gini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wong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wadon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orang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gila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Gora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banget,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gedhe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sangat,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besar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banget,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pucuk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sangat,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pucuk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Graha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omah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rumah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gedhe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besar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34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Guntur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jugrug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longsor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40">
                <a:tc>
                  <a:txBody>
                    <a:bodyPr/>
                    <a:lstStyle/>
                    <a:p>
                      <a:pPr algn="r" marR="1206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Gupala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baureksa,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reca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arca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3773804" cy="8702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650"/>
                <a:gridCol w="976630"/>
                <a:gridCol w="1075690"/>
                <a:gridCol w="1345564"/>
              </a:tblGrid>
              <a:tr h="191065">
                <a:tc>
                  <a:txBody>
                    <a:bodyPr/>
                    <a:lstStyle/>
                    <a:p>
                      <a:pPr marL="12827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6449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1879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4224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enggal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baru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aso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istirahat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Indriya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karep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keinginan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Ingsun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aku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Jalma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wadon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perempuan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pria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wong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orang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Jarwa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teges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arti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asli,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nyata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asli,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nyata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149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Jawata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Jilma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wong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orang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Judhi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Juga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Jurit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Juwita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wanita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wanita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Kadhaton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kraton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istana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Kadya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seperti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Kalindhih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kalah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kalah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Kaloka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kesuwur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terkenal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Kalpa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seperti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Kalpika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ali-ali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cincin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Kalyana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linuwih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algn="r" marR="11938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punya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kelebihan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Kanan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tengen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kanan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Kangkan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pedhang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pedang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Kanin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tatu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Kantaka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semaput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pingsan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Kanugrahan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paweh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pemberian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169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Kanuraga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digdaya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sakti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Kapiyarsa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keprungu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terdengar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Kapti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karep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keinginan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Kardi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gawe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membuat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Karga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keris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keris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Karma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kelakuan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tingkah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laku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Karta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aman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aman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Karya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gawe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membuat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Kasatmata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katon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terlihat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Kawangwang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katon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terlihat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3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179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crita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cerita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40">
                <a:tc>
                  <a:txBody>
                    <a:bodyPr/>
                    <a:lstStyle/>
                    <a:p>
                      <a:pPr marL="12700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180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Kawuri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biyen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dahulu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3773804" cy="8702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650"/>
                <a:gridCol w="930275"/>
                <a:gridCol w="1316355"/>
                <a:gridCol w="1152524"/>
              </a:tblGrid>
              <a:tr h="191065">
                <a:tc>
                  <a:txBody>
                    <a:bodyPr/>
                    <a:lstStyle/>
                    <a:p>
                      <a:pPr algn="r" marR="1397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6449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6578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6639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181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Kawuryan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katon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terlihat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182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Kayun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karep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keinginan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183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Kelimengan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peteng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gelap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184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Kencana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emas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emas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185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Kengis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katon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terlihat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186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Kenya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bocah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wadon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perempuan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187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Kenyar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sorot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sinar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188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Kering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kiwa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kiri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189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Kinanthi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digandheng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digandeng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190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Kingkin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sedhih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sedih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191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Kintaka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layang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surat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192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Komala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alus,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inten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halus,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intan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193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Kongas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misuwur,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sumebar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terkenal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194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Koswa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wadyabala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prajurit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195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Kresna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ireng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hitam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196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Kriya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panggawean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perkejaan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197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Krura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nesu,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golok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marah,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golok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198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Kumara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bocah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199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Kunarpa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bangke,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awak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bangkai,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badan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Kuncara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misuwur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terkenal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6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Kundhala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ali-ali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cincin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Kurda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nesu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seru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marah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sekali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Kusala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pinter,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apik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pandai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Kuwawa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kuwat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kuata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Labuh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tumiba,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tiba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terjatuh,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jatuh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Lagya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lagi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sedang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Laksita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konangan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ketahuan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Laksmi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ayu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cantik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Lalis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meninggal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211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Lamkita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tanda,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ngalamat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pertanda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Lampus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meninggal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Lamun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yen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jika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214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Langkap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gendhewa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busur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susah,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prawan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sedih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216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Lawan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karo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217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panggonan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panggonan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Layon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janasah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jenasah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34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219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Layu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meninggal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40">
                <a:tc>
                  <a:txBody>
                    <a:bodyPr/>
                    <a:lstStyle/>
                    <a:p>
                      <a:pPr algn="r" marR="1206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Lebda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pinter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pandai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3751579" cy="8702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650"/>
                <a:gridCol w="942975"/>
                <a:gridCol w="1223010"/>
                <a:gridCol w="1210310"/>
              </a:tblGrid>
              <a:tr h="191065">
                <a:tc>
                  <a:txBody>
                    <a:bodyPr/>
                    <a:lstStyle/>
                    <a:p>
                      <a:pPr algn="r" marR="1397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6449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5308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4704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221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Leksana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mlaku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berjalan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222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Lelana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ngumbara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mengembara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223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meninggal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224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Lingga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tandha,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reca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tanda,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arca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seperti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226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Lirwa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sembrana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ceroboh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227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Listya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ayu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cantik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228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Lodra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galak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galak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229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Luhung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luhur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luhur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Luhur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mulya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mulia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231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Lukita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tuladha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contoh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232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Lumaksana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mlaku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berjalan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233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Madya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tengah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tengah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234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banget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sangat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235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Maharsi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pandhita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resi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236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Makarya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nyambut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gawe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bekerja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237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Maksa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mati,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ilang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meninggal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238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cacad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cacat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239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Mameh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golek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mencari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Mami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aku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6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241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Mandhira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wit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wringin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pohon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ringin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242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Mandragini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papan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sare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tempat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tidur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243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Mandraguna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wicaksana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bijaksana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244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Mandrawa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kadohan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terlalu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jauh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245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Manggal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panggedhe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pemimpin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246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Manik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inten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intan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247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Manira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aku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248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Manjing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mlebu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masuk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249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Margana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Marta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sabar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sabar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251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Martani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sabar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sabar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252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remeng-remeng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remang-remang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253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Merjaya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mateni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membunuh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254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Miguna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pinter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pandai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255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Mijil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metu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keluar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256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Mimba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metu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keluar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257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Minantaka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nelayan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nelayan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258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Mindha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padha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34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259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Minging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wangi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wangi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40">
                <a:tc>
                  <a:txBody>
                    <a:bodyPr/>
                    <a:lstStyle/>
                    <a:p>
                      <a:pPr algn="r" marR="1206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Mintuna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jodho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jodoh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3887470" cy="8702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650"/>
                <a:gridCol w="942975"/>
                <a:gridCol w="1307464"/>
                <a:gridCol w="1262380"/>
              </a:tblGrid>
              <a:tr h="191065">
                <a:tc>
                  <a:txBody>
                    <a:bodyPr/>
                    <a:lstStyle/>
                    <a:p>
                      <a:pPr algn="r" marR="1397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6449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5308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6258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261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Mitra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kanca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teman,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sahabat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262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Miyarsa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krungu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mendengar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263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Miyat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ndeleng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melihat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264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Mrih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supaya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agar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265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Mring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kepada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266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Mudha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enom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267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Mulat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weruh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tahu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268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Munggwing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ing,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kanggoku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ada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269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Murba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mrintah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memerintah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270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Muroni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ngendemi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membuat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mabuk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271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Murud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lunga,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pergi,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meninggal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272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Musna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ilang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menghilang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273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Mustika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inten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intan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274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Myat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ndeleng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melihat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Nagagini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ula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wadon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ular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perempuan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276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Nalendra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prabu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raja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277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wong,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punggawa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orang,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pegawai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278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Narendra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raja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raja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279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Narya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ratu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ratu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280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ratu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ratu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6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281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Nawala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layang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surat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282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Nendra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turu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tidur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282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Nestapa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sedih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sedih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283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Ngalembana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ngelem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menyanjung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284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Ngarsa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ngarep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depan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285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Ngesthi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mikir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memikir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286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Nimpuna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pinter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pandai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287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Nindya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utama,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ora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cacat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utama,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sempurna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288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Nir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ilang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hilang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289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Nirbaya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kendel,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seru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berani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290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Nugraha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ganjaran,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peparing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pahala,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pemberian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291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Nuladha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niru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meniru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292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Orem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semambat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mengeluh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293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Pabaratan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paperangan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294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Palagan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paperangan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295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Palastra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meninggal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296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Palupi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tuladha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contoh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297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Pambayun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pambarep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sulung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34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298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Pancakara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40">
                <a:tc>
                  <a:txBody>
                    <a:bodyPr/>
                    <a:lstStyle/>
                    <a:p>
                      <a:pPr algn="r" marR="1206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299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Pangaksama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pangapura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memaafkan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3820795" cy="8702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650"/>
                <a:gridCol w="951865"/>
                <a:gridCol w="1214120"/>
                <a:gridCol w="1279525"/>
              </a:tblGrid>
              <a:tr h="191065">
                <a:tc>
                  <a:txBody>
                    <a:bodyPr/>
                    <a:lstStyle/>
                    <a:p>
                      <a:pPr algn="r" marR="1397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6449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4356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4704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Pangastuti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sembah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menyembah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301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Pangupajiwa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panguripan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penghidupan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302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omah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rumah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303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Paramarta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luhur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luhur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304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Patra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gedhong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gedung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305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Pawiyatan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sekolah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sekolah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306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Pindha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seperti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307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Pradangga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gamelan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gamelan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308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Praja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negara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negara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309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Pralaya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mati,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rusak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meninggal,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rusak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Pramuka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panggedhe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pemimpin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311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Prapta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teka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datang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Prawira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kendel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berani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Priya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lanang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pria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314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Priyangga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dhewe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sendiri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Purna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rampung,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bubar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selesai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316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Radyan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raden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raden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317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Rahayu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slamet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selamat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Ratri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bengi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malam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319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ibu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ibu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6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Ripta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ngarang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mengarang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321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Roga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sakit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322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Rukmi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emas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emas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323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Saeka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praya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rukun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rukun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324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pisah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pisah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Sakti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digdaya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sakti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326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Samya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padha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327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panggonan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tempat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328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Sanggraha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cawisan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persediaan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329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Sardula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makanan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Sasana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papan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tempat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331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Sasmita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tandha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tanda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332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Sastra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tulis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menulis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333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satus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seratus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334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Sawego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sediya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siap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335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Sigra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gelis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cepat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336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Sila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patrap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perilaku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337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Sinudarsana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ditiru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ditiru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34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338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Sira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kowe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kamu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40">
                <a:tc>
                  <a:txBody>
                    <a:bodyPr/>
                    <a:lstStyle/>
                    <a:p>
                      <a:pPr algn="r" marR="1206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339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Sirna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ilang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hilang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4022725" cy="8702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650"/>
                <a:gridCol w="904875"/>
                <a:gridCol w="1337310"/>
                <a:gridCol w="1404619"/>
              </a:tblGrid>
              <a:tr h="191065">
                <a:tc>
                  <a:txBody>
                    <a:bodyPr/>
                    <a:lstStyle/>
                    <a:p>
                      <a:pPr algn="r" marR="1397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6449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9055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70205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Siswa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murid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murid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341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Siwi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342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Song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payung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payung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343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Sotya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inten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intan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344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Sudarma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bapak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ayah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345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Sudarsana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conto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contoh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346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Sudira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digdaya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sakti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347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Sumbaga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misuwur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terkenal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348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Sungkawa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susah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sedih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349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Sunu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berani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351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352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353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Tanaya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354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Taru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pohon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355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Taruna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enom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muda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356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Tinon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katon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terlihat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357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Tliti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turun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menurun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358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Trusta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seneng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suka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359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Udrasa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tangis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menangis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6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Udyana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taman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taman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487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361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Upaya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golek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mencari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362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Upiksa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weruh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tahu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363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Usada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tamba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obat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2598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364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Utama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becik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365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Utara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lor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utara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366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Wacana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caturan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bercakap-cakap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367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Waluya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waras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sehat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368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Wandawa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kadang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saudara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369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Warsa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taun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tahun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370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Wasana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pungkasan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penutup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371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Waskita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awas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waspada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372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Wastra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sandhangan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pakaian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373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Wibawa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luhur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luhur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374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Wibi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ibu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ibu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Wicara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guneman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berbicara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376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Widi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Sing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Maha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Agung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Yang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Maha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Agung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377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Widya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kawruh,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pinter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pengetahuan,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pandai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34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378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guna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berguna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40">
                <a:tc>
                  <a:txBody>
                    <a:bodyPr/>
                    <a:lstStyle/>
                    <a:p>
                      <a:pPr algn="r" marR="1206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379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Wimba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wetu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pengeluaran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6660" y="949536"/>
          <a:ext cx="3796029" cy="3796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650"/>
                <a:gridCol w="904875"/>
                <a:gridCol w="1147445"/>
                <a:gridCol w="1368425"/>
              </a:tblGrid>
              <a:tr h="191065">
                <a:tc>
                  <a:txBody>
                    <a:bodyPr/>
                    <a:lstStyle/>
                    <a:p>
                      <a:pPr algn="r" marR="1397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64490">
                        <a:lnSpc>
                          <a:spcPts val="13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Kawi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9055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Jawa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63830">
                        <a:lnSpc>
                          <a:spcPts val="13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Indonesia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380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Winursita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dicritakake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diceritakan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381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Wira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prajurit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algn="r" marR="11938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pasukan,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prajurit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382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Wisma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omah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rumah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383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Wisuda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angkat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wisuda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384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Wredha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tuwa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tua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385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Wuntat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mburi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belakang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386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Wuyung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kasmaran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kasmaran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387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Yana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kreta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kreta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388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Yasa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gawe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membuat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389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Yayah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bapak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ayah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55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390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Yekti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bener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benar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391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Yitna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ngati-ati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hati-hati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392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Yoga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anak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393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Yogya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becik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baik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60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394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Yuda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perang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213359">
                <a:tc>
                  <a:txBody>
                    <a:bodyPr/>
                    <a:lstStyle/>
                    <a:p>
                      <a:pPr algn="r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395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Yuwana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slamet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selamat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  <a:tr h="191065">
                <a:tc>
                  <a:txBody>
                    <a:bodyPr/>
                    <a:lstStyle/>
                    <a:p>
                      <a:pPr algn="r" marR="1206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396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Ywa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aja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ts val="1360"/>
                        </a:lnSpc>
                        <a:spcBef>
                          <a:spcPts val="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jangan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/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2004" y="4928742"/>
            <a:ext cx="5677535" cy="108839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Contoh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kalimat: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</a:t>
            </a:r>
            <a:r>
              <a:rPr dirty="0" sz="1200" spc="-5" i="1">
                <a:latin typeface="Times New Roman"/>
                <a:cs typeface="Times New Roman"/>
              </a:rPr>
              <a:t>Muga-muga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larane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enggal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jati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waluya</a:t>
            </a:r>
            <a:r>
              <a:rPr dirty="0" sz="1200">
                <a:latin typeface="Times New Roman"/>
                <a:cs typeface="Times New Roman"/>
              </a:rPr>
              <a:t>".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Artinya: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"Semoga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sakitnya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segera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benar-benar </a:t>
            </a:r>
            <a:r>
              <a:rPr dirty="0" sz="1200">
                <a:latin typeface="Times New Roman"/>
                <a:cs typeface="Times New Roman"/>
              </a:rPr>
              <a:t>sembuh"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110489">
              <a:lnSpc>
                <a:spcPts val="1380"/>
              </a:lnSpc>
            </a:pPr>
            <a:r>
              <a:rPr dirty="0" sz="1200" spc="-5">
                <a:latin typeface="Times New Roman"/>
                <a:cs typeface="Times New Roman"/>
              </a:rPr>
              <a:t>Demikian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dapat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kami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sampaikan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mengenai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tembung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kawi,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semoga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memberikan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manfaat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bagi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anda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yang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sedang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u="sng" sz="1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belajar</a:t>
            </a:r>
            <a:r>
              <a:rPr dirty="0" u="sng" sz="1200" spc="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bahasa</a:t>
            </a:r>
            <a:r>
              <a:rPr dirty="0" u="sng" sz="1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sng" sz="1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Jawa</a:t>
            </a:r>
            <a:r>
              <a:rPr dirty="0" sz="1200" spc="-5">
                <a:latin typeface="Times New Roman"/>
                <a:cs typeface="Times New Roman"/>
                <a:hlinkClick r:id="rId2"/>
              </a:rPr>
              <a:t>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Kunjungi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terus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Kawruhbasa.com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agar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tidak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ketinggalan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update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terbaru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artikel</a:t>
            </a:r>
            <a:r>
              <a:rPr dirty="0" sz="1200">
                <a:latin typeface="Times New Roman"/>
                <a:cs typeface="Times New Roman"/>
              </a:rPr>
              <a:t> kami,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atau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ikuti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kami</a:t>
            </a:r>
            <a:r>
              <a:rPr dirty="0" sz="1200">
                <a:latin typeface="Times New Roman"/>
                <a:cs typeface="Times New Roman"/>
              </a:rPr>
              <a:t> 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u="heavy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Google</a:t>
            </a:r>
            <a:r>
              <a:rPr dirty="0" u="heavy" sz="12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 News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Tingtong</dc:creator>
  <dcterms:created xsi:type="dcterms:W3CDTF">2023-02-10T18:11:06Z</dcterms:created>
  <dcterms:modified xsi:type="dcterms:W3CDTF">2023-02-10T18:11:06Z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2023-02-11T00:00:00Z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2023-02-10T00:00:00Z</vt:filetime>
  </property>
</Properties>
</file>