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28317" y="882141"/>
            <a:ext cx="450621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ngrimbag-tembung-jawa/" TargetMode="External"/><Relationship Id="rId3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camboran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8317" y="882141"/>
            <a:ext cx="45040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Dhapukane</a:t>
            </a:r>
            <a:r>
              <a:rPr dirty="0" spc="-15"/>
              <a:t> </a:t>
            </a:r>
            <a:r>
              <a:rPr dirty="0"/>
              <a:t>(susunan)</a:t>
            </a:r>
            <a:r>
              <a:rPr dirty="0" spc="-20"/>
              <a:t> </a:t>
            </a:r>
            <a:r>
              <a:rPr dirty="0" spc="-5"/>
              <a:t>tembung</a:t>
            </a:r>
            <a:r>
              <a:rPr dirty="0" spc="-10"/>
              <a:t> </a:t>
            </a:r>
            <a:r>
              <a:rPr dirty="0" spc="-5"/>
              <a:t>Jawa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447545"/>
            <a:ext cx="5615305" cy="231965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33147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Menurut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susunannya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(dhapukane)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dibagi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 </a:t>
            </a:r>
            <a:r>
              <a:rPr dirty="0" sz="1200">
                <a:latin typeface="Times New Roman"/>
                <a:cs typeface="Times New Roman"/>
              </a:rPr>
              <a:t>dua, </a:t>
            </a:r>
            <a:r>
              <a:rPr dirty="0" sz="1200" spc="-5">
                <a:latin typeface="Times New Roman"/>
                <a:cs typeface="Times New Roman"/>
              </a:rPr>
              <a:t>yaitu</a:t>
            </a:r>
            <a:r>
              <a:rPr dirty="0" sz="1200">
                <a:latin typeface="Times New Roman"/>
                <a:cs typeface="Times New Roman"/>
              </a:rPr>
              <a:t> tembung lingga</a:t>
            </a:r>
            <a:r>
              <a:rPr dirty="0" sz="1200" spc="-5">
                <a:latin typeface="Times New Roman"/>
                <a:cs typeface="Times New Roman"/>
              </a:rPr>
              <a:t> dan</a:t>
            </a:r>
            <a:r>
              <a:rPr dirty="0" sz="1200">
                <a:latin typeface="Times New Roman"/>
                <a:cs typeface="Times New Roman"/>
              </a:rPr>
              <a:t> tembung </a:t>
            </a:r>
            <a:r>
              <a:rPr dirty="0" sz="1200" spc="-5">
                <a:latin typeface="Times New Roman"/>
                <a:cs typeface="Times New Roman"/>
              </a:rPr>
              <a:t>andhahan.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Tembung </a:t>
            </a:r>
            <a:r>
              <a:rPr dirty="0" sz="1200">
                <a:latin typeface="Times New Roman"/>
                <a:cs typeface="Times New Roman"/>
              </a:rPr>
              <a:t>lingga </a:t>
            </a:r>
            <a:r>
              <a:rPr dirty="0" sz="1200" spc="-5">
                <a:latin typeface="Times New Roman"/>
                <a:cs typeface="Times New Roman"/>
              </a:rPr>
              <a:t>yaiku </a:t>
            </a:r>
            <a:r>
              <a:rPr dirty="0" sz="1200">
                <a:latin typeface="Times New Roman"/>
                <a:cs typeface="Times New Roman"/>
              </a:rPr>
              <a:t>tembung sing durung </a:t>
            </a:r>
            <a:r>
              <a:rPr dirty="0" sz="1200" spc="-5">
                <a:latin typeface="Times New Roman"/>
                <a:cs typeface="Times New Roman"/>
              </a:rPr>
              <a:t>owah saka asale. (Tembung </a:t>
            </a:r>
            <a:r>
              <a:rPr dirty="0" sz="1200">
                <a:latin typeface="Times New Roman"/>
                <a:cs typeface="Times New Roman"/>
              </a:rPr>
              <a:t>lingga </a:t>
            </a:r>
            <a:r>
              <a:rPr dirty="0" sz="1200" spc="-5">
                <a:latin typeface="Times New Roman"/>
                <a:cs typeface="Times New Roman"/>
              </a:rPr>
              <a:t>adalah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belum berubah </a:t>
            </a:r>
            <a:r>
              <a:rPr dirty="0" sz="1200">
                <a:latin typeface="Times New Roman"/>
                <a:cs typeface="Times New Roman"/>
              </a:rPr>
              <a:t>dari </a:t>
            </a:r>
            <a:r>
              <a:rPr dirty="0" sz="1200" spc="-5">
                <a:latin typeface="Times New Roman"/>
                <a:cs typeface="Times New Roman"/>
              </a:rPr>
              <a:t>asal katanya, </a:t>
            </a:r>
            <a:r>
              <a:rPr dirty="0" sz="1200">
                <a:latin typeface="Times New Roman"/>
                <a:cs typeface="Times New Roman"/>
              </a:rPr>
              <a:t>dalam bahasa </a:t>
            </a:r>
            <a:r>
              <a:rPr dirty="0" sz="1200" spc="-5">
                <a:latin typeface="Times New Roman"/>
                <a:cs typeface="Times New Roman"/>
              </a:rPr>
              <a:t>Indonesia </a:t>
            </a:r>
            <a:r>
              <a:rPr dirty="0" sz="1200">
                <a:latin typeface="Times New Roman"/>
                <a:cs typeface="Times New Roman"/>
              </a:rPr>
              <a:t>disebut </a:t>
            </a:r>
            <a:r>
              <a:rPr dirty="0" sz="1200" spc="-5" i="1">
                <a:latin typeface="Times New Roman"/>
                <a:cs typeface="Times New Roman"/>
              </a:rPr>
              <a:t>kata </a:t>
            </a:r>
            <a:r>
              <a:rPr dirty="0" sz="1200" i="1">
                <a:latin typeface="Times New Roman"/>
                <a:cs typeface="Times New Roman"/>
              </a:rPr>
              <a:t>dasar</a:t>
            </a:r>
            <a:r>
              <a:rPr dirty="0" sz="1200">
                <a:latin typeface="Times New Roman"/>
                <a:cs typeface="Times New Roman"/>
              </a:rPr>
              <a:t>. Contoh: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meja</a:t>
            </a:r>
            <a:r>
              <a:rPr dirty="0" sz="1200" spc="-5">
                <a:latin typeface="Times New Roman"/>
                <a:cs typeface="Times New Roman"/>
              </a:rPr>
              <a:t> (meja),</a:t>
            </a:r>
            <a:r>
              <a:rPr dirty="0" sz="1200">
                <a:latin typeface="Times New Roman"/>
                <a:cs typeface="Times New Roman"/>
              </a:rPr>
              <a:t> buku tulis,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waca,</a:t>
            </a:r>
            <a:r>
              <a:rPr dirty="0" sz="1200">
                <a:latin typeface="Times New Roman"/>
                <a:cs typeface="Times New Roman"/>
              </a:rPr>
              <a:t> kebo, </a:t>
            </a:r>
            <a:r>
              <a:rPr dirty="0" sz="1200" spc="-5">
                <a:latin typeface="Times New Roman"/>
                <a:cs typeface="Times New Roman"/>
              </a:rPr>
              <a:t>watu,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angin,</a:t>
            </a:r>
            <a:r>
              <a:rPr dirty="0" sz="1200">
                <a:latin typeface="Times New Roman"/>
                <a:cs typeface="Times New Roman"/>
              </a:rPr>
              <a:t> aku </a:t>
            </a:r>
            <a:r>
              <a:rPr dirty="0" sz="1200" spc="-5">
                <a:latin typeface="Times New Roman"/>
                <a:cs typeface="Times New Roman"/>
              </a:rPr>
              <a:t>crita,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lain-lain.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3558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>
                <a:latin typeface="Times New Roman"/>
                <a:cs typeface="Times New Roman"/>
              </a:rPr>
              <a:t> lingga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sakecap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diarani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tembung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wod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(Tembung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lingga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bunyinya </a:t>
            </a:r>
            <a:r>
              <a:rPr dirty="0" sz="1200" spc="-5">
                <a:latin typeface="Times New Roman"/>
                <a:cs typeface="Times New Roman"/>
              </a:rPr>
              <a:t>hanya </a:t>
            </a:r>
            <a:r>
              <a:rPr dirty="0" sz="1200">
                <a:latin typeface="Times New Roman"/>
                <a:cs typeface="Times New Roman"/>
              </a:rPr>
              <a:t>sepatah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>
                <a:latin typeface="Times New Roman"/>
                <a:cs typeface="Times New Roman"/>
              </a:rPr>
              <a:t> wod).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0985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andhahan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yaiku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asale.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(Tembung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andhahan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berubah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asalnya/aslinya).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jadian.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3906139"/>
            <a:ext cx="24237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Merubah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tembung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7754873"/>
            <a:ext cx="5467350" cy="17907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-5">
                <a:latin typeface="Times New Roman"/>
                <a:cs typeface="Times New Roman"/>
              </a:rPr>
              <a:t> 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merubah</a:t>
            </a:r>
            <a:r>
              <a:rPr dirty="0" sz="1200">
                <a:latin typeface="Times New Roman"/>
                <a:cs typeface="Times New Roman"/>
              </a:rPr>
              <a:t> 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-5">
                <a:latin typeface="Times New Roman"/>
                <a:cs typeface="Times New Roman"/>
              </a:rPr>
              <a:t> ngrimbag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tembung, pelajari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22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cara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Ngrimbag Tembung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Adapun sarana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ngrimbag tembung</a:t>
            </a:r>
            <a:r>
              <a:rPr dirty="0" sz="1200" spc="-5">
                <a:latin typeface="Times New Roman"/>
                <a:cs typeface="Times New Roman"/>
              </a:rPr>
              <a:t> ada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-5">
                <a:latin typeface="Times New Roman"/>
                <a:cs typeface="Times New Roman"/>
              </a:rPr>
              <a:t> macam,</a:t>
            </a:r>
            <a:r>
              <a:rPr dirty="0" sz="1200">
                <a:latin typeface="Times New Roman"/>
                <a:cs typeface="Times New Roman"/>
              </a:rPr>
              <a:t> 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Ater-ater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(awalan)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Seselan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(sisipan)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Panambang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(akhiran)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Camboran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(kata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majemuk)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Pangrangkep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(kata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ulang)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4375403"/>
            <a:ext cx="5731509" cy="32232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434965" cy="8667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Agar lebih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jelas,</a:t>
            </a:r>
            <a:r>
              <a:rPr dirty="0" sz="1200">
                <a:latin typeface="Times New Roman"/>
                <a:cs typeface="Times New Roman"/>
              </a:rPr>
              <a:t> mari kita </a:t>
            </a:r>
            <a:r>
              <a:rPr dirty="0" sz="1200" spc="-5">
                <a:latin typeface="Times New Roman"/>
                <a:cs typeface="Times New Roman"/>
              </a:rPr>
              <a:t>bahas</a:t>
            </a:r>
            <a:r>
              <a:rPr dirty="0" sz="1200">
                <a:latin typeface="Times New Roman"/>
                <a:cs typeface="Times New Roman"/>
              </a:rPr>
              <a:t> satu </a:t>
            </a:r>
            <a:r>
              <a:rPr dirty="0" sz="1200" spc="-5">
                <a:latin typeface="Times New Roman"/>
                <a:cs typeface="Times New Roman"/>
              </a:rPr>
              <a:t>persatu.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Ater-ater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(awalan)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wujud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ater-ater, </a:t>
            </a:r>
            <a:r>
              <a:rPr dirty="0" sz="1200">
                <a:latin typeface="Times New Roman"/>
                <a:cs typeface="Times New Roman"/>
              </a:rPr>
              <a:t>yaitu: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spcBef>
                <a:spcPts val="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tripurusa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dak,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kok,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hanuswara: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am,</a:t>
            </a:r>
            <a:r>
              <a:rPr dirty="0" sz="1200" spc="-5">
                <a:latin typeface="Times New Roman"/>
                <a:cs typeface="Times New Roman"/>
              </a:rPr>
              <a:t> an, any,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sa,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tar,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kuma,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kapi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ma,</a:t>
            </a:r>
            <a:r>
              <a:rPr dirty="0" sz="1200" spc="-5">
                <a:latin typeface="Times New Roman"/>
                <a:cs typeface="Times New Roman"/>
              </a:rPr>
              <a:t> para,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pari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2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Seselan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(sisipan)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Wujud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seselan: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3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Panambang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(akhiran)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Wujud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panambang: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(ipun),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ake,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(aken),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mu, ana.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4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Camboran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(kata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majemuk)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4"/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camboran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lebih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bersamaan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>
                <a:latin typeface="Times New Roman"/>
                <a:cs typeface="Times New Roman"/>
              </a:rPr>
              <a:t> hanya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 satu </a:t>
            </a:r>
            <a:r>
              <a:rPr dirty="0" sz="1200" spc="-5">
                <a:latin typeface="Times New Roman"/>
                <a:cs typeface="Times New Roman"/>
              </a:rPr>
              <a:t>arti/makna.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lara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lapa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75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gedhe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cilik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75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meja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dhahar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tindak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tanduk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ngelu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mules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Selengkapnya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Pelajari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camboran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5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Pangrangkep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(kata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ulang)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r>
              <a:rPr dirty="0" sz="1200" spc="-5">
                <a:latin typeface="Times New Roman"/>
                <a:cs typeface="Times New Roman"/>
              </a:rPr>
              <a:t> celuk-celuk, </a:t>
            </a:r>
            <a:r>
              <a:rPr dirty="0" sz="1200">
                <a:latin typeface="Times New Roman"/>
                <a:cs typeface="Times New Roman"/>
              </a:rPr>
              <a:t>bengok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bengok,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6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Tembung Dwi </a:t>
            </a:r>
            <a:r>
              <a:rPr dirty="0" sz="1200" b="1">
                <a:latin typeface="Times New Roman"/>
                <a:cs typeface="Times New Roman"/>
              </a:rPr>
              <a:t>lingga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lingga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ajeg,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mlayu-mlayu,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lemu-lemu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Dwi </a:t>
            </a:r>
            <a:r>
              <a:rPr dirty="0" sz="1200">
                <a:latin typeface="Times New Roman"/>
                <a:cs typeface="Times New Roman"/>
              </a:rPr>
              <a:t>lingga</a:t>
            </a:r>
            <a:r>
              <a:rPr dirty="0" sz="1200" spc="-5">
                <a:latin typeface="Times New Roman"/>
                <a:cs typeface="Times New Roman"/>
              </a:rPr>
              <a:t> salin swara:</a:t>
            </a:r>
            <a:r>
              <a:rPr dirty="0" sz="1200">
                <a:latin typeface="Times New Roman"/>
                <a:cs typeface="Times New Roman"/>
              </a:rPr>
              <a:t> ibak -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ibuk, </a:t>
            </a:r>
            <a:r>
              <a:rPr dirty="0" sz="1200" spc="-5">
                <a:latin typeface="Times New Roman"/>
                <a:cs typeface="Times New Roman"/>
              </a:rPr>
              <a:t>gojag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gajeg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6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Tembung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Dwi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wasana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6"/>
            </a:pPr>
            <a:endParaRPr sz="1250">
              <a:latin typeface="Times New Roman"/>
              <a:cs typeface="Times New Roman"/>
            </a:endParaRPr>
          </a:p>
          <a:p>
            <a:pPr marL="12700" marR="12509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Dwi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wasana</a:t>
            </a:r>
            <a:r>
              <a:rPr dirty="0" sz="1200">
                <a:latin typeface="Times New Roman"/>
                <a:cs typeface="Times New Roman"/>
              </a:rPr>
              <a:t> yaiku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pakecapan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mburi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diulang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(pengucapan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dibagian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belakang dirangkap),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celuk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celuluk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dengek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dengengek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5795" cy="2319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0"/>
              </a:spcBef>
              <a:buAutoNum type="arabicPeriod" startAt="8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Tembung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Dwi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purwa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8"/>
            </a:pPr>
            <a:endParaRPr sz="1250">
              <a:latin typeface="Times New Roman"/>
              <a:cs typeface="Times New Roman"/>
            </a:endParaRPr>
          </a:p>
          <a:p>
            <a:pPr algn="just" marL="12700" marR="21907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Tembung dwi purwa </a:t>
            </a:r>
            <a:r>
              <a:rPr dirty="0" sz="1200">
                <a:latin typeface="Times New Roman"/>
                <a:cs typeface="Times New Roman"/>
              </a:rPr>
              <a:t>yaiku </a:t>
            </a:r>
            <a:r>
              <a:rPr dirty="0" sz="1200" spc="-5">
                <a:latin typeface="Times New Roman"/>
                <a:cs typeface="Times New Roman"/>
              </a:rPr>
              <a:t>pakecapan </a:t>
            </a:r>
            <a:r>
              <a:rPr dirty="0" sz="1200">
                <a:latin typeface="Times New Roman"/>
                <a:cs typeface="Times New Roman"/>
              </a:rPr>
              <a:t>sing ngarep </a:t>
            </a:r>
            <a:r>
              <a:rPr dirty="0" sz="1200" spc="-5">
                <a:latin typeface="Times New Roman"/>
                <a:cs typeface="Times New Roman"/>
              </a:rPr>
              <a:t>dirangkep, </a:t>
            </a:r>
            <a:r>
              <a:rPr dirty="0" sz="1200">
                <a:latin typeface="Times New Roman"/>
                <a:cs typeface="Times New Roman"/>
              </a:rPr>
              <a:t>pamacane </a:t>
            </a:r>
            <a:r>
              <a:rPr dirty="0" sz="1200" spc="-5">
                <a:latin typeface="Times New Roman"/>
                <a:cs typeface="Times New Roman"/>
              </a:rPr>
              <a:t>pamacanane </a:t>
            </a:r>
            <a:r>
              <a:rPr dirty="0" sz="1200">
                <a:latin typeface="Times New Roman"/>
                <a:cs typeface="Times New Roman"/>
              </a:rPr>
              <a:t>sing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ngarap </a:t>
            </a:r>
            <a:r>
              <a:rPr dirty="0" sz="1200">
                <a:latin typeface="Times New Roman"/>
                <a:cs typeface="Times New Roman"/>
              </a:rPr>
              <a:t>malih dadi </a:t>
            </a:r>
            <a:r>
              <a:rPr dirty="0" sz="1200" spc="-5">
                <a:latin typeface="Times New Roman"/>
                <a:cs typeface="Times New Roman"/>
              </a:rPr>
              <a:t>e. </a:t>
            </a:r>
            <a:r>
              <a:rPr dirty="0" sz="1200">
                <a:latin typeface="Times New Roman"/>
                <a:cs typeface="Times New Roman"/>
              </a:rPr>
              <a:t>(tembung </a:t>
            </a:r>
            <a:r>
              <a:rPr dirty="0" sz="1200" spc="-5">
                <a:latin typeface="Times New Roman"/>
                <a:cs typeface="Times New Roman"/>
              </a:rPr>
              <a:t>dipurwa adalah ucapan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depan </a:t>
            </a:r>
            <a:r>
              <a:rPr dirty="0" sz="1200">
                <a:latin typeface="Times New Roman"/>
                <a:cs typeface="Times New Roman"/>
              </a:rPr>
              <a:t>di diulang, </a:t>
            </a:r>
            <a:r>
              <a:rPr dirty="0" sz="1200" spc="-5">
                <a:latin typeface="Times New Roman"/>
                <a:cs typeface="Times New Roman"/>
              </a:rPr>
              <a:t>menjadi e). </a:t>
            </a:r>
            <a:r>
              <a:rPr dirty="0" sz="1200">
                <a:latin typeface="Times New Roman"/>
                <a:cs typeface="Times New Roman"/>
              </a:rPr>
              <a:t> 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tuku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tutuku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tetuku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laku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lalaku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lelaku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kulak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kukulak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kekulak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dhapukane</a:t>
            </a:r>
            <a:r>
              <a:rPr dirty="0" sz="1200">
                <a:latin typeface="Times New Roman"/>
                <a:cs typeface="Times New Roman"/>
              </a:rPr>
              <a:t> 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memberi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manfaat.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terus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kawruhjawa.com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update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seputar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>
                <a:latin typeface="Times New Roman"/>
                <a:cs typeface="Times New Roman"/>
              </a:rPr>
              <a:t> atau ikuti kami 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Google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2023-02-13T02:25:02Z</dcterms:created>
  <dcterms:modified xsi:type="dcterms:W3CDTF">2023-02-13T02:25:02Z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2023-02-13T00:00:00Z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2023-02-13T00:00:00Z</vt:filetime>
  </property>
</Properties>
</file>