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863" y="551180"/>
            <a:ext cx="6392672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arane-tukang/" TargetMode="External"/><Relationship Id="rId3" Type="http://schemas.openxmlformats.org/officeDocument/2006/relationships/hyperlink" Target="https://kawruhbasa.com/arane-uwit-godhong-kembang-pentil-woh-wohan-lan-isine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arane-kembang/" TargetMode="External"/><Relationship Id="rId3" Type="http://schemas.openxmlformats.org/officeDocument/2006/relationships/hyperlink" Target="https://kawruhbasa.com/arane-papan/" TargetMode="External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 marR="5080" indent="71755">
              <a:lnSpc>
                <a:spcPts val="2760"/>
              </a:lnSpc>
              <a:spcBef>
                <a:spcPts val="290"/>
              </a:spcBef>
            </a:pPr>
            <a:r>
              <a:rPr dirty="0" spc="-5"/>
              <a:t>Arane</a:t>
            </a:r>
            <a:r>
              <a:rPr dirty="0"/>
              <a:t> </a:t>
            </a:r>
            <a:r>
              <a:rPr dirty="0" spc="-5"/>
              <a:t>Piranti</a:t>
            </a:r>
            <a:r>
              <a:rPr dirty="0"/>
              <a:t> </a:t>
            </a:r>
            <a:r>
              <a:rPr dirty="0" spc="-5"/>
              <a:t>(Peralatan),</a:t>
            </a:r>
            <a:r>
              <a:rPr dirty="0"/>
              <a:t> Wadhah (tempat) dan </a:t>
            </a:r>
            <a:r>
              <a:rPr dirty="0" spc="-585"/>
              <a:t> </a:t>
            </a:r>
            <a:r>
              <a:rPr dirty="0" spc="-5"/>
              <a:t>kegunaannya</a:t>
            </a:r>
            <a:r>
              <a:rPr dirty="0"/>
              <a:t> </a:t>
            </a:r>
            <a:r>
              <a:rPr dirty="0" spc="-5"/>
              <a:t>dalam</a:t>
            </a:r>
            <a:r>
              <a:rPr dirty="0"/>
              <a:t> bahasa</a:t>
            </a:r>
            <a:r>
              <a:rPr dirty="0" spc="5"/>
              <a:t> </a:t>
            </a:r>
            <a:r>
              <a:rPr dirty="0" spc="-5"/>
              <a:t>Jawa</a:t>
            </a:r>
            <a:r>
              <a:rPr dirty="0"/>
              <a:t> </a:t>
            </a:r>
            <a:r>
              <a:rPr dirty="0" spc="-5"/>
              <a:t>lengkap</a:t>
            </a:r>
            <a:r>
              <a:rPr dirty="0"/>
              <a:t> artinya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091" y="1439926"/>
            <a:ext cx="6129655" cy="19691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gabungan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piranti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kehidupan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sehari-hari.</a:t>
            </a:r>
            <a:r>
              <a:rPr dirty="0" sz="1200">
                <a:latin typeface="Times New Roman"/>
                <a:cs typeface="Times New Roman"/>
              </a:rPr>
              <a:t> Misalnya: </a:t>
            </a:r>
            <a:r>
              <a:rPr dirty="0" sz="1200" spc="-5">
                <a:latin typeface="Times New Roman"/>
                <a:cs typeface="Times New Roman"/>
              </a:rPr>
              <a:t>arti,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patrem,</a:t>
            </a:r>
            <a:r>
              <a:rPr dirty="0" sz="1200">
                <a:latin typeface="Times New Roman"/>
                <a:cs typeface="Times New Roman"/>
              </a:rPr>
              <a:t> keris,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lain-lain.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038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Alat-alat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mayoritas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senjata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dipakai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>
                <a:latin typeface="Times New Roman"/>
                <a:cs typeface="Times New Roman"/>
              </a:rPr>
              <a:t> suku </a:t>
            </a:r>
            <a:r>
              <a:rPr dirty="0" sz="1200" spc="-5">
                <a:latin typeface="Times New Roman"/>
                <a:cs typeface="Times New Roman"/>
              </a:rPr>
              <a:t>bangsa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460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piranti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kepentingan,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meliputi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pertanian,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>
                <a:latin typeface="Times New Roman"/>
                <a:cs typeface="Times New Roman"/>
              </a:rPr>
              <a:t> memasak,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>
                <a:latin typeface="Times New Roman"/>
                <a:cs typeface="Times New Roman"/>
              </a:rPr>
              <a:t> untuk perang,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misalnya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bakul,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asbak,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padasan,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lain-lain.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3549522"/>
            <a:ext cx="38487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b="1">
                <a:latin typeface="Times New Roman"/>
                <a:cs typeface="Times New Roman"/>
              </a:rPr>
              <a:t> arane </a:t>
            </a:r>
            <a:r>
              <a:rPr dirty="0" sz="1800" spc="-5" b="1">
                <a:latin typeface="Times New Roman"/>
                <a:cs typeface="Times New Roman"/>
              </a:rPr>
              <a:t>piranti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(nama </a:t>
            </a:r>
            <a:r>
              <a:rPr dirty="0" sz="1800" spc="-5" b="1">
                <a:latin typeface="Times New Roman"/>
                <a:cs typeface="Times New Roman"/>
              </a:rPr>
              <a:t>peralatan)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091" y="7639050"/>
            <a:ext cx="5940425" cy="20396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45085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piranti)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menurut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fungsi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kegunaannya,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Tuladha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arane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piranti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tetanen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(contoh</a:t>
            </a:r>
            <a:r>
              <a:rPr dirty="0" sz="1200" spc="2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alat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pertanian),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900" indent="-229235">
              <a:lnSpc>
                <a:spcPts val="1290"/>
              </a:lnSpc>
              <a:spcBef>
                <a:spcPts val="5"/>
              </a:spcBef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Arit</a:t>
            </a:r>
            <a:r>
              <a:rPr dirty="0" sz="1100" spc="-5" i="1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(sabit):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babat-babat </a:t>
            </a:r>
            <a:r>
              <a:rPr dirty="0" sz="1100" spc="-5">
                <a:latin typeface="Times New Roman"/>
                <a:cs typeface="Times New Roman"/>
              </a:rPr>
              <a:t>suket 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menebas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rumput)</a:t>
            </a:r>
            <a:endParaRPr sz="1100">
              <a:latin typeface="Times New Roman"/>
              <a:cs typeface="Times New Roman"/>
            </a:endParaRPr>
          </a:p>
          <a:p>
            <a:pPr marL="469900" marR="89535" indent="-228600">
              <a:lnSpc>
                <a:spcPts val="1260"/>
              </a:lnSpc>
              <a:spcBef>
                <a:spcPts val="60"/>
              </a:spcBef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spc="-5" i="1">
                <a:latin typeface="Times New Roman"/>
                <a:cs typeface="Times New Roman"/>
              </a:rPr>
              <a:t>Garu</a:t>
            </a:r>
            <a:r>
              <a:rPr dirty="0" sz="1100" spc="10" i="1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(bajak </a:t>
            </a:r>
            <a:r>
              <a:rPr dirty="0" sz="1100" spc="-5">
                <a:latin typeface="Times New Roman"/>
                <a:cs typeface="Times New Roman"/>
              </a:rPr>
              <a:t>sawah):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>
                <a:latin typeface="Times New Roman"/>
                <a:cs typeface="Times New Roman"/>
              </a:rPr>
              <a:t> 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ngalusne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lemah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uwise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diluku</a:t>
            </a:r>
            <a:r>
              <a:rPr dirty="0" sz="1100" spc="-5">
                <a:latin typeface="Times New Roman"/>
                <a:cs typeface="Times New Roman"/>
              </a:rPr>
              <a:t> (alat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merapikan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dan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menghaluskan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tanah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setelah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dibajak)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1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Luku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mbrujul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lemah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sawah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membajak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sawah)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Pacul</a:t>
            </a:r>
            <a:r>
              <a:rPr dirty="0" sz="1100" spc="-5" i="1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(cangkul):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macul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lemah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mencangkul)</a:t>
            </a:r>
            <a:endParaRPr sz="1100">
              <a:latin typeface="Times New Roman"/>
              <a:cs typeface="Times New Roman"/>
            </a:endParaRPr>
          </a:p>
          <a:p>
            <a:pPr marL="469900" marR="5080" indent="-228600">
              <a:lnSpc>
                <a:spcPts val="1260"/>
              </a:lnSpc>
              <a:spcBef>
                <a:spcPts val="70"/>
              </a:spcBef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Capil</a:t>
            </a:r>
            <a:r>
              <a:rPr dirty="0" sz="1100" spc="-5" i="1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(topi):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nutupi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sirah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seka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panas</a:t>
            </a:r>
            <a:r>
              <a:rPr dirty="0" sz="1100">
                <a:latin typeface="Times New Roman"/>
                <a:cs typeface="Times New Roman"/>
              </a:rPr>
              <a:t> lan udan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sing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digawa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saka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enaman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pring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melindungi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kepala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dari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panas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dan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hujan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yang</a:t>
            </a:r>
            <a:r>
              <a:rPr dirty="0" sz="1100" spc="-5">
                <a:latin typeface="Times New Roman"/>
                <a:cs typeface="Times New Roman"/>
              </a:rPr>
              <a:t> terbuat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dari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anyaman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bambu)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" y="4017264"/>
            <a:ext cx="6146800" cy="34570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6170295" cy="82867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469900" marR="34290" indent="-228600">
              <a:lnSpc>
                <a:spcPts val="1280"/>
              </a:lnSpc>
              <a:spcBef>
                <a:spcPts val="180"/>
              </a:spcBef>
            </a:pPr>
            <a:r>
              <a:rPr dirty="0" sz="1100">
                <a:latin typeface="Times New Roman"/>
                <a:cs typeface="Times New Roman"/>
              </a:rPr>
              <a:t>6.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Linggis</a:t>
            </a:r>
            <a:r>
              <a:rPr dirty="0" sz="1100">
                <a:latin typeface="Times New Roman"/>
                <a:cs typeface="Times New Roman"/>
              </a:rPr>
              <a:t>: </a:t>
            </a:r>
            <a:r>
              <a:rPr dirty="0" sz="1100" spc="-5">
                <a:latin typeface="Times New Roman"/>
                <a:cs typeface="Times New Roman"/>
              </a:rPr>
              <a:t>piranti kanggo </a:t>
            </a:r>
            <a:r>
              <a:rPr dirty="0" sz="1100">
                <a:latin typeface="Times New Roman"/>
                <a:cs typeface="Times New Roman"/>
              </a:rPr>
              <a:t>ngegoli lemah sing </a:t>
            </a:r>
            <a:r>
              <a:rPr dirty="0" sz="1100" spc="-5">
                <a:latin typeface="Times New Roman"/>
                <a:cs typeface="Times New Roman"/>
              </a:rPr>
              <a:t>digawe seka </a:t>
            </a:r>
            <a:r>
              <a:rPr dirty="0" sz="1100">
                <a:latin typeface="Times New Roman"/>
                <a:cs typeface="Times New Roman"/>
              </a:rPr>
              <a:t>wesi </a:t>
            </a:r>
            <a:r>
              <a:rPr dirty="0" sz="1100" spc="-5">
                <a:latin typeface="Times New Roman"/>
                <a:cs typeface="Times New Roman"/>
              </a:rPr>
              <a:t>(alat untuk membuat </a:t>
            </a:r>
            <a:r>
              <a:rPr dirty="0" sz="1100">
                <a:latin typeface="Times New Roman"/>
                <a:cs typeface="Times New Roman"/>
              </a:rPr>
              <a:t>lubang </a:t>
            </a:r>
            <a:r>
              <a:rPr dirty="0" sz="1100" spc="-5">
                <a:latin typeface="Times New Roman"/>
                <a:cs typeface="Times New Roman"/>
              </a:rPr>
              <a:t>pada tanah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yang</a:t>
            </a:r>
            <a:r>
              <a:rPr dirty="0" sz="1100" spc="-5">
                <a:latin typeface="Times New Roman"/>
                <a:cs typeface="Times New Roman"/>
              </a:rPr>
              <a:t> terbuat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dari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besi)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Tuladha arane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piranti tukang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kayu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(contoh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peralatan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tukang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kayu)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469900" indent="-229235">
              <a:lnSpc>
                <a:spcPts val="129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Amplas </a:t>
            </a:r>
            <a:r>
              <a:rPr dirty="0" sz="1100" spc="-5">
                <a:latin typeface="Times New Roman"/>
                <a:cs typeface="Times New Roman"/>
              </a:rPr>
              <a:t>(ampelas):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ngelusne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untuk</a:t>
            </a:r>
            <a:r>
              <a:rPr dirty="0" sz="1100" spc="-5">
                <a:latin typeface="Times New Roman"/>
                <a:cs typeface="Times New Roman"/>
              </a:rPr>
              <a:t> menghaluskan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Bor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mbolongi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melubangi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spc="-5" i="1">
                <a:latin typeface="Times New Roman"/>
                <a:cs typeface="Times New Roman"/>
              </a:rPr>
              <a:t>Garisan</a:t>
            </a:r>
            <a:r>
              <a:rPr dirty="0" sz="1100" spc="-5">
                <a:latin typeface="Times New Roman"/>
                <a:cs typeface="Times New Roman"/>
              </a:rPr>
              <a:t>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nggaris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menggaris)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Graji</a:t>
            </a:r>
            <a:r>
              <a:rPr dirty="0" sz="1100" spc="5" i="1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(gergaji):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nugel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utawa </a:t>
            </a:r>
            <a:r>
              <a:rPr dirty="0" sz="1100">
                <a:latin typeface="Times New Roman"/>
                <a:cs typeface="Times New Roman"/>
              </a:rPr>
              <a:t>mbelah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memotong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atau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membelah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marR="347345" indent="-228600">
              <a:lnSpc>
                <a:spcPts val="1270"/>
              </a:lnSpc>
              <a:spcBef>
                <a:spcPts val="55"/>
              </a:spcBef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spc="-5" i="1">
                <a:latin typeface="Times New Roman"/>
                <a:cs typeface="Times New Roman"/>
              </a:rPr>
              <a:t>Meteran</a:t>
            </a:r>
            <a:r>
              <a:rPr dirty="0" sz="1100" spc="-5">
                <a:latin typeface="Times New Roman"/>
                <a:cs typeface="Times New Roman"/>
              </a:rPr>
              <a:t>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ngukur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dawa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cendhake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kayu</a:t>
            </a:r>
            <a:r>
              <a:rPr dirty="0" sz="1100" spc="-5">
                <a:latin typeface="Times New Roman"/>
                <a:cs typeface="Times New Roman"/>
              </a:rPr>
              <a:t> (alat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</a:t>
            </a:r>
            <a:r>
              <a:rPr dirty="0" sz="1100">
                <a:latin typeface="Times New Roman"/>
                <a:cs typeface="Times New Roman"/>
              </a:rPr>
              <a:t>mengukur </a:t>
            </a:r>
            <a:r>
              <a:rPr dirty="0" sz="1100" spc="-5">
                <a:latin typeface="Times New Roman"/>
                <a:cs typeface="Times New Roman"/>
              </a:rPr>
              <a:t>panjang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pendeknya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0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Palu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5">
                <a:latin typeface="Times New Roman"/>
                <a:cs typeface="Times New Roman"/>
              </a:rPr>
              <a:t> 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 nuthuk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paku</a:t>
            </a:r>
            <a:r>
              <a:rPr dirty="0" sz="1100" spc="-5">
                <a:latin typeface="Times New Roman"/>
                <a:cs typeface="Times New Roman"/>
              </a:rPr>
              <a:t> (alat 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memukul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paku)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Pasah</a:t>
            </a:r>
            <a:r>
              <a:rPr dirty="0" sz="1100">
                <a:latin typeface="Times New Roman"/>
                <a:cs typeface="Times New Roman"/>
              </a:rPr>
              <a:t>: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ngratakne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meratakan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permukaan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7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Pethel</a:t>
            </a:r>
            <a:r>
              <a:rPr dirty="0" sz="1100">
                <a:latin typeface="Times New Roman"/>
                <a:cs typeface="Times New Roman"/>
              </a:rPr>
              <a:t>: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mrecel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mengurangi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ketebalan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Serutan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5">
                <a:latin typeface="Times New Roman"/>
                <a:cs typeface="Times New Roman"/>
              </a:rPr>
              <a:t> 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nyerut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 (alat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membuat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berbagai </a:t>
            </a:r>
            <a:r>
              <a:rPr dirty="0" sz="1100">
                <a:latin typeface="Times New Roman"/>
                <a:cs typeface="Times New Roman"/>
              </a:rPr>
              <a:t>bentuk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sudut atau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alur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kayu)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73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Tukang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(nama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pekerjaan)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dalam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artinya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Tuladha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arane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piranti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masak/pawon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(contoh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peralatan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masak/dapur)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469900" indent="-229235">
              <a:lnSpc>
                <a:spcPts val="129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Ceret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 </a:t>
            </a:r>
            <a:r>
              <a:rPr dirty="0" sz="1100" spc="-5">
                <a:latin typeface="Times New Roman"/>
                <a:cs typeface="Times New Roman"/>
              </a:rPr>
              <a:t>nggodhog</a:t>
            </a:r>
            <a:r>
              <a:rPr dirty="0" sz="1100">
                <a:latin typeface="Times New Roman"/>
                <a:cs typeface="Times New Roman"/>
              </a:rPr>
              <a:t> banyu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merebus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0"/>
              </a:lnSpc>
              <a:buAutoNum type="arabicPeriod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Cowek,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lemper: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nyambel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menyambal)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Dandang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adang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menanak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nasi)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Kendhil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ngliwet (alat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menanak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nasi liwet)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Kwali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5">
                <a:latin typeface="Times New Roman"/>
                <a:cs typeface="Times New Roman"/>
              </a:rPr>
              <a:t> 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adang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(alat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menanak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nasi)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7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Lading</a:t>
            </a:r>
            <a:r>
              <a:rPr dirty="0" sz="1100">
                <a:latin typeface="Times New Roman"/>
                <a:cs typeface="Times New Roman"/>
              </a:rPr>
              <a:t>: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 </a:t>
            </a:r>
            <a:r>
              <a:rPr dirty="0" sz="1100" spc="-5">
                <a:latin typeface="Times New Roman"/>
                <a:cs typeface="Times New Roman"/>
              </a:rPr>
              <a:t>ngiris (alat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mengiris)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spc="-5" i="1">
                <a:latin typeface="Times New Roman"/>
                <a:cs typeface="Times New Roman"/>
              </a:rPr>
              <a:t>Wajan</a:t>
            </a:r>
            <a:r>
              <a:rPr dirty="0" sz="1100" spc="-5">
                <a:latin typeface="Times New Roman"/>
                <a:cs typeface="Times New Roman"/>
              </a:rPr>
              <a:t>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piranti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nggoreng (alat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menggoreng)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Tuladha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arane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piranti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kanggo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perang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(contoh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peralatan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perang)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32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masa</a:t>
            </a:r>
            <a:r>
              <a:rPr dirty="0" sz="1200" spc="-5">
                <a:latin typeface="Times New Roman"/>
                <a:cs typeface="Times New Roman"/>
              </a:rPr>
              <a:t> kerajaan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hingga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penjajahan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senjata adat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berperang,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 </a:t>
            </a:r>
            <a:r>
              <a:rPr dirty="0" sz="1200">
                <a:latin typeface="Times New Roman"/>
                <a:cs typeface="Times New Roman"/>
              </a:rPr>
              <a:t>lain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Bendhi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Cundrik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Cundhuk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spc="-5" i="1">
                <a:latin typeface="Times New Roman"/>
                <a:cs typeface="Times New Roman"/>
              </a:rPr>
              <a:t>Gada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Keris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100" i="1">
                <a:latin typeface="Times New Roman"/>
                <a:cs typeface="Times New Roman"/>
              </a:rPr>
              <a:t>Patrem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159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Arane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Uwit,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Godhong,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Kembang,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Pentil,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Woh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wohan,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lan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Isine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dalam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 </a:t>
            </a:r>
            <a:r>
              <a:rPr dirty="0" sz="12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Tuladha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arane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 piranti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kanggo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dandan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manten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(contoh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peralatan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bersolek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dan</a:t>
            </a:r>
            <a:r>
              <a:rPr dirty="0" sz="1200" spc="10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3E5F"/>
                </a:solidFill>
                <a:latin typeface="Times New Roman"/>
                <a:cs typeface="Times New Roman"/>
              </a:rPr>
              <a:t>aksesoris</a:t>
            </a:r>
            <a:r>
              <a:rPr dirty="0" sz="1200" spc="5">
                <a:solidFill>
                  <a:srgbClr val="233E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E5F"/>
                </a:solidFill>
                <a:latin typeface="Times New Roman"/>
                <a:cs typeface="Times New Roman"/>
              </a:rPr>
              <a:t>pengantin)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6103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Umumnya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aksesoris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upacara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pernikahan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Alis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Menjangan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bercabang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tanduk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rusa.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2052573"/>
            <a:ext cx="5876925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2.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Centhung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gerbang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sebanyak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terpasang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sisi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kiri.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091" y="6056757"/>
            <a:ext cx="3613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3. </a:t>
            </a:r>
            <a:r>
              <a:rPr dirty="0" sz="1200" i="1">
                <a:latin typeface="Times New Roman"/>
                <a:cs typeface="Times New Roman"/>
              </a:rPr>
              <a:t>Citak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dilukis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kening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8111490"/>
            <a:ext cx="5948680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4.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Cunduk </a:t>
            </a:r>
            <a:r>
              <a:rPr dirty="0" sz="1200" spc="-5" i="1">
                <a:latin typeface="Times New Roman"/>
                <a:cs typeface="Times New Roman"/>
              </a:rPr>
              <a:t>Mentul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atribut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letakkan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kepala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menjulang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</a:t>
            </a:r>
            <a:r>
              <a:rPr dirty="0" sz="1200" spc="-5">
                <a:latin typeface="Times New Roman"/>
                <a:cs typeface="Times New Roman"/>
              </a:rPr>
              <a:t> atas,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 terdiri</a:t>
            </a:r>
            <a:r>
              <a:rPr dirty="0" sz="1200">
                <a:latin typeface="Times New Roman"/>
                <a:cs typeface="Times New Roman"/>
              </a:rPr>
              <a:t> dari 5 sampai 7 </a:t>
            </a:r>
            <a:r>
              <a:rPr dirty="0" sz="1200" spc="-5">
                <a:latin typeface="Times New Roman"/>
                <a:cs typeface="Times New Roman"/>
              </a:rPr>
              <a:t>bulatan.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" y="584200"/>
            <a:ext cx="2628900" cy="13049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2604770"/>
            <a:ext cx="4572000" cy="32956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300" y="6431279"/>
            <a:ext cx="2466975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2224785"/>
            <a:ext cx="5937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5. </a:t>
            </a:r>
            <a:r>
              <a:rPr dirty="0" sz="1200" spc="-5" i="1">
                <a:latin typeface="Times New Roman"/>
                <a:cs typeface="Times New Roman"/>
              </a:rPr>
              <a:t>Gelang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Paes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Ageng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gelang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dipakai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>
                <a:latin typeface="Times New Roman"/>
                <a:cs typeface="Times New Roman"/>
              </a:rPr>
              <a:t> berbentuk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tanpa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putus.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091" y="5195696"/>
            <a:ext cx="6122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6.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Gunungan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aksesoris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diletakkan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kepala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gunung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7555230"/>
            <a:ext cx="4215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7. </a:t>
            </a:r>
            <a:r>
              <a:rPr dirty="0" sz="1200" spc="-5" i="1">
                <a:latin typeface="Times New Roman"/>
                <a:cs typeface="Times New Roman"/>
              </a:rPr>
              <a:t>Paes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Prada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riasan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dibuat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kening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" y="584200"/>
            <a:ext cx="3114675" cy="14763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2601467"/>
            <a:ext cx="3467100" cy="24283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300" y="5570220"/>
            <a:ext cx="3200400" cy="18287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2300" y="7929880"/>
            <a:ext cx="3324225" cy="15615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5673725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8.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Kalung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Sungsun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dikenakan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bersusun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tiga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simbol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tiga </a:t>
            </a:r>
            <a:r>
              <a:rPr dirty="0" sz="1200" spc="-5">
                <a:latin typeface="Times New Roman"/>
                <a:cs typeface="Times New Roman"/>
              </a:rPr>
              <a:t>fase </a:t>
            </a:r>
            <a:r>
              <a:rPr dirty="0" sz="1200">
                <a:latin typeface="Times New Roman"/>
                <a:cs typeface="Times New Roman"/>
              </a:rPr>
              <a:t>kehidupan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dilalui </a:t>
            </a:r>
            <a:r>
              <a:rPr dirty="0" sz="1200" spc="-5">
                <a:latin typeface="Times New Roman"/>
                <a:cs typeface="Times New Roman"/>
              </a:rPr>
              <a:t>oleh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091" y="3038982"/>
            <a:ext cx="44088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9.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Kelat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Bahu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disematkan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6789801"/>
            <a:ext cx="258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Pangilon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 alat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bercermin.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" y="1112519"/>
            <a:ext cx="4067175" cy="17621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3415284"/>
            <a:ext cx="3733800" cy="32186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387721"/>
            <a:ext cx="4728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11.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Sumping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diletakkan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telinga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pengantin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>
                <a:latin typeface="Times New Roman"/>
                <a:cs typeface="Times New Roman"/>
              </a:rPr>
              <a:t> Jawa.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091" y="6719696"/>
            <a:ext cx="6162040" cy="315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52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Kembang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Manfaat,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penggunaannya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di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jaman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modern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Tuladha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arane</a:t>
            </a:r>
            <a:r>
              <a:rPr dirty="0" sz="1800" spc="-5" b="1">
                <a:latin typeface="Times New Roman"/>
                <a:cs typeface="Times New Roman"/>
              </a:rPr>
              <a:t> wadhah </a:t>
            </a:r>
            <a:r>
              <a:rPr dirty="0" sz="1800" b="1">
                <a:latin typeface="Times New Roman"/>
                <a:cs typeface="Times New Roman"/>
              </a:rPr>
              <a:t>(contoh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nama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tempat)</a:t>
            </a:r>
            <a:endParaRPr sz="1800">
              <a:latin typeface="Times New Roman"/>
              <a:cs typeface="Times New Roman"/>
            </a:endParaRPr>
          </a:p>
          <a:p>
            <a:pPr marL="12700" marR="18415">
              <a:lnSpc>
                <a:spcPts val="1380"/>
              </a:lnSpc>
              <a:spcBef>
                <a:spcPts val="1445"/>
              </a:spcBef>
            </a:pP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berbeda</a:t>
            </a:r>
            <a:r>
              <a:rPr dirty="0" sz="1200">
                <a:latin typeface="Times New Roman"/>
                <a:cs typeface="Times New Roman"/>
              </a:rPr>
              <a:t> dengan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arane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papan</a:t>
            </a:r>
            <a:r>
              <a:rPr dirty="0" u="sng" sz="1200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panggonan</a:t>
            </a:r>
            <a:r>
              <a:rPr dirty="0" sz="1200" spc="-5">
                <a:latin typeface="Times New Roman"/>
                <a:cs typeface="Times New Roman"/>
                <a:hlinkClick r:id="rId3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Meskipun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sama-sama</a:t>
            </a:r>
            <a:r>
              <a:rPr dirty="0" sz="1200">
                <a:latin typeface="Times New Roman"/>
                <a:cs typeface="Times New Roman"/>
              </a:rPr>
              <a:t> 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sini 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kecil,</a:t>
            </a:r>
            <a:r>
              <a:rPr dirty="0" sz="1200">
                <a:latin typeface="Times New Roman"/>
                <a:cs typeface="Times New Roman"/>
              </a:rPr>
              <a:t> 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diangkat,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dijinjing.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beberapa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AutoNum type="arabicPeriod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asbak: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>
                <a:latin typeface="Times New Roman"/>
                <a:cs typeface="Times New Roman"/>
              </a:rPr>
              <a:t> kanggo awu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rokok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abu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rokok)</a:t>
            </a:r>
            <a:endParaRPr sz="1100">
              <a:latin typeface="Times New Roman"/>
              <a:cs typeface="Times New Roman"/>
            </a:endParaRPr>
          </a:p>
          <a:p>
            <a:pPr marL="469900" marR="319405" indent="-228600">
              <a:lnSpc>
                <a:spcPts val="1260"/>
              </a:lnSpc>
              <a:spcBef>
                <a:spcPts val="65"/>
              </a:spcBef>
              <a:buAutoNum type="arabicPeriod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baskom: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jangan,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iwak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sing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wis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dimasak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lan </a:t>
            </a:r>
            <a:r>
              <a:rPr dirty="0" sz="1100" spc="-5">
                <a:latin typeface="Times New Roman"/>
                <a:cs typeface="Times New Roman"/>
              </a:rPr>
              <a:t>liyan-liyane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sayuran,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daging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dll)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10"/>
              </a:lnSpc>
              <a:buAutoNum type="arabicPeriod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botol: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 banyu,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lenga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lan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liya-liyane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air, minyak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dll)</a:t>
            </a:r>
            <a:endParaRPr sz="1100">
              <a:latin typeface="Times New Roman"/>
              <a:cs typeface="Times New Roman"/>
            </a:endParaRPr>
          </a:p>
          <a:p>
            <a:pPr marL="469900" marR="339725" indent="-228600">
              <a:lnSpc>
                <a:spcPts val="1260"/>
              </a:lnSpc>
              <a:spcBef>
                <a:spcPts val="65"/>
              </a:spcBef>
              <a:buAutoNum type="arabicPeriod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cethok: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>
                <a:latin typeface="Times New Roman"/>
                <a:cs typeface="Times New Roman"/>
              </a:rPr>
              <a:t> kanggo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nyidhuk adhukan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semen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lan </a:t>
            </a:r>
            <a:r>
              <a:rPr dirty="0" sz="1100" spc="-5">
                <a:latin typeface="Times New Roman"/>
                <a:cs typeface="Times New Roman"/>
              </a:rPr>
              <a:t>wedhi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tukang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(tempat/alat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yang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digunakan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tukang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batu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mengambil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adukan semen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dan </a:t>
            </a:r>
            <a:r>
              <a:rPr dirty="0" sz="1100" spc="-5">
                <a:latin typeface="Times New Roman"/>
                <a:cs typeface="Times New Roman"/>
              </a:rPr>
              <a:t>pasir)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10"/>
              </a:lnSpc>
              <a:buAutoNum type="arabicPeriod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dligen: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 </a:t>
            </a:r>
            <a:r>
              <a:rPr dirty="0" sz="1100" spc="-5">
                <a:latin typeface="Times New Roman"/>
                <a:cs typeface="Times New Roman"/>
              </a:rPr>
              <a:t>lenga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minyak)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AutoNum type="arabicPeriod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eklek: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arit </a:t>
            </a:r>
            <a:r>
              <a:rPr dirty="0" sz="1100">
                <a:latin typeface="Times New Roman"/>
                <a:cs typeface="Times New Roman"/>
              </a:rPr>
              <a:t>manggone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ana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bangkekan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sabit)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95"/>
              </a:lnSpc>
              <a:buAutoNum type="arabicPeriod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genthong: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wahdhah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banyu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mentah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masak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putih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yang masih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mentah)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300" y="584200"/>
            <a:ext cx="4933950" cy="46386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2300" y="5763780"/>
            <a:ext cx="1943100" cy="7995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5996940" cy="379031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469900" marR="5080" indent="-228600">
              <a:lnSpc>
                <a:spcPts val="1270"/>
              </a:lnSpc>
              <a:spcBef>
                <a:spcPts val="185"/>
              </a:spcBef>
              <a:buAutoNum type="arabicPeriod" startAt="8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iyan: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angon-angin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sega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meletakkan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nasi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sehabis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dimasak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agar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cepat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dingin)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05"/>
              </a:lnSpc>
              <a:buAutoNum type="arabicPeriod" startAt="8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jodhang: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 </a:t>
            </a:r>
            <a:r>
              <a:rPr dirty="0" sz="1100" spc="-5">
                <a:latin typeface="Times New Roman"/>
                <a:cs typeface="Times New Roman"/>
              </a:rPr>
              <a:t>tonjokan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 membawa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makanan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orang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punya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hajat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endParaRPr sz="1100">
              <a:latin typeface="Times New Roman"/>
              <a:cs typeface="Times New Roman"/>
            </a:endParaRPr>
          </a:p>
          <a:p>
            <a:pPr marL="469900">
              <a:lnSpc>
                <a:spcPts val="1265"/>
              </a:lnSpc>
            </a:pPr>
            <a:r>
              <a:rPr dirty="0" sz="1100" spc="-5">
                <a:latin typeface="Times New Roman"/>
                <a:cs typeface="Times New Roman"/>
              </a:rPr>
              <a:t>diberikan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kepad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orang </a:t>
            </a:r>
            <a:r>
              <a:rPr dirty="0" sz="1100">
                <a:latin typeface="Times New Roman"/>
                <a:cs typeface="Times New Roman"/>
              </a:rPr>
              <a:t>yang</a:t>
            </a:r>
            <a:r>
              <a:rPr dirty="0" sz="1100" spc="-5">
                <a:latin typeface="Times New Roman"/>
                <a:cs typeface="Times New Roman"/>
              </a:rPr>
              <a:t> lebih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dihormati)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0"/>
              </a:lnSpc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jun: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ngangsu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banyu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mengambil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kendhi: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>
                <a:latin typeface="Times New Roman"/>
                <a:cs typeface="Times New Roman"/>
              </a:rPr>
              <a:t> banyu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putih</a:t>
            </a:r>
            <a:r>
              <a:rPr dirty="0" sz="1100">
                <a:latin typeface="Times New Roman"/>
                <a:cs typeface="Times New Roman"/>
              </a:rPr>
              <a:t> sing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wis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dimasak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air</a:t>
            </a:r>
            <a:r>
              <a:rPr dirty="0" sz="1100" spc="-5">
                <a:latin typeface="Times New Roman"/>
                <a:cs typeface="Times New Roman"/>
              </a:rPr>
              <a:t> putih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mateng)</a:t>
            </a:r>
            <a:endParaRPr sz="1100">
              <a:latin typeface="Times New Roman"/>
              <a:cs typeface="Times New Roman"/>
            </a:endParaRPr>
          </a:p>
          <a:p>
            <a:pPr marL="469900" marR="325120" indent="-228600">
              <a:lnSpc>
                <a:spcPts val="1260"/>
              </a:lnSpc>
              <a:spcBef>
                <a:spcPts val="70"/>
              </a:spcBef>
              <a:buAutoNum type="arabicPeriod" startAt="10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klenthing: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ngangsu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banyu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mengambil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air, biasanya</a:t>
            </a:r>
            <a:r>
              <a:rPr dirty="0" sz="1100">
                <a:latin typeface="Times New Roman"/>
                <a:cs typeface="Times New Roman"/>
              </a:rPr>
              <a:t> diletakkan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dipinggang wanita)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10"/>
              </a:lnSpc>
              <a:buAutoNum type="arabicPeriod" startAt="10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krenjang: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suket (tempat rumput)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0"/>
              </a:lnSpc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padasan: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banyu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wudhu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air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wudhu)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AutoNum type="arabicPeriod" startAt="10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piring: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kokoh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sega </a:t>
            </a:r>
            <a:r>
              <a:rPr dirty="0" sz="1100">
                <a:latin typeface="Times New Roman"/>
                <a:cs typeface="Times New Roman"/>
              </a:rPr>
              <a:t>lan lawuh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nasi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dan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lauk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dimakan)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plangkan: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wadhah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gegaman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tumbak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tombak)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65"/>
              </a:lnSpc>
              <a:buAutoNum type="arabicPeriod" startAt="10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slepi/slepen: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kanggo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klobot </a:t>
            </a:r>
            <a:r>
              <a:rPr dirty="0" sz="1100">
                <a:latin typeface="Times New Roman"/>
                <a:cs typeface="Times New Roman"/>
              </a:rPr>
              <a:t>lan mbako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klobot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dan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tembakau)</a:t>
            </a:r>
            <a:endParaRPr sz="1100">
              <a:latin typeface="Times New Roman"/>
              <a:cs typeface="Times New Roman"/>
            </a:endParaRPr>
          </a:p>
          <a:p>
            <a:pPr marL="469900" marR="210820" indent="-228600">
              <a:lnSpc>
                <a:spcPts val="1260"/>
              </a:lnSpc>
              <a:spcBef>
                <a:spcPts val="70"/>
              </a:spcBef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tenggok: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kanggo</a:t>
            </a:r>
            <a:r>
              <a:rPr dirty="0" sz="1100" spc="-5">
                <a:latin typeface="Times New Roman"/>
                <a:cs typeface="Times New Roman"/>
              </a:rPr>
              <a:t> barang-barang </a:t>
            </a:r>
            <a:r>
              <a:rPr dirty="0" sz="1100">
                <a:latin typeface="Times New Roman"/>
                <a:cs typeface="Times New Roman"/>
              </a:rPr>
              <a:t>apa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untuk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membawa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barang-barang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kecil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sejenis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bakul)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05"/>
              </a:lnSpc>
              <a:buAutoNum type="arabicPeriod" startAt="1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tompo: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wadhah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kaya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tenggok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nanging</a:t>
            </a:r>
            <a:r>
              <a:rPr dirty="0" sz="1100" spc="-5">
                <a:latin typeface="Times New Roman"/>
                <a:cs typeface="Times New Roman"/>
              </a:rPr>
              <a:t> luwih cilik (seperti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tenggok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tetapi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ukurannya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lebih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kecil,</a:t>
            </a:r>
            <a:endParaRPr sz="1100">
              <a:latin typeface="Times New Roman"/>
              <a:cs typeface="Times New Roman"/>
            </a:endParaRPr>
          </a:p>
          <a:p>
            <a:pPr marL="469900">
              <a:lnSpc>
                <a:spcPts val="1265"/>
              </a:lnSpc>
            </a:pPr>
            <a:r>
              <a:rPr dirty="0" sz="1100">
                <a:latin typeface="Times New Roman"/>
                <a:cs typeface="Times New Roman"/>
              </a:rPr>
              <a:t>sejenis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bakul)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270"/>
              </a:lnSpc>
              <a:buAutoNum type="arabicPeriod" startAt="2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Wrangka: </a:t>
            </a:r>
            <a:r>
              <a:rPr dirty="0" sz="1100" spc="-5">
                <a:latin typeface="Times New Roman"/>
                <a:cs typeface="Times New Roman"/>
              </a:rPr>
              <a:t>wadhah keris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(tempat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keris)</a:t>
            </a: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300"/>
              </a:lnSpc>
              <a:buAutoNum type="arabicPeriod" startAt="20"/>
              <a:tabLst>
                <a:tab pos="470534" algn="l"/>
              </a:tabLst>
            </a:pPr>
            <a:r>
              <a:rPr dirty="0" sz="1100">
                <a:latin typeface="Times New Roman"/>
                <a:cs typeface="Times New Roman"/>
              </a:rPr>
              <a:t>dll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47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piranti,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semoga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</a:t>
            </a:r>
            <a:r>
              <a:rPr dirty="0" u="sng" sz="12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</a:t>
            </a:r>
            <a:r>
              <a:rPr dirty="0" sz="1200" spc="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seputar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 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drummob</dc:creator>
  <dc:title>Gajah2.fm</dc:title>
  <dcterms:created xsi:type="dcterms:W3CDTF">2023-02-07T06:49:09Z</dcterms:created>
  <dcterms:modified xsi:type="dcterms:W3CDTF">2023-02-07T06:49:09Z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2023-02-07T00:00:00Z</vt:filetime>
  </property>
</Properties>
</file>