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" TargetMode="External"/><Relationship Id="rId3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pengertian-kebudayaan/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makna-aksara-jawa/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paramasastra-basa-jawa/" TargetMode="Externa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kosakata-krama-inggil/" TargetMode="External"/><Relationship Id="rId3" Type="http://schemas.openxmlformats.org/officeDocument/2006/relationships/hyperlink" Target="https://widyaparwa.kemdikbud.go.id/index.php/widyaparwa/article/download/134/130#%3A~%3Atext%3DBahasa%20krama%20desa%20merupakan%20bahasa%2Csebagai%20%E2%80%9Ctutur%2Dtinular%E2%80%9D" TargetMode="Externa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kamus-jawa-indonesia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6714"/>
            <a:ext cx="5753735" cy="461010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532255" marR="137160" indent="-1388745">
              <a:lnSpc>
                <a:spcPts val="2060"/>
              </a:lnSpc>
              <a:spcBef>
                <a:spcPts val="250"/>
              </a:spcBef>
            </a:pPr>
            <a:r>
              <a:rPr dirty="0" sz="1800">
                <a:latin typeface="Times New Roman"/>
                <a:cs typeface="Times New Roman"/>
              </a:rPr>
              <a:t>Unggah ungguh Basa </a:t>
            </a:r>
            <a:r>
              <a:rPr dirty="0" sz="1800" spc="-5">
                <a:latin typeface="Times New Roman"/>
                <a:cs typeface="Times New Roman"/>
              </a:rPr>
              <a:t>Jawa lengkap jenis </a:t>
            </a:r>
            <a:r>
              <a:rPr dirty="0" sz="1800">
                <a:latin typeface="Times New Roman"/>
                <a:cs typeface="Times New Roman"/>
              </a:rPr>
              <a:t>dan </a:t>
            </a:r>
            <a:r>
              <a:rPr dirty="0" sz="1800" spc="-5">
                <a:latin typeface="Times New Roman"/>
                <a:cs typeface="Times New Roman"/>
              </a:rPr>
              <a:t>penerapannya  </a:t>
            </a:r>
            <a:r>
              <a:rPr dirty="0" sz="1800">
                <a:latin typeface="Times New Roman"/>
                <a:cs typeface="Times New Roman"/>
              </a:rPr>
              <a:t>dalam </a:t>
            </a:r>
            <a:r>
              <a:rPr dirty="0" sz="1800" spc="-5">
                <a:latin typeface="Times New Roman"/>
                <a:cs typeface="Times New Roman"/>
              </a:rPr>
              <a:t>percakapan </a:t>
            </a:r>
            <a:r>
              <a:rPr dirty="0" sz="1800">
                <a:latin typeface="Times New Roman"/>
                <a:cs typeface="Times New Roman"/>
              </a:rPr>
              <a:t>sehari-hari</a:t>
            </a:r>
            <a:endParaRPr sz="1800">
              <a:latin typeface="Times New Roman"/>
              <a:cs typeface="Times New Roman"/>
            </a:endParaRPr>
          </a:p>
          <a:p>
            <a:pPr marL="12700" marR="17780">
              <a:lnSpc>
                <a:spcPts val="1380"/>
              </a:lnSpc>
              <a:spcBef>
                <a:spcPts val="140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Unggah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ungguh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basa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bahasa yang </a:t>
            </a:r>
            <a:r>
              <a:rPr dirty="0" sz="1200">
                <a:latin typeface="Times New Roman"/>
                <a:cs typeface="Times New Roman"/>
              </a:rPr>
              <a:t>digunakan </a:t>
            </a:r>
            <a:r>
              <a:rPr dirty="0" sz="1200" spc="-5">
                <a:latin typeface="Times New Roman"/>
                <a:cs typeface="Times New Roman"/>
              </a:rPr>
              <a:t>masyarakat  Jawa </a:t>
            </a:r>
            <a:r>
              <a:rPr dirty="0" sz="1200">
                <a:latin typeface="Times New Roman"/>
                <a:cs typeface="Times New Roman"/>
              </a:rPr>
              <a:t>dengan membedakan </a:t>
            </a:r>
            <a:r>
              <a:rPr dirty="0" sz="1200" spc="-5">
                <a:latin typeface="Times New Roman"/>
                <a:cs typeface="Times New Roman"/>
              </a:rPr>
              <a:t>siapa yang mereka ajak bicara. Misalnya </a:t>
            </a:r>
            <a:r>
              <a:rPr dirty="0" sz="1200">
                <a:latin typeface="Times New Roman"/>
                <a:cs typeface="Times New Roman"/>
              </a:rPr>
              <a:t>berbicara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teman  </a:t>
            </a:r>
            <a:r>
              <a:rPr dirty="0" sz="1200" spc="-5">
                <a:latin typeface="Times New Roman"/>
                <a:cs typeface="Times New Roman"/>
              </a:rPr>
              <a:t>sebaya menggunakan </a:t>
            </a:r>
            <a:r>
              <a:rPr dirty="0" sz="1200">
                <a:latin typeface="Times New Roman"/>
                <a:cs typeface="Times New Roman"/>
              </a:rPr>
              <a:t>basa ngoko, </a:t>
            </a:r>
            <a:r>
              <a:rPr dirty="0" sz="1200" spc="-5">
                <a:latin typeface="Times New Roman"/>
                <a:cs typeface="Times New Roman"/>
              </a:rPr>
              <a:t>berbicara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usianya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atasnya </a:t>
            </a:r>
            <a:r>
              <a:rPr dirty="0" sz="1200">
                <a:latin typeface="Times New Roman"/>
                <a:cs typeface="Times New Roman"/>
              </a:rPr>
              <a:t>sedikit </a:t>
            </a:r>
            <a:r>
              <a:rPr dirty="0" sz="1200" spc="-5">
                <a:latin typeface="Times New Roman"/>
                <a:cs typeface="Times New Roman"/>
              </a:rPr>
              <a:t>menggunakan  basa madya, sedangkan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berbicara </a:t>
            </a:r>
            <a:r>
              <a:rPr dirty="0" sz="1200">
                <a:latin typeface="Times New Roman"/>
                <a:cs typeface="Times New Roman"/>
              </a:rPr>
              <a:t>dengan orang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jauh </a:t>
            </a:r>
            <a:r>
              <a:rPr dirty="0" sz="1200" spc="-5">
                <a:latin typeface="Times New Roman"/>
                <a:cs typeface="Times New Roman"/>
              </a:rPr>
              <a:t>lebih </a:t>
            </a:r>
            <a:r>
              <a:rPr dirty="0" sz="1200">
                <a:latin typeface="Times New Roman"/>
                <a:cs typeface="Times New Roman"/>
              </a:rPr>
              <a:t>tua </a:t>
            </a:r>
            <a:r>
              <a:rPr dirty="0" sz="1200" spc="-5">
                <a:latin typeface="Times New Roman"/>
                <a:cs typeface="Times New Roman"/>
              </a:rPr>
              <a:t>menggunakan </a:t>
            </a:r>
            <a:r>
              <a:rPr dirty="0" sz="1200">
                <a:latin typeface="Times New Roman"/>
                <a:cs typeface="Times New Roman"/>
              </a:rPr>
              <a:t>bahasa  </a:t>
            </a:r>
            <a:r>
              <a:rPr dirty="0" sz="1200" spc="-5">
                <a:latin typeface="Times New Roman"/>
                <a:cs typeface="Times New Roman"/>
              </a:rPr>
              <a:t>krama.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508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Jadi, dalam pergaulan masyarakat </a:t>
            </a:r>
            <a:r>
              <a:rPr dirty="0" sz="1200">
                <a:latin typeface="Times New Roman"/>
                <a:cs typeface="Times New Roman"/>
              </a:rPr>
              <a:t>Jawa telah </a:t>
            </a:r>
            <a:r>
              <a:rPr dirty="0" sz="1200" spc="-5">
                <a:latin typeface="Times New Roman"/>
                <a:cs typeface="Times New Roman"/>
              </a:rPr>
              <a:t>membedakan penerapan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dengan  memandang </a:t>
            </a:r>
            <a:r>
              <a:rPr dirty="0" sz="1200">
                <a:latin typeface="Times New Roman"/>
                <a:cs typeface="Times New Roman"/>
              </a:rPr>
              <a:t>usia orang yang </a:t>
            </a:r>
            <a:r>
              <a:rPr dirty="0" sz="1200" spc="-5">
                <a:latin typeface="Times New Roman"/>
                <a:cs typeface="Times New Roman"/>
              </a:rPr>
              <a:t>diajaknya bicara. </a:t>
            </a:r>
            <a:r>
              <a:rPr dirty="0" sz="1200">
                <a:latin typeface="Times New Roman"/>
                <a:cs typeface="Times New Roman"/>
              </a:rPr>
              <a:t>Namun, </a:t>
            </a:r>
            <a:r>
              <a:rPr dirty="0" sz="1200" spc="-5">
                <a:latin typeface="Times New Roman"/>
                <a:cs typeface="Times New Roman"/>
              </a:rPr>
              <a:t>penerapan tersebut tidak selalu begitu,  </a:t>
            </a:r>
            <a:r>
              <a:rPr dirty="0" sz="1200">
                <a:latin typeface="Times New Roman"/>
                <a:cs typeface="Times New Roman"/>
              </a:rPr>
              <a:t>meskipun </a:t>
            </a:r>
            <a:r>
              <a:rPr dirty="0" sz="1200" spc="-5">
                <a:latin typeface="Times New Roman"/>
                <a:cs typeface="Times New Roman"/>
              </a:rPr>
              <a:t>usianya sepantaran </a:t>
            </a:r>
            <a:r>
              <a:rPr dirty="0" sz="1200">
                <a:latin typeface="Times New Roman"/>
                <a:cs typeface="Times New Roman"/>
              </a:rPr>
              <a:t>atau </a:t>
            </a:r>
            <a:r>
              <a:rPr dirty="0" sz="1200" spc="-5">
                <a:latin typeface="Times New Roman"/>
                <a:cs typeface="Times New Roman"/>
              </a:rPr>
              <a:t>bahkan </a:t>
            </a:r>
            <a:r>
              <a:rPr dirty="0" sz="1200">
                <a:latin typeface="Times New Roman"/>
                <a:cs typeface="Times New Roman"/>
              </a:rPr>
              <a:t>orang yang lebih tua pun </a:t>
            </a:r>
            <a:r>
              <a:rPr dirty="0" sz="1200" spc="-5">
                <a:latin typeface="Times New Roman"/>
                <a:cs typeface="Times New Roman"/>
              </a:rPr>
              <a:t>ketika baru pertama kali  bertemu sering menggunakan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krama.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1581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Hal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mencerminkan </a:t>
            </a:r>
            <a:r>
              <a:rPr dirty="0" sz="1200">
                <a:latin typeface="Times New Roman"/>
                <a:cs typeface="Times New Roman"/>
              </a:rPr>
              <a:t>bahwa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Jawa selalu menjunjung tinggi </a:t>
            </a:r>
            <a:r>
              <a:rPr dirty="0" sz="1200" spc="-5">
                <a:latin typeface="Times New Roman"/>
                <a:cs typeface="Times New Roman"/>
              </a:rPr>
              <a:t>etika dan norma </a:t>
            </a:r>
            <a:r>
              <a:rPr dirty="0" sz="1200">
                <a:latin typeface="Times New Roman"/>
                <a:cs typeface="Times New Roman"/>
              </a:rPr>
              <a:t>untuk  </a:t>
            </a:r>
            <a:r>
              <a:rPr dirty="0" sz="1200" spc="-5">
                <a:latin typeface="Times New Roman"/>
                <a:cs typeface="Times New Roman"/>
              </a:rPr>
              <a:t>selalu menghormati </a:t>
            </a:r>
            <a:r>
              <a:rPr dirty="0" sz="1200">
                <a:latin typeface="Times New Roman"/>
                <a:cs typeface="Times New Roman"/>
              </a:rPr>
              <a:t>orang lain meskipun </a:t>
            </a:r>
            <a:r>
              <a:rPr dirty="0" sz="1200" spc="-5">
                <a:latin typeface="Times New Roman"/>
                <a:cs typeface="Times New Roman"/>
              </a:rPr>
              <a:t>baru pertama kali bertemu. </a:t>
            </a:r>
            <a:r>
              <a:rPr dirty="0" sz="1200">
                <a:latin typeface="Times New Roman"/>
                <a:cs typeface="Times New Roman"/>
              </a:rPr>
              <a:t>Maka tak </a:t>
            </a:r>
            <a:r>
              <a:rPr dirty="0" sz="1200" spc="-5">
                <a:latin typeface="Times New Roman"/>
                <a:cs typeface="Times New Roman"/>
              </a:rPr>
              <a:t>heran </a:t>
            </a:r>
            <a:r>
              <a:rPr dirty="0" sz="1200">
                <a:latin typeface="Times New Roman"/>
                <a:cs typeface="Times New Roman"/>
              </a:rPr>
              <a:t>jika di  </a:t>
            </a:r>
            <a:r>
              <a:rPr dirty="0" sz="1200" spc="-5">
                <a:latin typeface="Times New Roman"/>
                <a:cs typeface="Times New Roman"/>
              </a:rPr>
              <a:t>manapun orang </a:t>
            </a:r>
            <a:r>
              <a:rPr dirty="0" sz="1200">
                <a:latin typeface="Times New Roman"/>
                <a:cs typeface="Times New Roman"/>
              </a:rPr>
              <a:t>Jawa berada, </a:t>
            </a:r>
            <a:r>
              <a:rPr dirty="0" sz="1200" spc="-5">
                <a:latin typeface="Times New Roman"/>
                <a:cs typeface="Times New Roman"/>
              </a:rPr>
              <a:t>mereka </a:t>
            </a:r>
            <a:r>
              <a:rPr dirty="0" sz="1200">
                <a:latin typeface="Times New Roman"/>
                <a:cs typeface="Times New Roman"/>
              </a:rPr>
              <a:t>selalu </a:t>
            </a:r>
            <a:r>
              <a:rPr dirty="0" sz="1200" spc="-5">
                <a:latin typeface="Times New Roman"/>
                <a:cs typeface="Times New Roman"/>
              </a:rPr>
              <a:t>disukai karena selalu </a:t>
            </a:r>
            <a:r>
              <a:rPr dirty="0" sz="1200">
                <a:latin typeface="Times New Roman"/>
                <a:cs typeface="Times New Roman"/>
              </a:rPr>
              <a:t>menjaga tutur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sapanya.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Menurut penerapannya, bahasa </a:t>
            </a:r>
            <a:r>
              <a:rPr dirty="0" sz="1200">
                <a:latin typeface="Times New Roman"/>
                <a:cs typeface="Times New Roman"/>
              </a:rPr>
              <a:t>Jawa dibagi menjadi 3,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yaitu: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sz="1200">
                <a:latin typeface="Times New Roman"/>
                <a:cs typeface="Times New Roman"/>
              </a:rPr>
              <a:t>ngoko</a:t>
            </a:r>
            <a:r>
              <a:rPr dirty="0" sz="1200" spc="-5">
                <a:latin typeface="Times New Roman"/>
                <a:cs typeface="Times New Roman"/>
              </a:rPr>
              <a:t> (bawah)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sz="1200">
                <a:latin typeface="Times New Roman"/>
                <a:cs typeface="Times New Roman"/>
              </a:rPr>
              <a:t>madya</a:t>
            </a:r>
            <a:r>
              <a:rPr dirty="0" sz="1200" spc="-5">
                <a:latin typeface="Times New Roman"/>
                <a:cs typeface="Times New Roman"/>
              </a:rPr>
              <a:t> (tengah)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sz="1200">
                <a:latin typeface="Times New Roman"/>
                <a:cs typeface="Times New Roman"/>
              </a:rPr>
              <a:t>krama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(atas)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Agar lebih jelas, </a:t>
            </a:r>
            <a:r>
              <a:rPr dirty="0" sz="1200">
                <a:latin typeface="Times New Roman"/>
                <a:cs typeface="Times New Roman"/>
              </a:rPr>
              <a:t>mari kita </a:t>
            </a:r>
            <a:r>
              <a:rPr dirty="0" sz="1200" spc="-5">
                <a:latin typeface="Times New Roman"/>
                <a:cs typeface="Times New Roman"/>
              </a:rPr>
              <a:t>ulas satu-persatu </a:t>
            </a:r>
            <a:r>
              <a:rPr dirty="0" sz="1200">
                <a:latin typeface="Times New Roman"/>
                <a:cs typeface="Times New Roman"/>
              </a:rPr>
              <a:t>3 jenis </a:t>
            </a:r>
            <a:r>
              <a:rPr dirty="0" sz="1200" spc="-5">
                <a:latin typeface="Times New Roman"/>
                <a:cs typeface="Times New Roman"/>
              </a:rPr>
              <a:t>bahasa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9039605"/>
            <a:ext cx="30492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Basa Jawa </a:t>
            </a:r>
            <a:r>
              <a:rPr dirty="0" sz="1800" b="1">
                <a:latin typeface="Times New Roman"/>
                <a:cs typeface="Times New Roman"/>
              </a:rPr>
              <a:t>Ngoko </a:t>
            </a:r>
            <a:r>
              <a:rPr dirty="0" sz="1800" spc="-5" b="1">
                <a:latin typeface="Times New Roman"/>
                <a:cs typeface="Times New Roman"/>
              </a:rPr>
              <a:t>dan jenisnya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5663945"/>
            <a:ext cx="5731509" cy="32238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640705" cy="887857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116839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sz="1200">
                <a:latin typeface="Times New Roman"/>
                <a:cs typeface="Times New Roman"/>
              </a:rPr>
              <a:t>ngoko </a:t>
            </a:r>
            <a:r>
              <a:rPr dirty="0" sz="1200" spc="-5">
                <a:latin typeface="Times New Roman"/>
                <a:cs typeface="Times New Roman"/>
              </a:rPr>
              <a:t>yaiku </a:t>
            </a:r>
            <a:r>
              <a:rPr dirty="0" sz="1200">
                <a:latin typeface="Times New Roman"/>
                <a:cs typeface="Times New Roman"/>
              </a:rPr>
              <a:t>basane wong </a:t>
            </a:r>
            <a:r>
              <a:rPr dirty="0" sz="1200" spc="-5">
                <a:latin typeface="Times New Roman"/>
                <a:cs typeface="Times New Roman"/>
              </a:rPr>
              <a:t>kang ora </a:t>
            </a:r>
            <a:r>
              <a:rPr dirty="0" sz="1200">
                <a:latin typeface="Times New Roman"/>
                <a:cs typeface="Times New Roman"/>
              </a:rPr>
              <a:t>pati ngurmati wong </a:t>
            </a:r>
            <a:r>
              <a:rPr dirty="0" sz="1200" spc="-5">
                <a:latin typeface="Times New Roman"/>
                <a:cs typeface="Times New Roman"/>
              </a:rPr>
              <a:t>kang diajak </a:t>
            </a:r>
            <a:r>
              <a:rPr dirty="0" sz="1200">
                <a:latin typeface="Times New Roman"/>
                <a:cs typeface="Times New Roman"/>
              </a:rPr>
              <a:t>guneman. Dene  </a:t>
            </a:r>
            <a:r>
              <a:rPr dirty="0" sz="1200" spc="-5">
                <a:latin typeface="Times New Roman"/>
                <a:cs typeface="Times New Roman"/>
              </a:rPr>
              <a:t>panganggone </a:t>
            </a:r>
            <a:r>
              <a:rPr dirty="0" sz="1200">
                <a:latin typeface="Times New Roman"/>
                <a:cs typeface="Times New Roman"/>
              </a:rPr>
              <a:t>basa ngoko </a:t>
            </a:r>
            <a:r>
              <a:rPr dirty="0" sz="1200" spc="-5">
                <a:latin typeface="Times New Roman"/>
                <a:cs typeface="Times New Roman"/>
              </a:rPr>
              <a:t>yaiku: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Basa </a:t>
            </a:r>
            <a:r>
              <a:rPr dirty="0" sz="1200" spc="-5" i="1">
                <a:latin typeface="Times New Roman"/>
                <a:cs typeface="Times New Roman"/>
              </a:rPr>
              <a:t>ngoko </a:t>
            </a:r>
            <a:r>
              <a:rPr dirty="0" sz="1200" i="1">
                <a:latin typeface="Times New Roman"/>
                <a:cs typeface="Times New Roman"/>
              </a:rPr>
              <a:t>yaitu </a:t>
            </a:r>
            <a:r>
              <a:rPr dirty="0" sz="1200" spc="-5" i="1">
                <a:latin typeface="Times New Roman"/>
                <a:cs typeface="Times New Roman"/>
              </a:rPr>
              <a:t>bahasanya </a:t>
            </a:r>
            <a:r>
              <a:rPr dirty="0" sz="1200" i="1">
                <a:latin typeface="Times New Roman"/>
                <a:cs typeface="Times New Roman"/>
              </a:rPr>
              <a:t>orang </a:t>
            </a:r>
            <a:r>
              <a:rPr dirty="0" sz="1200" spc="-5" i="1">
                <a:latin typeface="Times New Roman"/>
                <a:cs typeface="Times New Roman"/>
              </a:rPr>
              <a:t>yang </a:t>
            </a:r>
            <a:r>
              <a:rPr dirty="0" sz="1200" i="1">
                <a:latin typeface="Times New Roman"/>
                <a:cs typeface="Times New Roman"/>
              </a:rPr>
              <a:t>tidak </a:t>
            </a:r>
            <a:r>
              <a:rPr dirty="0" sz="1200" spc="-5" i="1">
                <a:latin typeface="Times New Roman"/>
                <a:cs typeface="Times New Roman"/>
              </a:rPr>
              <a:t>begitu  </a:t>
            </a:r>
            <a:r>
              <a:rPr dirty="0" sz="1200" spc="-5" i="1">
                <a:latin typeface="Times New Roman"/>
                <a:cs typeface="Times New Roman"/>
              </a:rPr>
              <a:t>menghormati </a:t>
            </a:r>
            <a:r>
              <a:rPr dirty="0" sz="1200" i="1">
                <a:latin typeface="Times New Roman"/>
                <a:cs typeface="Times New Roman"/>
              </a:rPr>
              <a:t>orang </a:t>
            </a:r>
            <a:r>
              <a:rPr dirty="0" sz="1200" spc="-5" i="1">
                <a:latin typeface="Times New Roman"/>
                <a:cs typeface="Times New Roman"/>
              </a:rPr>
              <a:t>yang </a:t>
            </a:r>
            <a:r>
              <a:rPr dirty="0" sz="1200" i="1">
                <a:latin typeface="Times New Roman"/>
                <a:cs typeface="Times New Roman"/>
              </a:rPr>
              <a:t>diajak bicara. Adapun </a:t>
            </a:r>
            <a:r>
              <a:rPr dirty="0" sz="1200" spc="-5" i="1">
                <a:latin typeface="Times New Roman"/>
                <a:cs typeface="Times New Roman"/>
              </a:rPr>
              <a:t>penggunaannya </a:t>
            </a:r>
            <a:r>
              <a:rPr dirty="0" sz="1200" i="1">
                <a:latin typeface="Times New Roman"/>
                <a:cs typeface="Times New Roman"/>
              </a:rPr>
              <a:t>adalah sebagai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berikut</a:t>
            </a:r>
            <a:r>
              <a:rPr dirty="0" sz="1200">
                <a:latin typeface="Times New Roman"/>
                <a:cs typeface="Times New Roman"/>
              </a:rPr>
              <a:t>):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469265" marR="2984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menyang </a:t>
            </a:r>
            <a:r>
              <a:rPr dirty="0" sz="1200">
                <a:latin typeface="Times New Roman"/>
                <a:cs typeface="Times New Roman"/>
              </a:rPr>
              <a:t>sapada-pada kang </a:t>
            </a:r>
            <a:r>
              <a:rPr dirty="0" sz="1200" spc="-5">
                <a:latin typeface="Times New Roman"/>
                <a:cs typeface="Times New Roman"/>
              </a:rPr>
              <a:t>wis </a:t>
            </a:r>
            <a:r>
              <a:rPr dirty="0" sz="1200">
                <a:latin typeface="Times New Roman"/>
                <a:cs typeface="Times New Roman"/>
              </a:rPr>
              <a:t>kulina </a:t>
            </a:r>
            <a:r>
              <a:rPr dirty="0" sz="1200" spc="-5">
                <a:latin typeface="Times New Roman"/>
                <a:cs typeface="Times New Roman"/>
              </a:rPr>
              <a:t>banget. </a:t>
            </a:r>
            <a:r>
              <a:rPr dirty="0" sz="1200">
                <a:latin typeface="Times New Roman"/>
                <a:cs typeface="Times New Roman"/>
              </a:rPr>
              <a:t>(Kepada orang </a:t>
            </a:r>
            <a:r>
              <a:rPr dirty="0" sz="1200" spc="-5">
                <a:latin typeface="Times New Roman"/>
                <a:cs typeface="Times New Roman"/>
              </a:rPr>
              <a:t>seumuran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sudah  akrab)</a:t>
            </a:r>
            <a:endParaRPr sz="1200">
              <a:latin typeface="Times New Roman"/>
              <a:cs typeface="Times New Roman"/>
            </a:endParaRPr>
          </a:p>
          <a:p>
            <a:pPr marL="469265" marR="52069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menyang </a:t>
            </a:r>
            <a:r>
              <a:rPr dirty="0" sz="1200">
                <a:latin typeface="Times New Roman"/>
                <a:cs typeface="Times New Roman"/>
              </a:rPr>
              <a:t>wong </a:t>
            </a:r>
            <a:r>
              <a:rPr dirty="0" sz="1200" spc="-5">
                <a:latin typeface="Times New Roman"/>
                <a:cs typeface="Times New Roman"/>
              </a:rPr>
              <a:t>kang wis keprenah </a:t>
            </a:r>
            <a:r>
              <a:rPr dirty="0" sz="1200">
                <a:latin typeface="Times New Roman"/>
                <a:cs typeface="Times New Roman"/>
              </a:rPr>
              <a:t>nom, kayata: </a:t>
            </a:r>
            <a:r>
              <a:rPr dirty="0" sz="1200" spc="-5">
                <a:latin typeface="Times New Roman"/>
                <a:cs typeface="Times New Roman"/>
              </a:rPr>
              <a:t>marang </a:t>
            </a:r>
            <a:r>
              <a:rPr dirty="0" sz="1200">
                <a:latin typeface="Times New Roman"/>
                <a:cs typeface="Times New Roman"/>
              </a:rPr>
              <a:t>anak, putu, </a:t>
            </a:r>
            <a:r>
              <a:rPr dirty="0" sz="1200" spc="-5">
                <a:latin typeface="Times New Roman"/>
                <a:cs typeface="Times New Roman"/>
              </a:rPr>
              <a:t>pramu wisma,  </a:t>
            </a:r>
            <a:r>
              <a:rPr dirty="0" sz="1200">
                <a:latin typeface="Times New Roman"/>
                <a:cs typeface="Times New Roman"/>
              </a:rPr>
              <a:t>bojo, wong </a:t>
            </a:r>
            <a:r>
              <a:rPr dirty="0" sz="1200" spc="-5">
                <a:latin typeface="Times New Roman"/>
                <a:cs typeface="Times New Roman"/>
              </a:rPr>
              <a:t>cilik, </a:t>
            </a:r>
            <a:r>
              <a:rPr dirty="0" sz="1200">
                <a:latin typeface="Times New Roman"/>
                <a:cs typeface="Times New Roman"/>
              </a:rPr>
              <a:t>sedulur nom. </a:t>
            </a:r>
            <a:r>
              <a:rPr dirty="0" sz="1200" spc="-5">
                <a:latin typeface="Times New Roman"/>
                <a:cs typeface="Times New Roman"/>
              </a:rPr>
              <a:t>(Kepada orang </a:t>
            </a:r>
            <a:r>
              <a:rPr dirty="0" sz="1200">
                <a:latin typeface="Times New Roman"/>
                <a:cs typeface="Times New Roman"/>
              </a:rPr>
              <a:t>yang lebih muda, </a:t>
            </a:r>
            <a:r>
              <a:rPr dirty="0" sz="1200" spc="-5">
                <a:latin typeface="Times New Roman"/>
                <a:cs typeface="Times New Roman"/>
              </a:rPr>
              <a:t>seperti: </a:t>
            </a:r>
            <a:r>
              <a:rPr dirty="0" sz="1200">
                <a:latin typeface="Times New Roman"/>
                <a:cs typeface="Times New Roman"/>
              </a:rPr>
              <a:t>anak, </a:t>
            </a:r>
            <a:r>
              <a:rPr dirty="0" sz="1200" spc="-5">
                <a:latin typeface="Times New Roman"/>
                <a:cs typeface="Times New Roman"/>
              </a:rPr>
              <a:t>cucu,  pembantu, suami/istri, anak kecil, </a:t>
            </a:r>
            <a:r>
              <a:rPr dirty="0" sz="1200">
                <a:latin typeface="Times New Roman"/>
                <a:cs typeface="Times New Roman"/>
              </a:rPr>
              <a:t>saudara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muda)</a:t>
            </a:r>
            <a:endParaRPr sz="1200">
              <a:latin typeface="Times New Roman"/>
              <a:cs typeface="Times New Roman"/>
            </a:endParaRPr>
          </a:p>
          <a:p>
            <a:pPr marL="469265" marR="58229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yen ngunandika, yaiku </a:t>
            </a:r>
            <a:r>
              <a:rPr dirty="0" sz="1200">
                <a:latin typeface="Times New Roman"/>
                <a:cs typeface="Times New Roman"/>
              </a:rPr>
              <a:t>guneman </a:t>
            </a:r>
            <a:r>
              <a:rPr dirty="0" sz="1200" spc="-5">
                <a:latin typeface="Times New Roman"/>
                <a:cs typeface="Times New Roman"/>
              </a:rPr>
              <a:t>dhewe utawa celathu </a:t>
            </a:r>
            <a:r>
              <a:rPr dirty="0" sz="1200">
                <a:latin typeface="Times New Roman"/>
                <a:cs typeface="Times New Roman"/>
              </a:rPr>
              <a:t>sajroning </a:t>
            </a:r>
            <a:r>
              <a:rPr dirty="0" sz="1200" spc="-5">
                <a:latin typeface="Times New Roman"/>
                <a:cs typeface="Times New Roman"/>
              </a:rPr>
              <a:t>ati. (Kalau  bergumam, </a:t>
            </a:r>
            <a:r>
              <a:rPr dirty="0" sz="1200">
                <a:latin typeface="Times New Roman"/>
                <a:cs typeface="Times New Roman"/>
              </a:rPr>
              <a:t>yaitu berbicara </a:t>
            </a:r>
            <a:r>
              <a:rPr dirty="0" sz="1200" spc="-5">
                <a:latin typeface="Times New Roman"/>
                <a:cs typeface="Times New Roman"/>
              </a:rPr>
              <a:t>sendiri atau </a:t>
            </a:r>
            <a:r>
              <a:rPr dirty="0" sz="1200">
                <a:latin typeface="Times New Roman"/>
                <a:cs typeface="Times New Roman"/>
              </a:rPr>
              <a:t>dalam hati)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sz="1200">
                <a:latin typeface="Times New Roman"/>
                <a:cs typeface="Times New Roman"/>
              </a:rPr>
              <a:t>ngoko dibagi menjadi dua, </a:t>
            </a:r>
            <a:r>
              <a:rPr dirty="0" sz="1200" spc="-5">
                <a:latin typeface="Times New Roman"/>
                <a:cs typeface="Times New Roman"/>
              </a:rPr>
              <a:t>yaitu sebagai</a:t>
            </a:r>
            <a:r>
              <a:rPr dirty="0" sz="1200">
                <a:latin typeface="Times New Roman"/>
                <a:cs typeface="Times New Roman"/>
              </a:rPr>
              <a:t> 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84150" indent="-172085">
              <a:lnSpc>
                <a:spcPct val="100000"/>
              </a:lnSpc>
              <a:buAutoNum type="arabicPeriod"/>
              <a:tabLst>
                <a:tab pos="184785" algn="l"/>
              </a:tabLst>
            </a:pPr>
            <a:r>
              <a:rPr dirty="0" sz="1350" spc="-5" b="1">
                <a:latin typeface="Times New Roman"/>
                <a:cs typeface="Times New Roman"/>
              </a:rPr>
              <a:t>Basa ngoko</a:t>
            </a:r>
            <a:r>
              <a:rPr dirty="0" sz="1350" spc="10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lugu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imes New Roman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sz="1200">
                <a:latin typeface="Times New Roman"/>
                <a:cs typeface="Times New Roman"/>
              </a:rPr>
              <a:t>ngoko </a:t>
            </a:r>
            <a:r>
              <a:rPr dirty="0" sz="1200" spc="-5">
                <a:latin typeface="Times New Roman"/>
                <a:cs typeface="Times New Roman"/>
              </a:rPr>
              <a:t>tidak ada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atau kalimat yang menyelipkan basa </a:t>
            </a:r>
            <a:r>
              <a:rPr dirty="0" sz="1200">
                <a:latin typeface="Times New Roman"/>
                <a:cs typeface="Times New Roman"/>
              </a:rPr>
              <a:t>krama inggil </a:t>
            </a:r>
            <a:r>
              <a:rPr dirty="0" sz="1200" spc="-5">
                <a:latin typeface="Times New Roman"/>
                <a:cs typeface="Times New Roman"/>
              </a:rPr>
              <a:t>terhadap </a:t>
            </a:r>
            <a:r>
              <a:rPr dirty="0" sz="1200">
                <a:latin typeface="Times New Roman"/>
                <a:cs typeface="Times New Roman"/>
              </a:rPr>
              <a:t>orang  </a:t>
            </a:r>
            <a:r>
              <a:rPr dirty="0" sz="1200" spc="-5">
                <a:latin typeface="Times New Roman"/>
                <a:cs typeface="Times New Roman"/>
              </a:rPr>
              <a:t>yang diajak bicara. </a:t>
            </a:r>
            <a:r>
              <a:rPr dirty="0" sz="1200">
                <a:latin typeface="Times New Roman"/>
                <a:cs typeface="Times New Roman"/>
              </a:rPr>
              <a:t>Adapun </a:t>
            </a:r>
            <a:r>
              <a:rPr dirty="0" sz="1200" spc="-5">
                <a:latin typeface="Times New Roman"/>
                <a:cs typeface="Times New Roman"/>
              </a:rPr>
              <a:t>fungsinya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anak kecil dengan anak yang  seumuran/sepantaran, </a:t>
            </a:r>
            <a:r>
              <a:rPr dirty="0" sz="1200" spc="5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bicaranya orang </a:t>
            </a:r>
            <a:r>
              <a:rPr dirty="0" sz="1200">
                <a:latin typeface="Times New Roman"/>
                <a:cs typeface="Times New Roman"/>
              </a:rPr>
              <a:t>tua dengan </a:t>
            </a:r>
            <a:r>
              <a:rPr dirty="0" sz="1200" spc="-5">
                <a:latin typeface="Times New Roman"/>
                <a:cs typeface="Times New Roman"/>
              </a:rPr>
              <a:t>anak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muda.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penerapan </a:t>
            </a:r>
            <a:r>
              <a:rPr dirty="0" sz="1200">
                <a:latin typeface="Times New Roman"/>
                <a:cs typeface="Times New Roman"/>
              </a:rPr>
              <a:t>bahasa ngoko </a:t>
            </a:r>
            <a:r>
              <a:rPr dirty="0" sz="1200" spc="-5">
                <a:latin typeface="Times New Roman"/>
                <a:cs typeface="Times New Roman"/>
              </a:rPr>
              <a:t>terhadap teman </a:t>
            </a:r>
            <a:r>
              <a:rPr dirty="0" sz="1200">
                <a:latin typeface="Times New Roman"/>
                <a:cs typeface="Times New Roman"/>
              </a:rPr>
              <a:t>sebaya </a:t>
            </a:r>
            <a:r>
              <a:rPr dirty="0" sz="1200" spc="-5">
                <a:latin typeface="Times New Roman"/>
                <a:cs typeface="Times New Roman"/>
              </a:rPr>
              <a:t>atau sudah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akrab: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"Kowe arep menyang </a:t>
            </a:r>
            <a:r>
              <a:rPr dirty="0" sz="1200">
                <a:latin typeface="Times New Roman"/>
                <a:cs typeface="Times New Roman"/>
              </a:rPr>
              <a:t>ngendi, </a:t>
            </a:r>
            <a:r>
              <a:rPr dirty="0" sz="1200" spc="-5">
                <a:latin typeface="Times New Roman"/>
                <a:cs typeface="Times New Roman"/>
              </a:rPr>
              <a:t>Bud?"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"Kamu </a:t>
            </a:r>
            <a:r>
              <a:rPr dirty="0" sz="1200" spc="-5" i="1">
                <a:latin typeface="Times New Roman"/>
                <a:cs typeface="Times New Roman"/>
              </a:rPr>
              <a:t>mau ke </a:t>
            </a:r>
            <a:r>
              <a:rPr dirty="0" sz="1200" i="1">
                <a:latin typeface="Times New Roman"/>
                <a:cs typeface="Times New Roman"/>
              </a:rPr>
              <a:t>mana,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Bud?"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lvl="1" marL="469265" marR="194310" indent="-228600">
              <a:lnSpc>
                <a:spcPts val="1380"/>
              </a:lnSpc>
              <a:spcBef>
                <a:spcPts val="70"/>
              </a:spcBef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"Aku </a:t>
            </a:r>
            <a:r>
              <a:rPr dirty="0" sz="1200">
                <a:latin typeface="Times New Roman"/>
                <a:cs typeface="Times New Roman"/>
              </a:rPr>
              <a:t>mengko </a:t>
            </a:r>
            <a:r>
              <a:rPr dirty="0" sz="1200" spc="-5">
                <a:latin typeface="Times New Roman"/>
                <a:cs typeface="Times New Roman"/>
              </a:rPr>
              <a:t>dak </a:t>
            </a:r>
            <a:r>
              <a:rPr dirty="0" sz="1200">
                <a:latin typeface="Times New Roman"/>
                <a:cs typeface="Times New Roman"/>
              </a:rPr>
              <a:t>dolan </a:t>
            </a:r>
            <a:r>
              <a:rPr dirty="0" sz="1200" spc="-5">
                <a:latin typeface="Times New Roman"/>
                <a:cs typeface="Times New Roman"/>
              </a:rPr>
              <a:t>menyang </a:t>
            </a:r>
            <a:r>
              <a:rPr dirty="0" sz="1200">
                <a:latin typeface="Times New Roman"/>
                <a:cs typeface="Times New Roman"/>
              </a:rPr>
              <a:t>nggonmu, </a:t>
            </a:r>
            <a:r>
              <a:rPr dirty="0" sz="1200" spc="-5">
                <a:latin typeface="Times New Roman"/>
                <a:cs typeface="Times New Roman"/>
              </a:rPr>
              <a:t>ya!" (</a:t>
            </a:r>
            <a:r>
              <a:rPr dirty="0" sz="1200" spc="-5" i="1">
                <a:latin typeface="Times New Roman"/>
                <a:cs typeface="Times New Roman"/>
              </a:rPr>
              <a:t>"Aku </a:t>
            </a:r>
            <a:r>
              <a:rPr dirty="0" sz="1200" i="1">
                <a:latin typeface="Times New Roman"/>
                <a:cs typeface="Times New Roman"/>
              </a:rPr>
              <a:t>nanti main </a:t>
            </a:r>
            <a:r>
              <a:rPr dirty="0" sz="1200" spc="-5" i="1">
                <a:latin typeface="Times New Roman"/>
                <a:cs typeface="Times New Roman"/>
              </a:rPr>
              <a:t>ke </a:t>
            </a:r>
            <a:r>
              <a:rPr dirty="0" sz="1200" i="1">
                <a:latin typeface="Times New Roman"/>
                <a:cs typeface="Times New Roman"/>
              </a:rPr>
              <a:t>tempatmu,  </a:t>
            </a:r>
            <a:r>
              <a:rPr dirty="0" sz="1200" spc="-5" i="1">
                <a:latin typeface="Times New Roman"/>
                <a:cs typeface="Times New Roman"/>
              </a:rPr>
              <a:t>ya!"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penerapan </a:t>
            </a:r>
            <a:r>
              <a:rPr dirty="0" sz="1200">
                <a:latin typeface="Times New Roman"/>
                <a:cs typeface="Times New Roman"/>
              </a:rPr>
              <a:t>bahasa ngoko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tua terhadap </a:t>
            </a:r>
            <a:r>
              <a:rPr dirty="0" sz="1200" spc="-5">
                <a:latin typeface="Times New Roman"/>
                <a:cs typeface="Times New Roman"/>
              </a:rPr>
              <a:t>anak: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"Ti, yen arep </a:t>
            </a:r>
            <a:r>
              <a:rPr dirty="0" sz="1200">
                <a:latin typeface="Times New Roman"/>
                <a:cs typeface="Times New Roman"/>
              </a:rPr>
              <a:t>turu sikatan dhisik!" (</a:t>
            </a:r>
            <a:r>
              <a:rPr dirty="0" sz="1200" i="1">
                <a:latin typeface="Times New Roman"/>
                <a:cs typeface="Times New Roman"/>
              </a:rPr>
              <a:t>"Ti, kalau mau tidur sikat gigi dulu!"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"Nik, </a:t>
            </a:r>
            <a:r>
              <a:rPr dirty="0" sz="1200">
                <a:latin typeface="Times New Roman"/>
                <a:cs typeface="Times New Roman"/>
              </a:rPr>
              <a:t>jupuna buku iku!" </a:t>
            </a:r>
            <a:r>
              <a:rPr dirty="0" sz="1200" spc="-5">
                <a:latin typeface="Times New Roman"/>
                <a:cs typeface="Times New Roman"/>
              </a:rPr>
              <a:t>(</a:t>
            </a:r>
            <a:r>
              <a:rPr dirty="0" sz="1200" spc="-5" i="1">
                <a:latin typeface="Times New Roman"/>
                <a:cs typeface="Times New Roman"/>
              </a:rPr>
              <a:t>"Nik, ambilkan buku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itu"!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penerapan </a:t>
            </a:r>
            <a:r>
              <a:rPr dirty="0" sz="1200">
                <a:latin typeface="Times New Roman"/>
                <a:cs typeface="Times New Roman"/>
              </a:rPr>
              <a:t>bahasa ngoko </a:t>
            </a:r>
            <a:r>
              <a:rPr dirty="0" sz="1200" spc="-5">
                <a:latin typeface="Times New Roman"/>
                <a:cs typeface="Times New Roman"/>
              </a:rPr>
              <a:t>berbicara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sendiri: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"Kapan </a:t>
            </a:r>
            <a:r>
              <a:rPr dirty="0" sz="1200">
                <a:latin typeface="Times New Roman"/>
                <a:cs typeface="Times New Roman"/>
              </a:rPr>
              <a:t>ya </a:t>
            </a:r>
            <a:r>
              <a:rPr dirty="0" sz="1200" spc="-5">
                <a:latin typeface="Times New Roman"/>
                <a:cs typeface="Times New Roman"/>
              </a:rPr>
              <a:t>aku </a:t>
            </a:r>
            <a:r>
              <a:rPr dirty="0" sz="1200">
                <a:latin typeface="Times New Roman"/>
                <a:cs typeface="Times New Roman"/>
              </a:rPr>
              <a:t>duwe sepedha mini?" (</a:t>
            </a:r>
            <a:r>
              <a:rPr dirty="0" sz="1200" i="1">
                <a:latin typeface="Times New Roman"/>
                <a:cs typeface="Times New Roman"/>
              </a:rPr>
              <a:t>"Kapan </a:t>
            </a:r>
            <a:r>
              <a:rPr dirty="0" sz="1200" spc="-5" i="1">
                <a:latin typeface="Times New Roman"/>
                <a:cs typeface="Times New Roman"/>
              </a:rPr>
              <a:t>ya aku punya </a:t>
            </a:r>
            <a:r>
              <a:rPr dirty="0" sz="1200" i="1">
                <a:latin typeface="Times New Roman"/>
                <a:cs typeface="Times New Roman"/>
              </a:rPr>
              <a:t>sepeda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mini?"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"E, </a:t>
            </a:r>
            <a:r>
              <a:rPr dirty="0" sz="1200">
                <a:latin typeface="Times New Roman"/>
                <a:cs typeface="Times New Roman"/>
              </a:rPr>
              <a:t>mbok </a:t>
            </a:r>
            <a:r>
              <a:rPr dirty="0" sz="1200" spc="-5">
                <a:latin typeface="Times New Roman"/>
                <a:cs typeface="Times New Roman"/>
              </a:rPr>
              <a:t>Giyarti dolan rene ya."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"E... semoga </a:t>
            </a:r>
            <a:r>
              <a:rPr dirty="0" sz="1200" spc="-5" i="1">
                <a:latin typeface="Times New Roman"/>
                <a:cs typeface="Times New Roman"/>
              </a:rPr>
              <a:t>Giyarti </a:t>
            </a:r>
            <a:r>
              <a:rPr dirty="0" sz="1200" i="1">
                <a:latin typeface="Times New Roman"/>
                <a:cs typeface="Times New Roman"/>
              </a:rPr>
              <a:t>main </a:t>
            </a:r>
            <a:r>
              <a:rPr dirty="0" sz="1200" spc="-5" i="1">
                <a:latin typeface="Times New Roman"/>
                <a:cs typeface="Times New Roman"/>
              </a:rPr>
              <a:t>ke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sini."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84150" indent="-172085">
              <a:lnSpc>
                <a:spcPct val="100000"/>
              </a:lnSpc>
              <a:buAutoNum type="arabicPeriod" startAt="2"/>
              <a:tabLst>
                <a:tab pos="184785" algn="l"/>
              </a:tabLst>
            </a:pPr>
            <a:r>
              <a:rPr dirty="0" sz="1350" spc="-5" b="1">
                <a:latin typeface="Times New Roman"/>
                <a:cs typeface="Times New Roman"/>
              </a:rPr>
              <a:t>Ngoko </a:t>
            </a:r>
            <a:r>
              <a:rPr dirty="0" sz="1350" b="1">
                <a:latin typeface="Times New Roman"/>
                <a:cs typeface="Times New Roman"/>
              </a:rPr>
              <a:t>Andhap </a:t>
            </a:r>
            <a:r>
              <a:rPr dirty="0" sz="1350" spc="-5" b="1">
                <a:latin typeface="Times New Roman"/>
                <a:cs typeface="Times New Roman"/>
              </a:rPr>
              <a:t>(Ngoko halus)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AutoNum type="arabicPeriod" startAt="2"/>
            </a:pPr>
            <a:endParaRPr sz="1200">
              <a:latin typeface="Times New Roman"/>
              <a:cs typeface="Times New Roman"/>
            </a:endParaRPr>
          </a:p>
          <a:p>
            <a:pPr marL="12700" marR="57785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sz="1200">
                <a:latin typeface="Times New Roman"/>
                <a:cs typeface="Times New Roman"/>
              </a:rPr>
              <a:t>ngoko </a:t>
            </a:r>
            <a:r>
              <a:rPr dirty="0" sz="1200" spc="-5">
                <a:latin typeface="Times New Roman"/>
                <a:cs typeface="Times New Roman"/>
              </a:rPr>
              <a:t>andhap atau </a:t>
            </a:r>
            <a:r>
              <a:rPr dirty="0" sz="1200">
                <a:latin typeface="Times New Roman"/>
                <a:cs typeface="Times New Roman"/>
              </a:rPr>
              <a:t>ngoko </a:t>
            </a:r>
            <a:r>
              <a:rPr dirty="0" sz="1200" spc="-5">
                <a:latin typeface="Times New Roman"/>
                <a:cs typeface="Times New Roman"/>
              </a:rPr>
              <a:t>halus adalah </a:t>
            </a:r>
            <a:r>
              <a:rPr dirty="0" sz="1200">
                <a:latin typeface="Times New Roman"/>
                <a:cs typeface="Times New Roman"/>
              </a:rPr>
              <a:t>bahasa ngoko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lebih halus </a:t>
            </a:r>
            <a:r>
              <a:rPr dirty="0" sz="1200" spc="-5">
                <a:latin typeface="Times New Roman"/>
                <a:cs typeface="Times New Roman"/>
              </a:rPr>
              <a:t>atau lebih  menghormati dalam penerapannya. Yaitu kata atau kalimat yang menyisipkan krama </a:t>
            </a:r>
            <a:r>
              <a:rPr dirty="0" sz="1200">
                <a:latin typeface="Times New Roman"/>
                <a:cs typeface="Times New Roman"/>
              </a:rPr>
              <a:t>inggil  </a:t>
            </a:r>
            <a:r>
              <a:rPr dirty="0" sz="1200" spc="-5">
                <a:latin typeface="Times New Roman"/>
                <a:cs typeface="Times New Roman"/>
              </a:rPr>
              <a:t>terhadap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diajak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bicara.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25146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Fungsinya digunakan </a:t>
            </a:r>
            <a:r>
              <a:rPr dirty="0" sz="1200">
                <a:latin typeface="Times New Roman"/>
                <a:cs typeface="Times New Roman"/>
              </a:rPr>
              <a:t>untuk: ibu </a:t>
            </a:r>
            <a:r>
              <a:rPr dirty="0" sz="1200" spc="-5">
                <a:latin typeface="Times New Roman"/>
                <a:cs typeface="Times New Roman"/>
              </a:rPr>
              <a:t>kepada </a:t>
            </a:r>
            <a:r>
              <a:rPr dirty="0" sz="1200">
                <a:latin typeface="Times New Roman"/>
                <a:cs typeface="Times New Roman"/>
              </a:rPr>
              <a:t>bapak, adik kepada kakak,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bisa juga </a:t>
            </a:r>
            <a:r>
              <a:rPr dirty="0" sz="1200" spc="-5">
                <a:latin typeface="Times New Roman"/>
                <a:cs typeface="Times New Roman"/>
              </a:rPr>
              <a:t>kakak  kepada adik </a:t>
            </a:r>
            <a:r>
              <a:rPr dirty="0" sz="1200">
                <a:latin typeface="Times New Roman"/>
                <a:cs typeface="Times New Roman"/>
              </a:rPr>
              <a:t>yang dihormati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pangkat atau </a:t>
            </a:r>
            <a:r>
              <a:rPr dirty="0" sz="1200" spc="-5">
                <a:latin typeface="Times New Roman"/>
                <a:cs typeface="Times New Roman"/>
              </a:rPr>
              <a:t>derajat sosialnya lebih </a:t>
            </a:r>
            <a:r>
              <a:rPr dirty="0" sz="1200">
                <a:latin typeface="Times New Roman"/>
                <a:cs typeface="Times New Roman"/>
              </a:rPr>
              <a:t>tinggi, dan </a:t>
            </a:r>
            <a:r>
              <a:rPr dirty="0" sz="1200" spc="-5">
                <a:latin typeface="Times New Roman"/>
                <a:cs typeface="Times New Roman"/>
              </a:rPr>
              <a:t>anak  kepada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penerapan </a:t>
            </a:r>
            <a:r>
              <a:rPr dirty="0" sz="1200">
                <a:latin typeface="Times New Roman"/>
                <a:cs typeface="Times New Roman"/>
              </a:rPr>
              <a:t>basa ngoko </a:t>
            </a:r>
            <a:r>
              <a:rPr dirty="0" sz="1200" spc="-5">
                <a:latin typeface="Times New Roman"/>
                <a:cs typeface="Times New Roman"/>
              </a:rPr>
              <a:t>andhap </a:t>
            </a:r>
            <a:r>
              <a:rPr dirty="0" sz="1200">
                <a:latin typeface="Times New Roman"/>
                <a:cs typeface="Times New Roman"/>
              </a:rPr>
              <a:t>ibu kepada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bapak: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"Pak, yen arep </a:t>
            </a:r>
            <a:r>
              <a:rPr dirty="0" sz="1200">
                <a:latin typeface="Times New Roman"/>
                <a:cs typeface="Times New Roman"/>
              </a:rPr>
              <a:t>dhahar </a:t>
            </a:r>
            <a:r>
              <a:rPr dirty="0" sz="1200" spc="-5">
                <a:latin typeface="Times New Roman"/>
                <a:cs typeface="Times New Roman"/>
              </a:rPr>
              <a:t>wis dak </a:t>
            </a:r>
            <a:r>
              <a:rPr dirty="0" sz="1200">
                <a:latin typeface="Times New Roman"/>
                <a:cs typeface="Times New Roman"/>
              </a:rPr>
              <a:t>tata </a:t>
            </a:r>
            <a:r>
              <a:rPr dirty="0" sz="1200" spc="-5">
                <a:latin typeface="Times New Roman"/>
                <a:cs typeface="Times New Roman"/>
              </a:rPr>
              <a:t>ana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meja."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"Yen </a:t>
            </a:r>
            <a:r>
              <a:rPr dirty="0" sz="1200">
                <a:latin typeface="Times New Roman"/>
                <a:cs typeface="Times New Roman"/>
              </a:rPr>
              <a:t>sida </a:t>
            </a:r>
            <a:r>
              <a:rPr dirty="0" sz="1200" spc="-5">
                <a:latin typeface="Times New Roman"/>
                <a:cs typeface="Times New Roman"/>
              </a:rPr>
              <a:t>tindak </a:t>
            </a:r>
            <a:r>
              <a:rPr dirty="0" sz="1200">
                <a:latin typeface="Times New Roman"/>
                <a:cs typeface="Times New Roman"/>
              </a:rPr>
              <a:t>nitih </a:t>
            </a:r>
            <a:r>
              <a:rPr dirty="0" sz="1200" spc="-5">
                <a:latin typeface="Times New Roman"/>
                <a:cs typeface="Times New Roman"/>
              </a:rPr>
              <a:t>bis 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Pak."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594350" cy="859917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248285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penerapan </a:t>
            </a:r>
            <a:r>
              <a:rPr dirty="0" sz="1200">
                <a:latin typeface="Times New Roman"/>
                <a:cs typeface="Times New Roman"/>
              </a:rPr>
              <a:t>basa ngoko </a:t>
            </a:r>
            <a:r>
              <a:rPr dirty="0" sz="1200" spc="-5">
                <a:latin typeface="Times New Roman"/>
                <a:cs typeface="Times New Roman"/>
              </a:rPr>
              <a:t>andhap adik </a:t>
            </a:r>
            <a:r>
              <a:rPr dirty="0" sz="1200">
                <a:latin typeface="Times New Roman"/>
                <a:cs typeface="Times New Roman"/>
              </a:rPr>
              <a:t>kepada </a:t>
            </a:r>
            <a:r>
              <a:rPr dirty="0" sz="1200" spc="-5">
                <a:latin typeface="Times New Roman"/>
                <a:cs typeface="Times New Roman"/>
              </a:rPr>
              <a:t>kakak, atau kakak </a:t>
            </a:r>
            <a:r>
              <a:rPr dirty="0" sz="1200">
                <a:latin typeface="Times New Roman"/>
                <a:cs typeface="Times New Roman"/>
              </a:rPr>
              <a:t>kepada </a:t>
            </a:r>
            <a:r>
              <a:rPr dirty="0" sz="1200" spc="-5">
                <a:latin typeface="Times New Roman"/>
                <a:cs typeface="Times New Roman"/>
              </a:rPr>
              <a:t>adik </a:t>
            </a:r>
            <a:r>
              <a:rPr dirty="0" sz="1200">
                <a:latin typeface="Times New Roman"/>
                <a:cs typeface="Times New Roman"/>
              </a:rPr>
              <a:t>yang  </a:t>
            </a:r>
            <a:r>
              <a:rPr dirty="0" sz="1200" spc="-5">
                <a:latin typeface="Times New Roman"/>
                <a:cs typeface="Times New Roman"/>
              </a:rPr>
              <a:t>derajat sosialnya lebih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tinggi: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"Mas, yen kersa </a:t>
            </a:r>
            <a:r>
              <a:rPr dirty="0" sz="1200">
                <a:latin typeface="Times New Roman"/>
                <a:cs typeface="Times New Roman"/>
              </a:rPr>
              <a:t>mengko </a:t>
            </a:r>
            <a:r>
              <a:rPr dirty="0" sz="1200" spc="-5">
                <a:latin typeface="Times New Roman"/>
                <a:cs typeface="Times New Roman"/>
              </a:rPr>
              <a:t>dak ampiri mriksani </a:t>
            </a:r>
            <a:r>
              <a:rPr dirty="0" sz="1200">
                <a:latin typeface="Times New Roman"/>
                <a:cs typeface="Times New Roman"/>
              </a:rPr>
              <a:t>wayang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kulit."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"Dhik, </a:t>
            </a:r>
            <a:r>
              <a:rPr dirty="0" sz="1200">
                <a:latin typeface="Times New Roman"/>
                <a:cs typeface="Times New Roman"/>
              </a:rPr>
              <a:t>iki lho </a:t>
            </a:r>
            <a:r>
              <a:rPr dirty="0" sz="1200" spc="-5">
                <a:latin typeface="Times New Roman"/>
                <a:cs typeface="Times New Roman"/>
              </a:rPr>
              <a:t>dak caosi oleh-oleh saka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Sala."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penerapan </a:t>
            </a:r>
            <a:r>
              <a:rPr dirty="0" sz="1200">
                <a:latin typeface="Times New Roman"/>
                <a:cs typeface="Times New Roman"/>
              </a:rPr>
              <a:t>basa ngoko </a:t>
            </a:r>
            <a:r>
              <a:rPr dirty="0" sz="1200" spc="-5">
                <a:latin typeface="Times New Roman"/>
                <a:cs typeface="Times New Roman"/>
              </a:rPr>
              <a:t>andhap </a:t>
            </a:r>
            <a:r>
              <a:rPr dirty="0" sz="1200">
                <a:latin typeface="Times New Roman"/>
                <a:cs typeface="Times New Roman"/>
              </a:rPr>
              <a:t>anak kepada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tuanya: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"Ibu apa gerah, </a:t>
            </a:r>
            <a:r>
              <a:rPr dirty="0" sz="1200">
                <a:latin typeface="Times New Roman"/>
                <a:cs typeface="Times New Roman"/>
              </a:rPr>
              <a:t>kok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aras-arasen?"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"Bu, yen arep tindak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dakterake."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Baca </a:t>
            </a:r>
            <a:r>
              <a:rPr dirty="0" sz="1200">
                <a:latin typeface="Times New Roman"/>
                <a:cs typeface="Times New Roman"/>
              </a:rPr>
              <a:t>juga: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Kebudayaan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menurut orang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 secara</a:t>
            </a:r>
            <a:r>
              <a:rPr dirty="0" u="heavy" sz="1200" spc="2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umum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Basa Jawa madya: jenis, dan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penerapannya</a:t>
            </a:r>
            <a:endParaRPr sz="1800">
              <a:latin typeface="Times New Roman"/>
              <a:cs typeface="Times New Roman"/>
            </a:endParaRPr>
          </a:p>
          <a:p>
            <a:pPr marL="12700" marR="154305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sz="1200">
                <a:latin typeface="Times New Roman"/>
                <a:cs typeface="Times New Roman"/>
              </a:rPr>
              <a:t>madya adalah bahasa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dalam penerapannya </a:t>
            </a:r>
            <a:r>
              <a:rPr dirty="0" sz="1200">
                <a:latin typeface="Times New Roman"/>
                <a:cs typeface="Times New Roman"/>
              </a:rPr>
              <a:t>dicampur dengan </a:t>
            </a: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sz="1200">
                <a:latin typeface="Times New Roman"/>
                <a:cs typeface="Times New Roman"/>
              </a:rPr>
              <a:t>krama  </a:t>
            </a:r>
            <a:r>
              <a:rPr dirty="0" sz="1200" spc="-5">
                <a:latin typeface="Times New Roman"/>
                <a:cs typeface="Times New Roman"/>
              </a:rPr>
              <a:t>dan/atau basa </a:t>
            </a:r>
            <a:r>
              <a:rPr dirty="0" sz="1200">
                <a:latin typeface="Times New Roman"/>
                <a:cs typeface="Times New Roman"/>
              </a:rPr>
              <a:t>ngoko. Bahasa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jenis ini </a:t>
            </a:r>
            <a:r>
              <a:rPr dirty="0" sz="1200" spc="-5">
                <a:latin typeface="Times New Roman"/>
                <a:cs typeface="Times New Roman"/>
              </a:rPr>
              <a:t>terasa kurang menghargai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dibandingkan  dengan </a:t>
            </a:r>
            <a:r>
              <a:rPr dirty="0" sz="1200">
                <a:latin typeface="Times New Roman"/>
                <a:cs typeface="Times New Roman"/>
              </a:rPr>
              <a:t>bahasa krama. Kata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kalimatnya lebih </a:t>
            </a:r>
            <a:r>
              <a:rPr dirty="0" sz="1200" spc="-5">
                <a:latin typeface="Times New Roman"/>
                <a:cs typeface="Times New Roman"/>
              </a:rPr>
              <a:t>pendek dan </a:t>
            </a:r>
            <a:r>
              <a:rPr dirty="0" sz="1200">
                <a:latin typeface="Times New Roman"/>
                <a:cs typeface="Times New Roman"/>
              </a:rPr>
              <a:t>lebih terkesan </a:t>
            </a:r>
            <a:r>
              <a:rPr dirty="0" sz="1200" spc="-5">
                <a:latin typeface="Times New Roman"/>
                <a:cs typeface="Times New Roman"/>
              </a:rPr>
              <a:t>apa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 ini </a:t>
            </a:r>
            <a:r>
              <a:rPr dirty="0" sz="1200" spc="-5">
                <a:latin typeface="Times New Roman"/>
                <a:cs typeface="Times New Roman"/>
              </a:rPr>
              <a:t>digunakan awalan </a:t>
            </a:r>
            <a:r>
              <a:rPr dirty="0" sz="1200" i="1">
                <a:latin typeface="Times New Roman"/>
                <a:cs typeface="Times New Roman"/>
              </a:rPr>
              <a:t>di-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akhiran </a:t>
            </a:r>
            <a:r>
              <a:rPr dirty="0" sz="1200" spc="-5" i="1">
                <a:latin typeface="Times New Roman"/>
                <a:cs typeface="Times New Roman"/>
              </a:rPr>
              <a:t>-ake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i="1">
                <a:latin typeface="Times New Roman"/>
                <a:cs typeface="Times New Roman"/>
              </a:rPr>
              <a:t>kowe </a:t>
            </a:r>
            <a:r>
              <a:rPr dirty="0" sz="1200">
                <a:latin typeface="Times New Roman"/>
                <a:cs typeface="Times New Roman"/>
              </a:rPr>
              <a:t>menjadi </a:t>
            </a:r>
            <a:r>
              <a:rPr dirty="0" sz="1200" i="1">
                <a:latin typeface="Times New Roman"/>
                <a:cs typeface="Times New Roman"/>
              </a:rPr>
              <a:t>dika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 i="1">
                <a:latin typeface="Times New Roman"/>
                <a:cs typeface="Times New Roman"/>
              </a:rPr>
              <a:t>samang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Umumnya, </a:t>
            </a:r>
            <a:r>
              <a:rPr dirty="0" sz="1200" spc="-5">
                <a:latin typeface="Times New Roman"/>
                <a:cs typeface="Times New Roman"/>
              </a:rPr>
              <a:t>yang sering menggunakan </a:t>
            </a:r>
            <a:r>
              <a:rPr dirty="0" sz="1200">
                <a:latin typeface="Times New Roman"/>
                <a:cs typeface="Times New Roman"/>
              </a:rPr>
              <a:t>basa madya itu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Orang yang tidak atau kurang </a:t>
            </a:r>
            <a:r>
              <a:rPr dirty="0" sz="1200">
                <a:latin typeface="Times New Roman"/>
                <a:cs typeface="Times New Roman"/>
              </a:rPr>
              <a:t>mengerti </a:t>
            </a:r>
            <a:r>
              <a:rPr dirty="0" sz="1200" spc="-5">
                <a:latin typeface="Times New Roman"/>
                <a:cs typeface="Times New Roman"/>
              </a:rPr>
              <a:t>sastra terhadap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sesamanya.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Orang yang </a:t>
            </a:r>
            <a:r>
              <a:rPr dirty="0" sz="1200">
                <a:latin typeface="Times New Roman"/>
                <a:cs typeface="Times New Roman"/>
              </a:rPr>
              <a:t>paham sastra </a:t>
            </a:r>
            <a:r>
              <a:rPr dirty="0" sz="1200" spc="-5">
                <a:latin typeface="Times New Roman"/>
                <a:cs typeface="Times New Roman"/>
              </a:rPr>
              <a:t>terhadap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kurang </a:t>
            </a:r>
            <a:r>
              <a:rPr dirty="0" sz="1200" spc="-5">
                <a:latin typeface="Times New Roman"/>
                <a:cs typeface="Times New Roman"/>
              </a:rPr>
              <a:t>mengerti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sastra.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Terhadap sahabat </a:t>
            </a:r>
            <a:r>
              <a:rPr dirty="0" sz="1200">
                <a:latin typeface="Times New Roman"/>
                <a:cs typeface="Times New Roman"/>
              </a:rPr>
              <a:t>yang sudah </a:t>
            </a:r>
            <a:r>
              <a:rPr dirty="0" sz="1200" spc="-5">
                <a:latin typeface="Times New Roman"/>
                <a:cs typeface="Times New Roman"/>
              </a:rPr>
              <a:t>akrab </a:t>
            </a:r>
            <a:r>
              <a:rPr dirty="0" sz="1200">
                <a:latin typeface="Times New Roman"/>
                <a:cs typeface="Times New Roman"/>
              </a:rPr>
              <a:t>tetapi masih </a:t>
            </a:r>
            <a:r>
              <a:rPr dirty="0" sz="1200" spc="-5">
                <a:latin typeface="Times New Roman"/>
                <a:cs typeface="Times New Roman"/>
              </a:rPr>
              <a:t>perlu saling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menghormati.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Menurut penerapannya </a:t>
            </a:r>
            <a:r>
              <a:rPr dirty="0" sz="1200">
                <a:latin typeface="Times New Roman"/>
                <a:cs typeface="Times New Roman"/>
              </a:rPr>
              <a:t>bisa </a:t>
            </a:r>
            <a:r>
              <a:rPr dirty="0" sz="1200" spc="-5">
                <a:latin typeface="Times New Roman"/>
                <a:cs typeface="Times New Roman"/>
              </a:rPr>
              <a:t>dibedakan menjadi </a:t>
            </a:r>
            <a:r>
              <a:rPr dirty="0" sz="1200">
                <a:latin typeface="Times New Roman"/>
                <a:cs typeface="Times New Roman"/>
              </a:rPr>
              <a:t>3,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yaitu: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madya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ngoko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madyantara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madya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krama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Pak Bayan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"Pak, </a:t>
            </a:r>
            <a:r>
              <a:rPr dirty="0" sz="1200">
                <a:latin typeface="Times New Roman"/>
                <a:cs typeface="Times New Roman"/>
              </a:rPr>
              <a:t>oleh dika </a:t>
            </a:r>
            <a:r>
              <a:rPr dirty="0" sz="1200" spc="-5">
                <a:latin typeface="Times New Roman"/>
                <a:cs typeface="Times New Roman"/>
              </a:rPr>
              <a:t>adol </a:t>
            </a:r>
            <a:r>
              <a:rPr dirty="0" sz="1200">
                <a:latin typeface="Times New Roman"/>
                <a:cs typeface="Times New Roman"/>
              </a:rPr>
              <a:t>bakso niku </a:t>
            </a:r>
            <a:r>
              <a:rPr dirty="0" sz="1200" spc="-5">
                <a:latin typeface="Times New Roman"/>
                <a:cs typeface="Times New Roman"/>
              </a:rPr>
              <a:t>arak empun suwe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banget."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Bakul Bakso </a:t>
            </a:r>
            <a:r>
              <a:rPr dirty="0" sz="1200">
                <a:latin typeface="Times New Roman"/>
                <a:cs typeface="Times New Roman"/>
              </a:rPr>
              <a:t>: "Empun, </a:t>
            </a:r>
            <a:r>
              <a:rPr dirty="0" sz="1200" spc="-5">
                <a:latin typeface="Times New Roman"/>
                <a:cs typeface="Times New Roman"/>
              </a:rPr>
              <a:t>Mas. Ayake enggih </a:t>
            </a:r>
            <a:r>
              <a:rPr dirty="0" sz="1200">
                <a:latin typeface="Times New Roman"/>
                <a:cs typeface="Times New Roman"/>
              </a:rPr>
              <a:t>empun </a:t>
            </a:r>
            <a:r>
              <a:rPr dirty="0" sz="1200" spc="-5">
                <a:latin typeface="Times New Roman"/>
                <a:cs typeface="Times New Roman"/>
              </a:rPr>
              <a:t>limalas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taun."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Agar lebih jelas, </a:t>
            </a:r>
            <a:r>
              <a:rPr dirty="0" sz="1200">
                <a:latin typeface="Times New Roman"/>
                <a:cs typeface="Times New Roman"/>
              </a:rPr>
              <a:t>mari kita </a:t>
            </a:r>
            <a:r>
              <a:rPr dirty="0" sz="1200" spc="-5">
                <a:latin typeface="Times New Roman"/>
                <a:cs typeface="Times New Roman"/>
              </a:rPr>
              <a:t>urai satu-persatu, </a:t>
            </a:r>
            <a:r>
              <a:rPr dirty="0" sz="1200">
                <a:latin typeface="Times New Roman"/>
                <a:cs typeface="Times New Roman"/>
              </a:rPr>
              <a:t>teruslah </a:t>
            </a:r>
            <a:r>
              <a:rPr dirty="0" sz="1200" spc="-5">
                <a:latin typeface="Times New Roman"/>
                <a:cs typeface="Times New Roman"/>
              </a:rPr>
              <a:t>membaaca </a:t>
            </a:r>
            <a:r>
              <a:rPr dirty="0" sz="1200">
                <a:latin typeface="Times New Roman"/>
                <a:cs typeface="Times New Roman"/>
              </a:rPr>
              <a:t>agar </a:t>
            </a:r>
            <a:r>
              <a:rPr dirty="0" sz="1200" spc="-5">
                <a:latin typeface="Times New Roman"/>
                <a:cs typeface="Times New Roman"/>
              </a:rPr>
              <a:t>lebih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memahami.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1. </a:t>
            </a:r>
            <a:r>
              <a:rPr dirty="0" sz="1350" spc="-5" b="1">
                <a:latin typeface="Times New Roman"/>
                <a:cs typeface="Times New Roman"/>
              </a:rPr>
              <a:t>Madya ngoko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sz="1200">
                <a:latin typeface="Times New Roman"/>
                <a:cs typeface="Times New Roman"/>
              </a:rPr>
              <a:t>madya ngoko adalah </a:t>
            </a:r>
            <a:r>
              <a:rPr dirty="0" sz="1200" spc="-5">
                <a:latin typeface="Times New Roman"/>
                <a:cs typeface="Times New Roman"/>
              </a:rPr>
              <a:t>bahasa yang biasanya </a:t>
            </a:r>
            <a:r>
              <a:rPr dirty="0" sz="1200">
                <a:latin typeface="Times New Roman"/>
                <a:cs typeface="Times New Roman"/>
              </a:rPr>
              <a:t>digunakan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percakapan </a:t>
            </a:r>
            <a:r>
              <a:rPr dirty="0" sz="1200" spc="-5">
                <a:latin typeface="Times New Roman"/>
                <a:cs typeface="Times New Roman"/>
              </a:rPr>
              <a:t>antara  pedagang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sesama pedagang. Sebagai </a:t>
            </a: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"aku" menjadi "kula", "kowe" menjadi  "dika".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 basa </a:t>
            </a:r>
            <a:r>
              <a:rPr dirty="0" sz="1200" spc="-5">
                <a:latin typeface="Times New Roman"/>
                <a:cs typeface="Times New Roman"/>
              </a:rPr>
              <a:t>Madya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Ngoko: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49925" cy="8640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indent="-228600">
              <a:lnSpc>
                <a:spcPts val="1410"/>
              </a:lnSpc>
              <a:spcBef>
                <a:spcPts val="10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Ngoko lugu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"Jane </a:t>
            </a:r>
            <a:r>
              <a:rPr dirty="0" sz="1200" spc="-5" i="1">
                <a:latin typeface="Times New Roman"/>
                <a:cs typeface="Times New Roman"/>
              </a:rPr>
              <a:t>kowe </a:t>
            </a:r>
            <a:r>
              <a:rPr dirty="0" sz="1200">
                <a:latin typeface="Times New Roman"/>
                <a:cs typeface="Times New Roman"/>
              </a:rPr>
              <a:t>ki kok </a:t>
            </a:r>
            <a:r>
              <a:rPr dirty="0" sz="1200" spc="-5">
                <a:latin typeface="Times New Roman"/>
                <a:cs typeface="Times New Roman"/>
              </a:rPr>
              <a:t>sajak ora jenjem </a:t>
            </a:r>
            <a:r>
              <a:rPr dirty="0" sz="1200">
                <a:latin typeface="Times New Roman"/>
                <a:cs typeface="Times New Roman"/>
              </a:rPr>
              <a:t>ki </a:t>
            </a:r>
            <a:r>
              <a:rPr dirty="0" sz="1200" spc="-5">
                <a:latin typeface="Times New Roman"/>
                <a:cs typeface="Times New Roman"/>
              </a:rPr>
              <a:t>enek apa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ta?"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Madya ngoko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"Jane </a:t>
            </a:r>
            <a:r>
              <a:rPr dirty="0" sz="1200" spc="-5" i="1">
                <a:latin typeface="Times New Roman"/>
                <a:cs typeface="Times New Roman"/>
              </a:rPr>
              <a:t>dika </a:t>
            </a:r>
            <a:r>
              <a:rPr dirty="0" sz="1200">
                <a:latin typeface="Times New Roman"/>
                <a:cs typeface="Times New Roman"/>
              </a:rPr>
              <a:t>kok </a:t>
            </a:r>
            <a:r>
              <a:rPr dirty="0" sz="1200" spc="-5">
                <a:latin typeface="Times New Roman"/>
                <a:cs typeface="Times New Roman"/>
              </a:rPr>
              <a:t>sajak </a:t>
            </a:r>
            <a:r>
              <a:rPr dirty="0" sz="1200">
                <a:latin typeface="Times New Roman"/>
                <a:cs typeface="Times New Roman"/>
              </a:rPr>
              <a:t>ora </a:t>
            </a:r>
            <a:r>
              <a:rPr dirty="0" sz="1200" spc="-5">
                <a:latin typeface="Times New Roman"/>
                <a:cs typeface="Times New Roman"/>
              </a:rPr>
              <a:t>jenjem </a:t>
            </a:r>
            <a:r>
              <a:rPr dirty="0" sz="1200">
                <a:latin typeface="Times New Roman"/>
                <a:cs typeface="Times New Roman"/>
              </a:rPr>
              <a:t>ki wonten </a:t>
            </a:r>
            <a:r>
              <a:rPr dirty="0" sz="1200" spc="-5">
                <a:latin typeface="Times New Roman"/>
                <a:cs typeface="Times New Roman"/>
              </a:rPr>
              <a:t>napa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ta?"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184150" indent="-172085">
              <a:lnSpc>
                <a:spcPct val="100000"/>
              </a:lnSpc>
              <a:buAutoNum type="arabicPeriod" startAt="2"/>
              <a:tabLst>
                <a:tab pos="184785" algn="l"/>
              </a:tabLst>
            </a:pPr>
            <a:r>
              <a:rPr dirty="0" sz="1350" spc="-5" b="1">
                <a:latin typeface="Times New Roman"/>
                <a:cs typeface="Times New Roman"/>
              </a:rPr>
              <a:t>Madyantoro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2"/>
            </a:pPr>
            <a:endParaRPr sz="1200">
              <a:latin typeface="Times New Roman"/>
              <a:cs typeface="Times New Roman"/>
            </a:endParaRPr>
          </a:p>
          <a:p>
            <a:pPr marL="12700" marR="762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Basa madyantara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bahasa yang </a:t>
            </a:r>
            <a:r>
              <a:rPr dirty="0" sz="1200">
                <a:latin typeface="Times New Roman"/>
                <a:cs typeface="Times New Roman"/>
              </a:rPr>
              <a:t>biasanya digunakan antara orang yang </a:t>
            </a:r>
            <a:r>
              <a:rPr dirty="0" sz="1200" spc="-5">
                <a:latin typeface="Times New Roman"/>
                <a:cs typeface="Times New Roman"/>
              </a:rPr>
              <a:t>sepadan </a:t>
            </a:r>
            <a:r>
              <a:rPr dirty="0" sz="1200">
                <a:latin typeface="Times New Roman"/>
                <a:cs typeface="Times New Roman"/>
              </a:rPr>
              <a:t>strata  </a:t>
            </a:r>
            <a:r>
              <a:rPr dirty="0" sz="1200" spc="-5">
                <a:latin typeface="Times New Roman"/>
                <a:cs typeface="Times New Roman"/>
              </a:rPr>
              <a:t>sosialnya, pemimpin dengan saudara yang </a:t>
            </a:r>
            <a:r>
              <a:rPr dirty="0" sz="1200">
                <a:latin typeface="Times New Roman"/>
                <a:cs typeface="Times New Roman"/>
              </a:rPr>
              <a:t>pangkatnya </a:t>
            </a:r>
            <a:r>
              <a:rPr dirty="0" sz="1200" spc="-5">
                <a:latin typeface="Times New Roman"/>
                <a:cs typeface="Times New Roman"/>
              </a:rPr>
              <a:t>lebih rendah. Pengubahan kata “kowe"  menjadi "mang", "samang", atau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"sampeyan".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penggunaan basa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Madyantara: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Ngoko Lugu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"Jane </a:t>
            </a:r>
            <a:r>
              <a:rPr dirty="0" sz="1200" spc="-5" i="1">
                <a:latin typeface="Times New Roman"/>
                <a:cs typeface="Times New Roman"/>
              </a:rPr>
              <a:t>kowe </a:t>
            </a:r>
            <a:r>
              <a:rPr dirty="0" sz="1200" spc="-5">
                <a:latin typeface="Times New Roman"/>
                <a:cs typeface="Times New Roman"/>
              </a:rPr>
              <a:t>rak </a:t>
            </a:r>
            <a:r>
              <a:rPr dirty="0" sz="1200">
                <a:latin typeface="Times New Roman"/>
                <a:cs typeface="Times New Roman"/>
              </a:rPr>
              <a:t>yo duwe klambi sing luwih </a:t>
            </a:r>
            <a:r>
              <a:rPr dirty="0" sz="1200" spc="-5">
                <a:latin typeface="Times New Roman"/>
                <a:cs typeface="Times New Roman"/>
              </a:rPr>
              <a:t>apik ta,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Jo?"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Madyantara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"Jane </a:t>
            </a:r>
            <a:r>
              <a:rPr dirty="0" sz="1200" spc="-5" i="1">
                <a:latin typeface="Times New Roman"/>
                <a:cs typeface="Times New Roman"/>
              </a:rPr>
              <a:t>sampeyan </a:t>
            </a:r>
            <a:r>
              <a:rPr dirty="0" sz="1200">
                <a:latin typeface="Times New Roman"/>
                <a:cs typeface="Times New Roman"/>
              </a:rPr>
              <a:t>ki </a:t>
            </a:r>
            <a:r>
              <a:rPr dirty="0" sz="1200" spc="-5">
                <a:latin typeface="Times New Roman"/>
                <a:cs typeface="Times New Roman"/>
              </a:rPr>
              <a:t>rak </a:t>
            </a:r>
            <a:r>
              <a:rPr dirty="0" sz="1200" spc="5">
                <a:latin typeface="Times New Roman"/>
                <a:cs typeface="Times New Roman"/>
              </a:rPr>
              <a:t>ya </a:t>
            </a:r>
            <a:r>
              <a:rPr dirty="0" sz="1200">
                <a:latin typeface="Times New Roman"/>
                <a:cs typeface="Times New Roman"/>
              </a:rPr>
              <a:t>duwe klami sing luwih apik ta, </a:t>
            </a:r>
            <a:r>
              <a:rPr dirty="0" sz="1200" spc="-10">
                <a:latin typeface="Times New Roman"/>
                <a:cs typeface="Times New Roman"/>
              </a:rPr>
              <a:t>Jo?"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84150" indent="-172085">
              <a:lnSpc>
                <a:spcPct val="100000"/>
              </a:lnSpc>
              <a:buAutoNum type="arabicPeriod" startAt="3"/>
              <a:tabLst>
                <a:tab pos="184785" algn="l"/>
              </a:tabLst>
            </a:pPr>
            <a:r>
              <a:rPr dirty="0" sz="1350" spc="-5" b="1">
                <a:latin typeface="Times New Roman"/>
                <a:cs typeface="Times New Roman"/>
              </a:rPr>
              <a:t>Madya</a:t>
            </a:r>
            <a:r>
              <a:rPr dirty="0" sz="1350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krama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imes New Roman"/>
              <a:buAutoNum type="arabicPeriod" startAt="3"/>
            </a:pPr>
            <a:endParaRPr sz="1200">
              <a:latin typeface="Times New Roman"/>
              <a:cs typeface="Times New Roman"/>
            </a:endParaRPr>
          </a:p>
          <a:p>
            <a:pPr marL="12700" marR="1447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Basa </a:t>
            </a:r>
            <a:r>
              <a:rPr dirty="0" sz="1200">
                <a:latin typeface="Times New Roman"/>
                <a:cs typeface="Times New Roman"/>
              </a:rPr>
              <a:t>madya krama adalah </a:t>
            </a:r>
            <a:r>
              <a:rPr dirty="0" sz="1200" spc="-5">
                <a:latin typeface="Times New Roman"/>
                <a:cs typeface="Times New Roman"/>
              </a:rPr>
              <a:t>bahasa yang </a:t>
            </a:r>
            <a:r>
              <a:rPr dirty="0" sz="1200">
                <a:latin typeface="Times New Roman"/>
                <a:cs typeface="Times New Roman"/>
              </a:rPr>
              <a:t>biasanya digunakan oleh istri </a:t>
            </a:r>
            <a:r>
              <a:rPr dirty="0" sz="1200" spc="-5">
                <a:latin typeface="Times New Roman"/>
                <a:cs typeface="Times New Roman"/>
              </a:rPr>
              <a:t>pejabat dengan  suaminya. Terdiri </a:t>
            </a:r>
            <a:r>
              <a:rPr dirty="0" sz="1200">
                <a:latin typeface="Times New Roman"/>
                <a:cs typeface="Times New Roman"/>
              </a:rPr>
              <a:t>dari </a:t>
            </a:r>
            <a:r>
              <a:rPr dirty="0" sz="1200" spc="-5">
                <a:latin typeface="Times New Roman"/>
                <a:cs typeface="Times New Roman"/>
              </a:rPr>
              <a:t>bahasa madya, </a:t>
            </a:r>
            <a:r>
              <a:rPr dirty="0" sz="1200">
                <a:latin typeface="Times New Roman"/>
                <a:cs typeface="Times New Roman"/>
              </a:rPr>
              <a:t>krama dan krama inggil. </a:t>
            </a:r>
            <a:r>
              <a:rPr dirty="0" sz="1200" spc="-5">
                <a:latin typeface="Times New Roman"/>
                <a:cs typeface="Times New Roman"/>
              </a:rPr>
              <a:t>Tetapi tidak mengubah </a:t>
            </a:r>
            <a:r>
              <a:rPr dirty="0" sz="1200">
                <a:latin typeface="Times New Roman"/>
                <a:cs typeface="Times New Roman"/>
              </a:rPr>
              <a:t>ater-  </a:t>
            </a:r>
            <a:r>
              <a:rPr dirty="0" sz="1200" spc="-5">
                <a:latin typeface="Times New Roman"/>
                <a:cs typeface="Times New Roman"/>
              </a:rPr>
              <a:t>ater dan </a:t>
            </a:r>
            <a:r>
              <a:rPr dirty="0" sz="1200">
                <a:latin typeface="Times New Roman"/>
                <a:cs typeface="Times New Roman"/>
              </a:rPr>
              <a:t>panambang menjadi </a:t>
            </a:r>
            <a:r>
              <a:rPr dirty="0" sz="1200" spc="-5">
                <a:latin typeface="Times New Roman"/>
                <a:cs typeface="Times New Roman"/>
              </a:rPr>
              <a:t>basa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krama.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penggunaan basa Madya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Krama: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Ngoko lugu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"Pakne, </a:t>
            </a:r>
            <a:r>
              <a:rPr dirty="0" sz="1200">
                <a:latin typeface="Times New Roman"/>
                <a:cs typeface="Times New Roman"/>
              </a:rPr>
              <a:t>sido </a:t>
            </a:r>
            <a:r>
              <a:rPr dirty="0" sz="1200" spc="-5">
                <a:latin typeface="Times New Roman"/>
                <a:cs typeface="Times New Roman"/>
              </a:rPr>
              <a:t>arep </a:t>
            </a:r>
            <a:r>
              <a:rPr dirty="0" sz="1200">
                <a:latin typeface="Times New Roman"/>
                <a:cs typeface="Times New Roman"/>
              </a:rPr>
              <a:t>menyang </a:t>
            </a:r>
            <a:r>
              <a:rPr dirty="0" sz="1200" spc="-5">
                <a:latin typeface="Times New Roman"/>
                <a:cs typeface="Times New Roman"/>
              </a:rPr>
              <a:t>kantor </a:t>
            </a:r>
            <a:r>
              <a:rPr dirty="0" sz="1200">
                <a:latin typeface="Times New Roman"/>
                <a:cs typeface="Times New Roman"/>
              </a:rPr>
              <a:t>apa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ora?"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Madya </a:t>
            </a:r>
            <a:r>
              <a:rPr dirty="0" sz="1200" b="1">
                <a:latin typeface="Times New Roman"/>
                <a:cs typeface="Times New Roman"/>
              </a:rPr>
              <a:t>krama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"Pakne, sios badhe tindak kantor menapa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mboten?"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Baca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Aksara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Jawa: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Penjelasan 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maknanya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Basa Jawa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Krama</a:t>
            </a:r>
            <a:endParaRPr sz="1800">
              <a:latin typeface="Times New Roman"/>
              <a:cs typeface="Times New Roman"/>
            </a:endParaRPr>
          </a:p>
          <a:p>
            <a:pPr marL="12700" marR="290195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Basa Krama adalah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taklim,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menghormati </a:t>
            </a:r>
            <a:r>
              <a:rPr dirty="0" sz="1200" spc="-5">
                <a:latin typeface="Times New Roman"/>
                <a:cs typeface="Times New Roman"/>
              </a:rPr>
              <a:t>terhadap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yang diajak  bicara. </a:t>
            </a:r>
            <a:r>
              <a:rPr dirty="0" sz="1200">
                <a:latin typeface="Times New Roman"/>
                <a:cs typeface="Times New Roman"/>
              </a:rPr>
              <a:t>Adapun bahasa </a:t>
            </a:r>
            <a:r>
              <a:rPr dirty="0" sz="1200" spc="-5">
                <a:latin typeface="Times New Roman"/>
                <a:cs typeface="Times New Roman"/>
              </a:rPr>
              <a:t>tersebut dibedakan </a:t>
            </a:r>
            <a:r>
              <a:rPr dirty="0" sz="1200">
                <a:latin typeface="Times New Roman"/>
                <a:cs typeface="Times New Roman"/>
              </a:rPr>
              <a:t>menjadi 4 </a:t>
            </a:r>
            <a:r>
              <a:rPr dirty="0" sz="1200" spc="-5">
                <a:latin typeface="Times New Roman"/>
                <a:cs typeface="Times New Roman"/>
              </a:rPr>
              <a:t>macam,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yaitu: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mudha</a:t>
            </a:r>
            <a:r>
              <a:rPr dirty="0" sz="1200" spc="-5">
                <a:latin typeface="Times New Roman"/>
                <a:cs typeface="Times New Roman"/>
              </a:rPr>
              <a:t> krama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wredha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krama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kramantara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krama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inggil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krama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ndesa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Adapun penjelasan </a:t>
            </a:r>
            <a:r>
              <a:rPr dirty="0" sz="1200">
                <a:latin typeface="Times New Roman"/>
                <a:cs typeface="Times New Roman"/>
              </a:rPr>
              <a:t>lengkapnya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1. </a:t>
            </a:r>
            <a:r>
              <a:rPr dirty="0" sz="1350" spc="-5" b="1">
                <a:latin typeface="Times New Roman"/>
                <a:cs typeface="Times New Roman"/>
              </a:rPr>
              <a:t>Mudha</a:t>
            </a:r>
            <a:r>
              <a:rPr dirty="0" sz="1350" spc="-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Krama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Mudha </a:t>
            </a:r>
            <a:r>
              <a:rPr dirty="0" sz="1200" spc="-5">
                <a:latin typeface="Times New Roman"/>
                <a:cs typeface="Times New Roman"/>
              </a:rPr>
              <a:t>krama adalah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biasanya digunakan </a:t>
            </a:r>
            <a:r>
              <a:rPr dirty="0" sz="1200" spc="-5">
                <a:latin typeface="Times New Roman"/>
                <a:cs typeface="Times New Roman"/>
              </a:rPr>
              <a:t>anak </a:t>
            </a:r>
            <a:r>
              <a:rPr dirty="0" sz="1200">
                <a:latin typeface="Times New Roman"/>
                <a:cs typeface="Times New Roman"/>
              </a:rPr>
              <a:t>muda kepada orang tua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yang  </a:t>
            </a:r>
            <a:r>
              <a:rPr dirty="0" sz="1200" spc="-5">
                <a:latin typeface="Times New Roman"/>
                <a:cs typeface="Times New Roman"/>
              </a:rPr>
              <a:t>sepadannya. Adapun </a:t>
            </a:r>
            <a:r>
              <a:rPr dirty="0" sz="1200">
                <a:latin typeface="Times New Roman"/>
                <a:cs typeface="Times New Roman"/>
              </a:rPr>
              <a:t>jenisnya </a:t>
            </a:r>
            <a:r>
              <a:rPr dirty="0" sz="1200" spc="-5">
                <a:latin typeface="Times New Roman"/>
                <a:cs typeface="Times New Roman"/>
              </a:rPr>
              <a:t>yaitu </a:t>
            </a:r>
            <a:r>
              <a:rPr dirty="0" sz="1200">
                <a:latin typeface="Times New Roman"/>
                <a:cs typeface="Times New Roman"/>
              </a:rPr>
              <a:t>tembung krama </a:t>
            </a:r>
            <a:r>
              <a:rPr dirty="0" sz="1200" spc="-5">
                <a:latin typeface="Times New Roman"/>
                <a:cs typeface="Times New Roman"/>
              </a:rPr>
              <a:t>menggunakan </a:t>
            </a:r>
            <a:r>
              <a:rPr dirty="0" sz="1200">
                <a:latin typeface="Times New Roman"/>
                <a:cs typeface="Times New Roman"/>
              </a:rPr>
              <a:t>ater-ater </a:t>
            </a:r>
            <a:r>
              <a:rPr dirty="0" sz="1200" spc="-5">
                <a:latin typeface="Times New Roman"/>
                <a:cs typeface="Times New Roman"/>
              </a:rPr>
              <a:t>(awalan) dan  panambang (akhiran)</a:t>
            </a:r>
            <a:r>
              <a:rPr dirty="0" sz="1200">
                <a:latin typeface="Times New Roman"/>
                <a:cs typeface="Times New Roman"/>
              </a:rPr>
              <a:t> krama.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97155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Umumnya </a:t>
            </a:r>
            <a:r>
              <a:rPr dirty="0" sz="1200" spc="-5">
                <a:latin typeface="Times New Roman"/>
                <a:cs typeface="Times New Roman"/>
              </a:rPr>
              <a:t>menggunakan basa </a:t>
            </a:r>
            <a:r>
              <a:rPr dirty="0" sz="1200">
                <a:latin typeface="Times New Roman"/>
                <a:cs typeface="Times New Roman"/>
              </a:rPr>
              <a:t>mudha </a:t>
            </a:r>
            <a:r>
              <a:rPr dirty="0" sz="1200" spc="-5">
                <a:latin typeface="Times New Roman"/>
                <a:cs typeface="Times New Roman"/>
              </a:rPr>
              <a:t>krama, </a:t>
            </a:r>
            <a:r>
              <a:rPr dirty="0" sz="1200">
                <a:latin typeface="Times New Roman"/>
                <a:cs typeface="Times New Roman"/>
              </a:rPr>
              <a:t>yaitu </a:t>
            </a:r>
            <a:r>
              <a:rPr dirty="0" sz="1200" spc="-5">
                <a:latin typeface="Times New Roman"/>
                <a:cs typeface="Times New Roman"/>
              </a:rPr>
              <a:t>anak </a:t>
            </a:r>
            <a:r>
              <a:rPr dirty="0" sz="1200">
                <a:latin typeface="Times New Roman"/>
                <a:cs typeface="Times New Roman"/>
              </a:rPr>
              <a:t>kepada orang tuanya, murid </a:t>
            </a:r>
            <a:r>
              <a:rPr dirty="0" sz="1200" spc="-5">
                <a:latin typeface="Times New Roman"/>
                <a:cs typeface="Times New Roman"/>
              </a:rPr>
              <a:t>kepada  gurunya, sesama teman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belum begitu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akrab.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54370" cy="8555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Ari </a:t>
            </a:r>
            <a:r>
              <a:rPr dirty="0" sz="1200">
                <a:latin typeface="Times New Roman"/>
                <a:cs typeface="Times New Roman"/>
              </a:rPr>
              <a:t>: "Lho, </a:t>
            </a:r>
            <a:r>
              <a:rPr dirty="0" sz="1200" spc="-5">
                <a:latin typeface="Times New Roman"/>
                <a:cs typeface="Times New Roman"/>
              </a:rPr>
              <a:t>Adi badhe </a:t>
            </a:r>
            <a:r>
              <a:rPr dirty="0" sz="1200">
                <a:latin typeface="Times New Roman"/>
                <a:cs typeface="Times New Roman"/>
              </a:rPr>
              <a:t>badhe </a:t>
            </a:r>
            <a:r>
              <a:rPr dirty="0" sz="1200" spc="-5">
                <a:latin typeface="Times New Roman"/>
                <a:cs typeface="Times New Roman"/>
              </a:rPr>
              <a:t>tindak dhateng </a:t>
            </a:r>
            <a:r>
              <a:rPr dirty="0" sz="1200">
                <a:latin typeface="Times New Roman"/>
                <a:cs typeface="Times New Roman"/>
              </a:rPr>
              <a:t>pundi?"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(Tanya)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Adi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"Badhe dhateng </a:t>
            </a:r>
            <a:r>
              <a:rPr dirty="0" sz="1200">
                <a:latin typeface="Times New Roman"/>
                <a:cs typeface="Times New Roman"/>
              </a:rPr>
              <a:t>Klaten, dipun timbali </a:t>
            </a:r>
            <a:r>
              <a:rPr dirty="0" sz="1200" spc="-5">
                <a:latin typeface="Times New Roman"/>
                <a:cs typeface="Times New Roman"/>
              </a:rPr>
              <a:t>eyang."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(Jawab)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84150" indent="-172085">
              <a:lnSpc>
                <a:spcPct val="100000"/>
              </a:lnSpc>
              <a:buAutoNum type="arabicPeriod" startAt="2"/>
              <a:tabLst>
                <a:tab pos="184785" algn="l"/>
              </a:tabLst>
            </a:pPr>
            <a:r>
              <a:rPr dirty="0" sz="1350" spc="-5" b="1">
                <a:latin typeface="Times New Roman"/>
                <a:cs typeface="Times New Roman"/>
              </a:rPr>
              <a:t>Wredha</a:t>
            </a:r>
            <a:r>
              <a:rPr dirty="0" sz="1350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Krama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imes New Roman"/>
              <a:buAutoNum type="arabicPeriod" startAt="2"/>
            </a:pPr>
            <a:endParaRPr sz="1200">
              <a:latin typeface="Times New Roman"/>
              <a:cs typeface="Times New Roman"/>
            </a:endParaRPr>
          </a:p>
          <a:p>
            <a:pPr marL="12700" marR="4438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Wredha Krama adalah </a:t>
            </a:r>
            <a:r>
              <a:rPr dirty="0" sz="1200">
                <a:latin typeface="Times New Roman"/>
                <a:cs typeface="Times New Roman"/>
              </a:rPr>
              <a:t>bahasa krama </a:t>
            </a:r>
            <a:r>
              <a:rPr dirty="0" sz="1200" spc="-5">
                <a:latin typeface="Times New Roman"/>
                <a:cs typeface="Times New Roman"/>
              </a:rPr>
              <a:t>yang penerapannya menggunakan </a:t>
            </a:r>
            <a:r>
              <a:rPr dirty="0" sz="1200">
                <a:latin typeface="Times New Roman"/>
                <a:cs typeface="Times New Roman"/>
              </a:rPr>
              <a:t>awalan </a:t>
            </a:r>
            <a:r>
              <a:rPr dirty="0" sz="1200" i="1">
                <a:latin typeface="Times New Roman"/>
                <a:cs typeface="Times New Roman"/>
              </a:rPr>
              <a:t>di- </a:t>
            </a:r>
            <a:r>
              <a:rPr dirty="0" sz="1200" spc="-5">
                <a:latin typeface="Times New Roman"/>
                <a:cs typeface="Times New Roman"/>
              </a:rPr>
              <a:t>dan  akhiran </a:t>
            </a:r>
            <a:r>
              <a:rPr dirty="0" sz="1200" i="1">
                <a:latin typeface="Times New Roman"/>
                <a:cs typeface="Times New Roman"/>
              </a:rPr>
              <a:t>-e, -ake </a:t>
            </a:r>
            <a:r>
              <a:rPr dirty="0" sz="1200" spc="-5">
                <a:latin typeface="Times New Roman"/>
                <a:cs typeface="Times New Roman"/>
              </a:rPr>
              <a:t>dan tidak dicampuri krama </a:t>
            </a:r>
            <a:r>
              <a:rPr dirty="0" sz="1200">
                <a:latin typeface="Times New Roman"/>
                <a:cs typeface="Times New Roman"/>
              </a:rPr>
              <a:t>inggil </a:t>
            </a:r>
            <a:r>
              <a:rPr dirty="0" sz="1200" spc="-5">
                <a:latin typeface="Times New Roman"/>
                <a:cs typeface="Times New Roman"/>
              </a:rPr>
              <a:t>terhadap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diajak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bicara.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0287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Umumnya, </a:t>
            </a:r>
            <a:r>
              <a:rPr dirty="0" sz="1200" spc="-5">
                <a:latin typeface="Times New Roman"/>
                <a:cs typeface="Times New Roman"/>
              </a:rPr>
              <a:t>yang menggunakan basa Wredha </a:t>
            </a:r>
            <a:r>
              <a:rPr dirty="0" sz="1200">
                <a:latin typeface="Times New Roman"/>
                <a:cs typeface="Times New Roman"/>
              </a:rPr>
              <a:t>Krama </a:t>
            </a:r>
            <a:r>
              <a:rPr dirty="0" sz="1200" spc="-5">
                <a:latin typeface="Times New Roman"/>
                <a:cs typeface="Times New Roman"/>
              </a:rPr>
              <a:t>adalah: pemimpin </a:t>
            </a:r>
            <a:r>
              <a:rPr dirty="0" sz="1200">
                <a:latin typeface="Times New Roman"/>
                <a:cs typeface="Times New Roman"/>
              </a:rPr>
              <a:t>kepada </a:t>
            </a:r>
            <a:r>
              <a:rPr dirty="0" sz="1200" spc="-5">
                <a:latin typeface="Times New Roman"/>
                <a:cs typeface="Times New Roman"/>
              </a:rPr>
              <a:t>bawahannya,  orang yang seimbang </a:t>
            </a:r>
            <a:r>
              <a:rPr dirty="0" sz="1200">
                <a:latin typeface="Times New Roman"/>
                <a:cs typeface="Times New Roman"/>
              </a:rPr>
              <a:t>jabatannya </a:t>
            </a:r>
            <a:r>
              <a:rPr dirty="0" sz="1200" spc="-5">
                <a:latin typeface="Times New Roman"/>
                <a:cs typeface="Times New Roman"/>
              </a:rPr>
              <a:t>tetapi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yang diajak bicara secara </a:t>
            </a:r>
            <a:r>
              <a:rPr dirty="0" sz="1200">
                <a:latin typeface="Times New Roman"/>
                <a:cs typeface="Times New Roman"/>
              </a:rPr>
              <a:t>umur </a:t>
            </a:r>
            <a:r>
              <a:rPr dirty="0" sz="1200" spc="-5">
                <a:latin typeface="Times New Roman"/>
                <a:cs typeface="Times New Roman"/>
              </a:rPr>
              <a:t>lebih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ct val="10000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"Pinten regine? Angsale ngawis </a:t>
            </a:r>
            <a:r>
              <a:rPr dirty="0" sz="1200" spc="-5" i="1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kinten-kinten </a:t>
            </a:r>
            <a:r>
              <a:rPr dirty="0" sz="1200">
                <a:latin typeface="Times New Roman"/>
                <a:cs typeface="Times New Roman"/>
              </a:rPr>
              <a:t>boten </a:t>
            </a:r>
            <a:r>
              <a:rPr dirty="0" sz="1200" spc="-5">
                <a:latin typeface="Times New Roman"/>
                <a:cs typeface="Times New Roman"/>
              </a:rPr>
              <a:t>langkung saking </a:t>
            </a:r>
            <a:r>
              <a:rPr dirty="0" sz="1200">
                <a:latin typeface="Times New Roman"/>
                <a:cs typeface="Times New Roman"/>
              </a:rPr>
              <a:t>Rp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10.000."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84150" indent="-172085">
              <a:lnSpc>
                <a:spcPct val="100000"/>
              </a:lnSpc>
              <a:buAutoNum type="arabicPeriod" startAt="3"/>
              <a:tabLst>
                <a:tab pos="184785" algn="l"/>
              </a:tabLst>
            </a:pPr>
            <a:r>
              <a:rPr dirty="0" sz="1350" spc="-5" b="1">
                <a:latin typeface="Times New Roman"/>
                <a:cs typeface="Times New Roman"/>
              </a:rPr>
              <a:t>Kramantara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imes New Roman"/>
              <a:buAutoNum type="arabicPeriod" startAt="3"/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Basa kramantara </a:t>
            </a:r>
            <a:r>
              <a:rPr dirty="0" sz="1200">
                <a:latin typeface="Times New Roman"/>
                <a:cs typeface="Times New Roman"/>
              </a:rPr>
              <a:t>yaitu </a:t>
            </a:r>
            <a:r>
              <a:rPr dirty="0" sz="1200" spc="-5">
                <a:latin typeface="Times New Roman"/>
                <a:cs typeface="Times New Roman"/>
              </a:rPr>
              <a:t>seperti halnya wredha </a:t>
            </a:r>
            <a:r>
              <a:rPr dirty="0" sz="1200">
                <a:latin typeface="Times New Roman"/>
                <a:cs typeface="Times New Roman"/>
              </a:rPr>
              <a:t>krama, </a:t>
            </a:r>
            <a:r>
              <a:rPr dirty="0" sz="1200" spc="-5">
                <a:latin typeface="Times New Roman"/>
                <a:cs typeface="Times New Roman"/>
              </a:rPr>
              <a:t>tetapi </a:t>
            </a:r>
            <a:r>
              <a:rPr dirty="0" sz="1200">
                <a:latin typeface="Times New Roman"/>
                <a:cs typeface="Times New Roman"/>
              </a:rPr>
              <a:t>bedanya </a:t>
            </a:r>
            <a:r>
              <a:rPr dirty="0" sz="1200" spc="-5">
                <a:latin typeface="Times New Roman"/>
                <a:cs typeface="Times New Roman"/>
              </a:rPr>
              <a:t>hanya menggunakan </a:t>
            </a:r>
            <a:r>
              <a:rPr dirty="0" sz="1200">
                <a:latin typeface="Times New Roman"/>
                <a:cs typeface="Times New Roman"/>
              </a:rPr>
              <a:t>ater-  </a:t>
            </a:r>
            <a:r>
              <a:rPr dirty="0" sz="1200" spc="-5">
                <a:latin typeface="Times New Roman"/>
                <a:cs typeface="Times New Roman"/>
              </a:rPr>
              <a:t>ater (awalan) dan </a:t>
            </a:r>
            <a:r>
              <a:rPr dirty="0" sz="1200">
                <a:latin typeface="Times New Roman"/>
                <a:cs typeface="Times New Roman"/>
              </a:rPr>
              <a:t>panambang </a:t>
            </a:r>
            <a:r>
              <a:rPr dirty="0" sz="1200" spc="-5">
                <a:latin typeface="Times New Roman"/>
                <a:cs typeface="Times New Roman"/>
              </a:rPr>
              <a:t>(akhiran) bahasa </a:t>
            </a:r>
            <a:r>
              <a:rPr dirty="0" sz="1200">
                <a:latin typeface="Times New Roman"/>
                <a:cs typeface="Times New Roman"/>
              </a:rPr>
              <a:t>krama. </a:t>
            </a:r>
            <a:r>
              <a:rPr dirty="0" sz="1200" spc="-5">
                <a:latin typeface="Times New Roman"/>
                <a:cs typeface="Times New Roman"/>
              </a:rPr>
              <a:t>Kata-atau </a:t>
            </a:r>
            <a:r>
              <a:rPr dirty="0" sz="1200">
                <a:latin typeface="Times New Roman"/>
                <a:cs typeface="Times New Roman"/>
              </a:rPr>
              <a:t>kalimatnya </a:t>
            </a:r>
            <a:r>
              <a:rPr dirty="0" sz="1200" spc="-5">
                <a:latin typeface="Times New Roman"/>
                <a:cs typeface="Times New Roman"/>
              </a:rPr>
              <a:t>tidak  menggunakan </a:t>
            </a:r>
            <a:r>
              <a:rPr dirty="0" sz="1200">
                <a:latin typeface="Times New Roman"/>
                <a:cs typeface="Times New Roman"/>
              </a:rPr>
              <a:t>krama inggil </a:t>
            </a:r>
            <a:r>
              <a:rPr dirty="0" sz="1200" spc="-5">
                <a:latin typeface="Times New Roman"/>
                <a:cs typeface="Times New Roman"/>
              </a:rPr>
              <a:t>terhadap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diajak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bicara.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Mangga </a:t>
            </a:r>
            <a:r>
              <a:rPr dirty="0" sz="1200">
                <a:latin typeface="Times New Roman"/>
                <a:cs typeface="Times New Roman"/>
              </a:rPr>
              <a:t>mbok </a:t>
            </a:r>
            <a:r>
              <a:rPr dirty="0" sz="1200" i="1">
                <a:latin typeface="Times New Roman"/>
                <a:cs typeface="Times New Roman"/>
              </a:rPr>
              <a:t>dipun</a:t>
            </a:r>
            <a:r>
              <a:rPr dirty="0" sz="1200">
                <a:latin typeface="Times New Roman"/>
                <a:cs typeface="Times New Roman"/>
              </a:rPr>
              <a:t>cobi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rumiyin.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Ulesi</a:t>
            </a:r>
            <a:r>
              <a:rPr dirty="0" sz="1200" spc="-5" i="1">
                <a:latin typeface="Times New Roman"/>
                <a:cs typeface="Times New Roman"/>
              </a:rPr>
              <a:t>pun </a:t>
            </a:r>
            <a:r>
              <a:rPr dirty="0" sz="1200" spc="-5">
                <a:latin typeface="Times New Roman"/>
                <a:cs typeface="Times New Roman"/>
              </a:rPr>
              <a:t>kapal </a:t>
            </a:r>
            <a:r>
              <a:rPr dirty="0" sz="1200">
                <a:latin typeface="Times New Roman"/>
                <a:cs typeface="Times New Roman"/>
              </a:rPr>
              <a:t>punika punapa?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Baca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Paramasastra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Basa Jawa Baku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jangkep aksara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Jawi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lan</a:t>
            </a:r>
            <a:r>
              <a:rPr dirty="0" u="heavy" sz="1200" spc="3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Sandhangane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184150" indent="-172085">
              <a:lnSpc>
                <a:spcPct val="100000"/>
              </a:lnSpc>
              <a:buAutoNum type="arabicPeriod" startAt="4"/>
              <a:tabLst>
                <a:tab pos="184785" algn="l"/>
              </a:tabLst>
            </a:pPr>
            <a:r>
              <a:rPr dirty="0" sz="1350" spc="-5" b="1">
                <a:latin typeface="Times New Roman"/>
                <a:cs typeface="Times New Roman"/>
              </a:rPr>
              <a:t>Krama</a:t>
            </a:r>
            <a:r>
              <a:rPr dirty="0" sz="1350" spc="-70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inggil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imes New Roman"/>
              <a:buAutoNum type="arabicPeriod" startAt="4"/>
            </a:pPr>
            <a:endParaRPr sz="1200">
              <a:latin typeface="Times New Roman"/>
              <a:cs typeface="Times New Roman"/>
            </a:endParaRPr>
          </a:p>
          <a:p>
            <a:pPr marL="12700" marR="4699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Basa krama </a:t>
            </a:r>
            <a:r>
              <a:rPr dirty="0" sz="1200">
                <a:latin typeface="Times New Roman"/>
                <a:cs typeface="Times New Roman"/>
              </a:rPr>
              <a:t>inggil </a:t>
            </a:r>
            <a:r>
              <a:rPr dirty="0" sz="1200" spc="-5">
                <a:latin typeface="Times New Roman"/>
                <a:cs typeface="Times New Roman"/>
              </a:rPr>
              <a:t>adalah bahasa yang digunakan kepada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sangat </a:t>
            </a:r>
            <a:r>
              <a:rPr dirty="0" sz="1200" spc="-5">
                <a:latin typeface="Times New Roman"/>
                <a:cs typeface="Times New Roman"/>
              </a:rPr>
              <a:t>dihargai atau  dihormati. Jenisnya seperti basa </a:t>
            </a:r>
            <a:r>
              <a:rPr dirty="0" sz="1200">
                <a:latin typeface="Times New Roman"/>
                <a:cs typeface="Times New Roman"/>
              </a:rPr>
              <a:t>mudha </a:t>
            </a:r>
            <a:r>
              <a:rPr dirty="0" sz="1200" spc="-5">
                <a:latin typeface="Times New Roman"/>
                <a:cs typeface="Times New Roman"/>
              </a:rPr>
              <a:t>krama, </a:t>
            </a:r>
            <a:r>
              <a:rPr dirty="0" sz="1200">
                <a:latin typeface="Times New Roman"/>
                <a:cs typeface="Times New Roman"/>
              </a:rPr>
              <a:t>bedanya </a:t>
            </a:r>
            <a:r>
              <a:rPr dirty="0" sz="1200" spc="-5">
                <a:latin typeface="Times New Roman"/>
                <a:cs typeface="Times New Roman"/>
              </a:rPr>
              <a:t>terletak pada akhiran </a:t>
            </a:r>
            <a:r>
              <a:rPr dirty="0" sz="1200" spc="-5" i="1">
                <a:latin typeface="Times New Roman"/>
                <a:cs typeface="Times New Roman"/>
              </a:rPr>
              <a:t>-mu </a:t>
            </a:r>
            <a:r>
              <a:rPr dirty="0" sz="1200" spc="-5">
                <a:latin typeface="Times New Roman"/>
                <a:cs typeface="Times New Roman"/>
              </a:rPr>
              <a:t>berubah  menjadi </a:t>
            </a:r>
            <a:r>
              <a:rPr dirty="0" sz="1200" spc="-5" i="1">
                <a:latin typeface="Times New Roman"/>
                <a:cs typeface="Times New Roman"/>
              </a:rPr>
              <a:t>panjenengan </a:t>
            </a:r>
            <a:r>
              <a:rPr dirty="0" sz="1200">
                <a:latin typeface="Times New Roman"/>
                <a:cs typeface="Times New Roman"/>
              </a:rPr>
              <a:t>atau </a:t>
            </a:r>
            <a:r>
              <a:rPr dirty="0" sz="1200" spc="-5">
                <a:latin typeface="Times New Roman"/>
                <a:cs typeface="Times New Roman"/>
              </a:rPr>
              <a:t>panjenengan </a:t>
            </a:r>
            <a:r>
              <a:rPr dirty="0" sz="1200">
                <a:latin typeface="Times New Roman"/>
                <a:cs typeface="Times New Roman"/>
              </a:rPr>
              <a:t>dalem. Kata </a:t>
            </a:r>
            <a:r>
              <a:rPr dirty="0" sz="1200" spc="-5">
                <a:latin typeface="Times New Roman"/>
                <a:cs typeface="Times New Roman"/>
              </a:rPr>
              <a:t>aku dirubah menjadi </a:t>
            </a:r>
            <a:r>
              <a:rPr dirty="0" sz="1200" i="1">
                <a:latin typeface="Times New Roman"/>
                <a:cs typeface="Times New Roman"/>
              </a:rPr>
              <a:t>abdi </a:t>
            </a:r>
            <a:r>
              <a:rPr dirty="0" sz="1200" spc="-5" i="1">
                <a:latin typeface="Times New Roman"/>
                <a:cs typeface="Times New Roman"/>
              </a:rPr>
              <a:t>dalem, dalem,  </a:t>
            </a:r>
            <a:r>
              <a:rPr dirty="0" sz="1200" spc="-5" i="1">
                <a:latin typeface="Times New Roman"/>
                <a:cs typeface="Times New Roman"/>
              </a:rPr>
              <a:t>kawula, </a:t>
            </a:r>
            <a:r>
              <a:rPr dirty="0" sz="1200">
                <a:latin typeface="Times New Roman"/>
                <a:cs typeface="Times New Roman"/>
              </a:rPr>
              <a:t>maupun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kula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5113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Kata-kata yang menjadi basa </a:t>
            </a:r>
            <a:r>
              <a:rPr dirty="0" sz="1200">
                <a:latin typeface="Times New Roman"/>
                <a:cs typeface="Times New Roman"/>
              </a:rPr>
              <a:t>krama inggil </a:t>
            </a:r>
            <a:r>
              <a:rPr dirty="0" sz="1200" spc="-5">
                <a:latin typeface="Times New Roman"/>
                <a:cs typeface="Times New Roman"/>
              </a:rPr>
              <a:t>seperti anggota badan tingkah </a:t>
            </a:r>
            <a:r>
              <a:rPr dirty="0" sz="1200">
                <a:latin typeface="Times New Roman"/>
                <a:cs typeface="Times New Roman"/>
              </a:rPr>
              <a:t>laku, </a:t>
            </a:r>
            <a:r>
              <a:rPr dirty="0" sz="1200" spc="-5">
                <a:latin typeface="Times New Roman"/>
                <a:cs typeface="Times New Roman"/>
              </a:rPr>
              <a:t>pakaian </a:t>
            </a:r>
            <a:r>
              <a:rPr dirty="0" sz="1200">
                <a:latin typeface="Times New Roman"/>
                <a:cs typeface="Times New Roman"/>
              </a:rPr>
              <a:t>atau  </a:t>
            </a:r>
            <a:r>
              <a:rPr dirty="0" sz="1200" spc="-5">
                <a:latin typeface="Times New Roman"/>
                <a:cs typeface="Times New Roman"/>
              </a:rPr>
              <a:t>barang </a:t>
            </a:r>
            <a:r>
              <a:rPr dirty="0" sz="1200">
                <a:latin typeface="Times New Roman"/>
                <a:cs typeface="Times New Roman"/>
              </a:rPr>
              <a:t>milik, </a:t>
            </a:r>
            <a:r>
              <a:rPr dirty="0" sz="1200" spc="-5">
                <a:latin typeface="Times New Roman"/>
                <a:cs typeface="Times New Roman"/>
              </a:rPr>
              <a:t>keadaan </a:t>
            </a:r>
            <a:r>
              <a:rPr dirty="0" sz="1200">
                <a:latin typeface="Times New Roman"/>
                <a:cs typeface="Times New Roman"/>
              </a:rPr>
              <a:t>badan,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lainnya.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spcBef>
                <a:spcPts val="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tangan (ngoko) </a:t>
            </a:r>
            <a:r>
              <a:rPr dirty="0" sz="1200">
                <a:latin typeface="Times New Roman"/>
                <a:cs typeface="Times New Roman"/>
              </a:rPr>
              <a:t>menjadi asta </a:t>
            </a:r>
            <a:r>
              <a:rPr dirty="0" sz="1200" spc="-5">
                <a:latin typeface="Times New Roman"/>
                <a:cs typeface="Times New Roman"/>
              </a:rPr>
              <a:t>(krama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inggil)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mangan (ngoko) </a:t>
            </a:r>
            <a:r>
              <a:rPr dirty="0" sz="1200">
                <a:latin typeface="Times New Roman"/>
                <a:cs typeface="Times New Roman"/>
              </a:rPr>
              <a:t>menjadi </a:t>
            </a:r>
            <a:r>
              <a:rPr dirty="0" sz="1200" spc="-5">
                <a:latin typeface="Times New Roman"/>
                <a:cs typeface="Times New Roman"/>
              </a:rPr>
              <a:t>dhahar (krama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inggil)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njoged </a:t>
            </a:r>
            <a:r>
              <a:rPr dirty="0" sz="1200" spc="-5">
                <a:latin typeface="Times New Roman"/>
                <a:cs typeface="Times New Roman"/>
              </a:rPr>
              <a:t>(ngoko) menjadi </a:t>
            </a:r>
            <a:r>
              <a:rPr dirty="0" sz="1200">
                <a:latin typeface="Times New Roman"/>
                <a:cs typeface="Times New Roman"/>
              </a:rPr>
              <a:t>mbeksa </a:t>
            </a:r>
            <a:r>
              <a:rPr dirty="0" sz="1200" spc="-5">
                <a:latin typeface="Times New Roman"/>
                <a:cs typeface="Times New Roman"/>
              </a:rPr>
              <a:t>(krama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inggil)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54330">
              <a:lnSpc>
                <a:spcPts val="1380"/>
              </a:lnSpc>
            </a:pPr>
            <a:r>
              <a:rPr dirty="0" sz="1200" spc="-5" b="1">
                <a:latin typeface="Times New Roman"/>
                <a:cs typeface="Times New Roman"/>
              </a:rPr>
              <a:t>Catatan: </a:t>
            </a:r>
            <a:r>
              <a:rPr dirty="0" sz="1200">
                <a:latin typeface="Times New Roman"/>
                <a:cs typeface="Times New Roman"/>
              </a:rPr>
              <a:t>Jika ada </a:t>
            </a:r>
            <a:r>
              <a:rPr dirty="0" sz="1200" spc="-5">
                <a:latin typeface="Times New Roman"/>
                <a:cs typeface="Times New Roman"/>
              </a:rPr>
              <a:t>kata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harus diganti </a:t>
            </a:r>
            <a:r>
              <a:rPr dirty="0" sz="1200">
                <a:latin typeface="Times New Roman"/>
                <a:cs typeface="Times New Roman"/>
              </a:rPr>
              <a:t>krama inggil </a:t>
            </a:r>
            <a:r>
              <a:rPr dirty="0" sz="1200" spc="-5">
                <a:latin typeface="Times New Roman"/>
                <a:cs typeface="Times New Roman"/>
              </a:rPr>
              <a:t>tetapi tidak </a:t>
            </a:r>
            <a:r>
              <a:rPr dirty="0" sz="1200">
                <a:latin typeface="Times New Roman"/>
                <a:cs typeface="Times New Roman"/>
              </a:rPr>
              <a:t>ada krama inggilnya  maka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digunakan krama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lugu.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3890" cy="4964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Ndara </a:t>
            </a:r>
            <a:r>
              <a:rPr dirty="0" sz="1200">
                <a:latin typeface="Times New Roman"/>
                <a:cs typeface="Times New Roman"/>
              </a:rPr>
              <a:t>pangeran lagi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rembagan.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1200">
              <a:latin typeface="Times New Roman"/>
              <a:cs typeface="Times New Roman"/>
            </a:endParaRPr>
          </a:p>
          <a:p>
            <a:pPr marL="12700" marR="161290">
              <a:lnSpc>
                <a:spcPts val="1380"/>
              </a:lnSpc>
            </a:pPr>
            <a:r>
              <a:rPr dirty="0" sz="1200" spc="-5" b="1">
                <a:latin typeface="Times New Roman"/>
                <a:cs typeface="Times New Roman"/>
              </a:rPr>
              <a:t>Catatan: </a:t>
            </a:r>
            <a:r>
              <a:rPr dirty="0" sz="1200">
                <a:latin typeface="Times New Roman"/>
                <a:cs typeface="Times New Roman"/>
              </a:rPr>
              <a:t>Jika mengatakan </a:t>
            </a:r>
            <a:r>
              <a:rPr dirty="0" sz="1200" spc="-5">
                <a:latin typeface="Times New Roman"/>
                <a:cs typeface="Times New Roman"/>
              </a:rPr>
              <a:t>pakaian atau barang </a:t>
            </a:r>
            <a:r>
              <a:rPr dirty="0" sz="1200">
                <a:latin typeface="Times New Roman"/>
                <a:cs typeface="Times New Roman"/>
              </a:rPr>
              <a:t>milik </a:t>
            </a:r>
            <a:r>
              <a:rPr dirty="0" sz="1200" spc="-5">
                <a:latin typeface="Times New Roman"/>
                <a:cs typeface="Times New Roman"/>
              </a:rPr>
              <a:t>yang tidak ada </a:t>
            </a:r>
            <a:r>
              <a:rPr dirty="0" sz="1200">
                <a:latin typeface="Times New Roman"/>
                <a:cs typeface="Times New Roman"/>
              </a:rPr>
              <a:t>krama maupun </a:t>
            </a:r>
            <a:r>
              <a:rPr dirty="0" sz="1200" spc="-5">
                <a:latin typeface="Times New Roman"/>
                <a:cs typeface="Times New Roman"/>
              </a:rPr>
              <a:t>krama  </a:t>
            </a:r>
            <a:r>
              <a:rPr dirty="0" sz="1200">
                <a:latin typeface="Times New Roman"/>
                <a:cs typeface="Times New Roman"/>
              </a:rPr>
              <a:t>inggilnya, </a:t>
            </a:r>
            <a:r>
              <a:rPr dirty="0" sz="1200" spc="-5">
                <a:latin typeface="Times New Roman"/>
                <a:cs typeface="Times New Roman"/>
              </a:rPr>
              <a:t>maka disarankan menggunakan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agem atau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kagungan.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agem dalem </a:t>
            </a:r>
            <a:r>
              <a:rPr dirty="0" sz="1200">
                <a:latin typeface="Times New Roman"/>
                <a:cs typeface="Times New Roman"/>
              </a:rPr>
              <a:t>sepatu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sepatumu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kagungan dalem </a:t>
            </a:r>
            <a:r>
              <a:rPr dirty="0" sz="1200">
                <a:latin typeface="Times New Roman"/>
                <a:cs typeface="Times New Roman"/>
              </a:rPr>
              <a:t>sepatu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:sepatumu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kagungan penjenengan </a:t>
            </a:r>
            <a:r>
              <a:rPr dirty="0" sz="1200">
                <a:latin typeface="Times New Roman"/>
                <a:cs typeface="Times New Roman"/>
              </a:rPr>
              <a:t>sepatu 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sepatumu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Penerapan </a:t>
            </a:r>
            <a:r>
              <a:rPr dirty="0" sz="1200" b="1">
                <a:latin typeface="Times New Roman"/>
                <a:cs typeface="Times New Roman"/>
              </a:rPr>
              <a:t>krama </a:t>
            </a:r>
            <a:r>
              <a:rPr dirty="0" sz="1200" spc="-5" b="1">
                <a:latin typeface="Times New Roman"/>
                <a:cs typeface="Times New Roman"/>
              </a:rPr>
              <a:t>inggil </a:t>
            </a:r>
            <a:r>
              <a:rPr dirty="0" sz="1200" b="1">
                <a:latin typeface="Times New Roman"/>
                <a:cs typeface="Times New Roman"/>
              </a:rPr>
              <a:t>yang </a:t>
            </a:r>
            <a:r>
              <a:rPr dirty="0" sz="1200" spc="-5" b="1">
                <a:latin typeface="Times New Roman"/>
                <a:cs typeface="Times New Roman"/>
              </a:rPr>
              <a:t>salah dan </a:t>
            </a:r>
            <a:r>
              <a:rPr dirty="0" sz="1200" b="1">
                <a:latin typeface="Times New Roman"/>
                <a:cs typeface="Times New Roman"/>
              </a:rPr>
              <a:t>yang</a:t>
            </a:r>
            <a:r>
              <a:rPr dirty="0" sz="1200" spc="-5" b="1">
                <a:latin typeface="Times New Roman"/>
                <a:cs typeface="Times New Roman"/>
              </a:rPr>
              <a:t> benar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39065">
              <a:lnSpc>
                <a:spcPts val="1380"/>
              </a:lnSpc>
            </a:pPr>
            <a:r>
              <a:rPr dirty="0" sz="1200" spc="-5" b="1">
                <a:latin typeface="Times New Roman"/>
                <a:cs typeface="Times New Roman"/>
              </a:rPr>
              <a:t>Catatan: </a:t>
            </a:r>
            <a:r>
              <a:rPr dirty="0" sz="1200" spc="-5">
                <a:latin typeface="Times New Roman"/>
                <a:cs typeface="Times New Roman"/>
              </a:rPr>
              <a:t>Dalam aturan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Jawa, </a:t>
            </a:r>
            <a:r>
              <a:rPr dirty="0" sz="1200">
                <a:latin typeface="Times New Roman"/>
                <a:cs typeface="Times New Roman"/>
              </a:rPr>
              <a:t>krama inggil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>
                <a:latin typeface="Times New Roman"/>
                <a:cs typeface="Times New Roman"/>
              </a:rPr>
              <a:t>boleh </a:t>
            </a:r>
            <a:r>
              <a:rPr dirty="0" sz="1200" spc="-5">
                <a:latin typeface="Times New Roman"/>
                <a:cs typeface="Times New Roman"/>
              </a:rPr>
              <a:t>digunakan </a:t>
            </a:r>
            <a:r>
              <a:rPr dirty="0" sz="1200">
                <a:latin typeface="Times New Roman"/>
                <a:cs typeface="Times New Roman"/>
              </a:rPr>
              <a:t>untuk diri </a:t>
            </a:r>
            <a:r>
              <a:rPr dirty="0" sz="1200" spc="-5">
                <a:latin typeface="Times New Roman"/>
                <a:cs typeface="Times New Roman"/>
              </a:rPr>
              <a:t>orang  yang mengatakan, karena </a:t>
            </a:r>
            <a:r>
              <a:rPr dirty="0" sz="1200">
                <a:latin typeface="Times New Roman"/>
                <a:cs typeface="Times New Roman"/>
              </a:rPr>
              <a:t>filosofi </a:t>
            </a:r>
            <a:r>
              <a:rPr dirty="0" sz="1200" spc="-5">
                <a:latin typeface="Times New Roman"/>
                <a:cs typeface="Times New Roman"/>
              </a:rPr>
              <a:t>orang Jawa tidak </a:t>
            </a:r>
            <a:r>
              <a:rPr dirty="0" sz="1200">
                <a:latin typeface="Times New Roman"/>
                <a:cs typeface="Times New Roman"/>
              </a:rPr>
              <a:t>suka sombong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menjunjung dirinya  </a:t>
            </a:r>
            <a:r>
              <a:rPr dirty="0" sz="1200" spc="-5">
                <a:latin typeface="Times New Roman"/>
                <a:cs typeface="Times New Roman"/>
              </a:rPr>
              <a:t>sendiri, tetapi </a:t>
            </a:r>
            <a:r>
              <a:rPr dirty="0" sz="1200">
                <a:latin typeface="Times New Roman"/>
                <a:cs typeface="Times New Roman"/>
              </a:rPr>
              <a:t>lebih </a:t>
            </a:r>
            <a:r>
              <a:rPr dirty="0" sz="1200" spc="-5">
                <a:latin typeface="Times New Roman"/>
                <a:cs typeface="Times New Roman"/>
              </a:rPr>
              <a:t>menghormati orang </a:t>
            </a:r>
            <a:r>
              <a:rPr dirty="0" sz="1200">
                <a:latin typeface="Times New Roman"/>
                <a:cs typeface="Times New Roman"/>
              </a:rPr>
              <a:t>lain. Singkatnya lebih </a:t>
            </a:r>
            <a:r>
              <a:rPr dirty="0" sz="1200" spc="-5">
                <a:latin typeface="Times New Roman"/>
                <a:cs typeface="Times New Roman"/>
              </a:rPr>
              <a:t>baik </a:t>
            </a:r>
            <a:r>
              <a:rPr dirty="0" sz="1200">
                <a:latin typeface="Times New Roman"/>
                <a:cs typeface="Times New Roman"/>
              </a:rPr>
              <a:t>menonjolkan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lain  </a:t>
            </a:r>
            <a:r>
              <a:rPr dirty="0" sz="1200" spc="-5">
                <a:latin typeface="Times New Roman"/>
                <a:cs typeface="Times New Roman"/>
              </a:rPr>
              <a:t>dari pada </a:t>
            </a:r>
            <a:r>
              <a:rPr dirty="0" sz="1200">
                <a:latin typeface="Times New Roman"/>
                <a:cs typeface="Times New Roman"/>
              </a:rPr>
              <a:t>dirinya</a:t>
            </a:r>
            <a:r>
              <a:rPr dirty="0" sz="1200" spc="-5">
                <a:latin typeface="Times New Roman"/>
                <a:cs typeface="Times New Roman"/>
              </a:rPr>
              <a:t> sendiri.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spcBef>
                <a:spcPts val="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Kula </a:t>
            </a:r>
            <a:r>
              <a:rPr dirty="0" sz="1200" spc="-5">
                <a:latin typeface="Times New Roman"/>
                <a:cs typeface="Times New Roman"/>
              </a:rPr>
              <a:t>badhe </a:t>
            </a:r>
            <a:r>
              <a:rPr dirty="0" sz="1200" spc="-5" i="1">
                <a:latin typeface="Times New Roman"/>
                <a:cs typeface="Times New Roman"/>
              </a:rPr>
              <a:t>siram </a:t>
            </a:r>
            <a:r>
              <a:rPr dirty="0" sz="1200">
                <a:latin typeface="Times New Roman"/>
                <a:cs typeface="Times New Roman"/>
              </a:rPr>
              <a:t>rumiyin.</a:t>
            </a:r>
            <a:r>
              <a:rPr dirty="0" sz="1200" spc="-5">
                <a:latin typeface="Times New Roman"/>
                <a:cs typeface="Times New Roman"/>
              </a:rPr>
              <a:t> (</a:t>
            </a:r>
            <a:r>
              <a:rPr dirty="0" sz="1200" spc="-5" b="1">
                <a:latin typeface="Times New Roman"/>
                <a:cs typeface="Times New Roman"/>
              </a:rPr>
              <a:t>salah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Kula </a:t>
            </a:r>
            <a:r>
              <a:rPr dirty="0" sz="1200" spc="-5">
                <a:latin typeface="Times New Roman"/>
                <a:cs typeface="Times New Roman"/>
              </a:rPr>
              <a:t>badhe </a:t>
            </a:r>
            <a:r>
              <a:rPr dirty="0" sz="1200" i="1">
                <a:latin typeface="Times New Roman"/>
                <a:cs typeface="Times New Roman"/>
              </a:rPr>
              <a:t>adus </a:t>
            </a:r>
            <a:r>
              <a:rPr dirty="0" sz="1200">
                <a:latin typeface="Times New Roman"/>
                <a:cs typeface="Times New Roman"/>
              </a:rPr>
              <a:t>rumiyin </a:t>
            </a:r>
            <a:r>
              <a:rPr dirty="0" sz="1200" spc="-5">
                <a:latin typeface="Times New Roman"/>
                <a:cs typeface="Times New Roman"/>
              </a:rPr>
              <a:t>(</a:t>
            </a:r>
            <a:r>
              <a:rPr dirty="0" sz="1200" spc="-5" b="1">
                <a:latin typeface="Times New Roman"/>
                <a:cs typeface="Times New Roman"/>
              </a:rPr>
              <a:t>bener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Di bawah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adalah </a:t>
            </a: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penggunaan </a:t>
            </a:r>
            <a:r>
              <a:rPr dirty="0" sz="1200">
                <a:latin typeface="Times New Roman"/>
                <a:cs typeface="Times New Roman"/>
              </a:rPr>
              <a:t>basa krama inggil </a:t>
            </a:r>
            <a:r>
              <a:rPr dirty="0" sz="1200" spc="-5">
                <a:latin typeface="Times New Roman"/>
                <a:cs typeface="Times New Roman"/>
              </a:rPr>
              <a:t>yang salah dan yang benar.  Biasanya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sering </a:t>
            </a:r>
            <a:r>
              <a:rPr dirty="0" sz="1200">
                <a:latin typeface="Times New Roman"/>
                <a:cs typeface="Times New Roman"/>
              </a:rPr>
              <a:t>kita dengar </a:t>
            </a:r>
            <a:r>
              <a:rPr dirty="0" sz="1200" spc="-5">
                <a:latin typeface="Times New Roman"/>
                <a:cs typeface="Times New Roman"/>
              </a:rPr>
              <a:t>dalam percakapan </a:t>
            </a:r>
            <a:r>
              <a:rPr dirty="0" sz="1200">
                <a:latin typeface="Times New Roman"/>
                <a:cs typeface="Times New Roman"/>
              </a:rPr>
              <a:t>sehari-hari </a:t>
            </a:r>
            <a:r>
              <a:rPr dirty="0" sz="1200" spc="-5">
                <a:latin typeface="Times New Roman"/>
                <a:cs typeface="Times New Roman"/>
              </a:rPr>
              <a:t>baik </a:t>
            </a:r>
            <a:r>
              <a:rPr dirty="0" sz="1200">
                <a:latin typeface="Times New Roman"/>
                <a:cs typeface="Times New Roman"/>
              </a:rPr>
              <a:t>tidak </a:t>
            </a:r>
            <a:r>
              <a:rPr dirty="0" sz="1200" spc="-5">
                <a:latin typeface="Times New Roman"/>
                <a:cs typeface="Times New Roman"/>
              </a:rPr>
              <a:t>sengaja atau </a:t>
            </a:r>
            <a:r>
              <a:rPr dirty="0" sz="1200">
                <a:latin typeface="Times New Roman"/>
                <a:cs typeface="Times New Roman"/>
              </a:rPr>
              <a:t>belum  </a:t>
            </a:r>
            <a:r>
              <a:rPr dirty="0" sz="1200" spc="-5">
                <a:latin typeface="Times New Roman"/>
                <a:cs typeface="Times New Roman"/>
              </a:rPr>
              <a:t>paham. Perhatikan perbedaannya </a:t>
            </a:r>
            <a:r>
              <a:rPr dirty="0" sz="1200">
                <a:latin typeface="Times New Roman"/>
                <a:cs typeface="Times New Roman"/>
              </a:rPr>
              <a:t>dengan melihat </a:t>
            </a:r>
            <a:r>
              <a:rPr dirty="0" sz="1200" spc="-5">
                <a:latin typeface="Times New Roman"/>
                <a:cs typeface="Times New Roman"/>
              </a:rPr>
              <a:t>kata yang kami </a:t>
            </a:r>
            <a:r>
              <a:rPr dirty="0" sz="1200">
                <a:latin typeface="Times New Roman"/>
                <a:cs typeface="Times New Roman"/>
              </a:rPr>
              <a:t>tandai dengan </a:t>
            </a:r>
            <a:r>
              <a:rPr dirty="0" sz="1200" spc="-5">
                <a:latin typeface="Times New Roman"/>
                <a:cs typeface="Times New Roman"/>
              </a:rPr>
              <a:t>huruf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miring.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6660" y="6057095"/>
          <a:ext cx="5830570" cy="33166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2709545"/>
                <a:gridCol w="2749550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Salah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Benar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410"/>
                        </a:lnSpc>
                        <a:spcBef>
                          <a:spcPts val="45"/>
                        </a:spcBef>
                      </a:pPr>
                      <a:r>
                        <a:rPr dirty="0" sz="1200" i="1">
                          <a:latin typeface="Times New Roman"/>
                          <a:cs typeface="Times New Roman"/>
                        </a:rPr>
                        <a:t>Padharan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sakit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mergi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mentas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dhahar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141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pelem mentah.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ts val="1410"/>
                        </a:lnSpc>
                        <a:spcBef>
                          <a:spcPts val="45"/>
                        </a:spcBef>
                      </a:pP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Weteng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sakit mergi mentas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nedha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ts val="141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pelem mentah.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Kula badhe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ngagem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rasukan.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Kula badhe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ngangge</a:t>
                      </a:r>
                      <a:r>
                        <a:rPr dirty="0" sz="1200" spc="-1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rasukan.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41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Putra kula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kalih,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putri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satunggal,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kakung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141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satunggal.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ts val="141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kalih,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estri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satunggal,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jaler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ts val="141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satunggal.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Kula badhe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miyos</a:t>
                      </a:r>
                      <a:r>
                        <a:rPr dirty="0" sz="1200" spc="-1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rumiyin.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Kula badhe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medal</a:t>
                      </a:r>
                      <a:r>
                        <a:rPr dirty="0" sz="1200" spc="-1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rumiyin.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81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41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Buku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kagunganipun Bapak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ingkang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1410"/>
                        </a:lnSpc>
                      </a:pP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paringaken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meja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dipun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pundhut</a:t>
                      </a:r>
                      <a:r>
                        <a:rPr dirty="0" sz="1200" spc="-3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Adhik.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ts val="141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Buku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kagunganipun Bapak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ingkang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ts val="1410"/>
                        </a:lnSpc>
                      </a:pP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sukakaken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 meja dipun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pendhet</a:t>
                      </a:r>
                      <a:r>
                        <a:rPr dirty="0" sz="1200" spc="-25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Adhik.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81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41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Kula badhe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tindak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dhateng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Jakarta,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kondur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141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kula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benjing Selasa.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9530" marR="11938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Kula badhe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dhateng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Jakarta,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wangsul</a:t>
                      </a:r>
                      <a:r>
                        <a:rPr dirty="0" sz="1200" spc="-2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kula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benjing Selasa.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86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 marR="23431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Dalem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wonten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Kampung Tegal  Kepatihan, Kalurahan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Bareng.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49530" marR="29400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Griya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wonten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 Kampung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Tegal  Kepatihan, Kalurahan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Bareng.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861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 marR="6731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Kula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mundhut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buku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dhateng toko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"Sumber  Kawruh".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49530" marR="16954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Kula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tumbas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buku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dhateng toko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"Sumber  Kawruh".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6632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41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Menawi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badhe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mapan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sare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 kula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mesthi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1330"/>
                        </a:lnSpc>
                      </a:pPr>
                      <a:r>
                        <a:rPr dirty="0" sz="1200" i="1">
                          <a:latin typeface="Times New Roman"/>
                          <a:cs typeface="Times New Roman"/>
                        </a:rPr>
                        <a:t>ngunjuk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toya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rumiyin.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ts val="141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Menawi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badhe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mapan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tilem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mesthi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ts val="1330"/>
                        </a:lnSpc>
                      </a:pPr>
                      <a:r>
                        <a:rPr dirty="0" sz="1200" i="1">
                          <a:latin typeface="Times New Roman"/>
                          <a:cs typeface="Times New Roman"/>
                        </a:rPr>
                        <a:t>ngombe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toya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rumiyin.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5812790" cy="1936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2717800"/>
                <a:gridCol w="2724785"/>
              </a:tblGrid>
              <a:tr h="191065">
                <a:tc>
                  <a:txBody>
                    <a:bodyPr/>
                    <a:lstStyle/>
                    <a:p>
                      <a:pPr algn="r" marR="10795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Salah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Benar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388619">
                <a:tc>
                  <a:txBody>
                    <a:bodyPr/>
                    <a:lstStyle/>
                    <a:p>
                      <a:pPr algn="r" marR="4508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 marR="4191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Ibu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mundhut duren badhe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dipun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paringaken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Camat.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41275" marR="15367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Ibu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mundhut duren badhe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dipun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caosaken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Camat.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213360">
                <a:tc>
                  <a:txBody>
                    <a:bodyPr/>
                    <a:lstStyle/>
                    <a:p>
                      <a:pPr algn="r" marR="450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Bapak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ndherek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kula mriksani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wayang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kulit.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Bapak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tumut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kula mriksani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wayang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kulit.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388620">
                <a:tc>
                  <a:txBody>
                    <a:bodyPr/>
                    <a:lstStyle/>
                    <a:p>
                      <a:pPr algn="r" marR="4508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 marR="52070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Bapak sukuran,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tangga tepalih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sami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dipun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timbali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41275" marR="50482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Bapak sukuran,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tangga tepalih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sami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dipun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aturi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88619">
                <a:tc>
                  <a:txBody>
                    <a:bodyPr/>
                    <a:lstStyle/>
                    <a:p>
                      <a:pPr algn="r" marR="4508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 marR="26289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Ibu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mundhut apel badhe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dipun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caosaken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Mbak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yu.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41275" marR="119380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Ibu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mundhut apel badhe</a:t>
                      </a:r>
                      <a:r>
                        <a:rPr dirty="0" sz="12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dipun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paringaken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Mbak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yu.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366325">
                <a:tc>
                  <a:txBody>
                    <a:bodyPr/>
                    <a:lstStyle/>
                    <a:p>
                      <a:pPr algn="r" marR="4508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07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41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Bapak ngendika "Omah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sakebone dak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1330"/>
                        </a:lnSpc>
                      </a:pP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paringake</a:t>
                      </a:r>
                      <a:r>
                        <a:rPr dirty="0" sz="1200" spc="-1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Bima.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ts val="141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Bapak ngendika "Omah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sakebone dak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ts val="1330"/>
                        </a:lnSpc>
                      </a:pP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wenehake</a:t>
                      </a:r>
                      <a:r>
                        <a:rPr dirty="0" sz="1200" spc="-1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Bima.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3069081"/>
            <a:ext cx="5711825" cy="5857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mengetahui daftar kosakata krama </a:t>
            </a:r>
            <a:r>
              <a:rPr dirty="0" sz="1200">
                <a:latin typeface="Times New Roman"/>
                <a:cs typeface="Times New Roman"/>
              </a:rPr>
              <a:t>inggil </a:t>
            </a:r>
            <a:r>
              <a:rPr dirty="0" sz="1200" spc="-5">
                <a:latin typeface="Times New Roman"/>
                <a:cs typeface="Times New Roman"/>
              </a:rPr>
              <a:t>silahkan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u="heavy" sz="1200" b="1" i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di</a:t>
            </a:r>
            <a:r>
              <a:rPr dirty="0" u="heavy" sz="1200" spc="55" b="1" i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 i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sini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5. </a:t>
            </a:r>
            <a:r>
              <a:rPr dirty="0" sz="1350" spc="-5" b="1">
                <a:latin typeface="Times New Roman"/>
                <a:cs typeface="Times New Roman"/>
              </a:rPr>
              <a:t>Krama</a:t>
            </a:r>
            <a:r>
              <a:rPr dirty="0" sz="1350" spc="-10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Desa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517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Seperti sebutannya, </a:t>
            </a:r>
            <a:r>
              <a:rPr dirty="0" sz="1200">
                <a:latin typeface="Times New Roman"/>
                <a:cs typeface="Times New Roman"/>
              </a:rPr>
              <a:t>krama </a:t>
            </a:r>
            <a:r>
              <a:rPr dirty="0" sz="1200" spc="-5">
                <a:latin typeface="Times New Roman"/>
                <a:cs typeface="Times New Roman"/>
              </a:rPr>
              <a:t>desa/ndesa berarti bahasa yang digunakan masyarakat </a:t>
            </a:r>
            <a:r>
              <a:rPr dirty="0" sz="1200">
                <a:latin typeface="Times New Roman"/>
                <a:cs typeface="Times New Roman"/>
              </a:rPr>
              <a:t>desa atau  </a:t>
            </a:r>
            <a:r>
              <a:rPr dirty="0" sz="1200" spc="-5">
                <a:latin typeface="Times New Roman"/>
                <a:cs typeface="Times New Roman"/>
              </a:rPr>
              <a:t>pedesaan. </a:t>
            </a:r>
            <a:r>
              <a:rPr dirty="0" sz="1200">
                <a:latin typeface="Times New Roman"/>
                <a:cs typeface="Times New Roman"/>
              </a:rPr>
              <a:t>Menurut </a:t>
            </a:r>
            <a:r>
              <a:rPr dirty="0" sz="1200" i="1">
                <a:latin typeface="Times New Roman"/>
                <a:cs typeface="Times New Roman"/>
              </a:rPr>
              <a:t>Mulyanto </a:t>
            </a:r>
            <a:r>
              <a:rPr dirty="0" sz="1200" spc="-5">
                <a:latin typeface="Times New Roman"/>
                <a:cs typeface="Times New Roman"/>
              </a:rPr>
              <a:t>(Balai Bahasa Daerah Istimewa Yogyakarta) Krama </a:t>
            </a:r>
            <a:r>
              <a:rPr dirty="0" sz="1200">
                <a:latin typeface="Times New Roman"/>
                <a:cs typeface="Times New Roman"/>
              </a:rPr>
              <a:t>desa  </a:t>
            </a:r>
            <a:r>
              <a:rPr dirty="0" sz="1200" spc="-5">
                <a:latin typeface="Times New Roman"/>
                <a:cs typeface="Times New Roman"/>
              </a:rPr>
              <a:t>adalah istilah yang diperkenalkan sebagai salah </a:t>
            </a:r>
            <a:r>
              <a:rPr dirty="0" sz="1200">
                <a:latin typeface="Times New Roman"/>
                <a:cs typeface="Times New Roman"/>
              </a:rPr>
              <a:t>satu </a:t>
            </a:r>
            <a:r>
              <a:rPr dirty="0" sz="1200" spc="-5">
                <a:latin typeface="Times New Roman"/>
                <a:cs typeface="Times New Roman"/>
              </a:rPr>
              <a:t>ragam </a:t>
            </a:r>
            <a:r>
              <a:rPr dirty="0" sz="1200">
                <a:latin typeface="Times New Roman"/>
                <a:cs typeface="Times New Roman"/>
              </a:rPr>
              <a:t>bahasa dalam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044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Sesuai dengan namanya, krama </a:t>
            </a:r>
            <a:r>
              <a:rPr dirty="0" sz="1200">
                <a:latin typeface="Times New Roman"/>
                <a:cs typeface="Times New Roman"/>
              </a:rPr>
              <a:t>desa </a:t>
            </a:r>
            <a:r>
              <a:rPr dirty="0" sz="1200" spc="-5">
                <a:latin typeface="Times New Roman"/>
                <a:cs typeface="Times New Roman"/>
              </a:rPr>
              <a:t>merupakan </a:t>
            </a:r>
            <a:r>
              <a:rPr dirty="0" sz="1200">
                <a:latin typeface="Times New Roman"/>
                <a:cs typeface="Times New Roman"/>
              </a:rPr>
              <a:t>bahasa krama </a:t>
            </a:r>
            <a:r>
              <a:rPr dirty="0" sz="1200" spc="-5">
                <a:latin typeface="Times New Roman"/>
                <a:cs typeface="Times New Roman"/>
              </a:rPr>
              <a:t>(bercampur dengan </a:t>
            </a:r>
            <a:r>
              <a:rPr dirty="0" sz="1200">
                <a:latin typeface="Times New Roman"/>
                <a:cs typeface="Times New Roman"/>
              </a:rPr>
              <a:t>bahasa  </a:t>
            </a:r>
            <a:r>
              <a:rPr dirty="0" sz="1200" spc="-5">
                <a:latin typeface="Times New Roman"/>
                <a:cs typeface="Times New Roman"/>
              </a:rPr>
              <a:t>madya) dan </a:t>
            </a:r>
            <a:r>
              <a:rPr dirty="0" sz="1200">
                <a:latin typeface="Times New Roman"/>
                <a:cs typeface="Times New Roman"/>
              </a:rPr>
              <a:t>dipakai </a:t>
            </a:r>
            <a:r>
              <a:rPr dirty="0" sz="1200" spc="-5">
                <a:latin typeface="Times New Roman"/>
                <a:cs typeface="Times New Roman"/>
              </a:rPr>
              <a:t>oleh orang-orang desa. Krama desa sebenarnya </a:t>
            </a:r>
            <a:r>
              <a:rPr dirty="0" sz="1200">
                <a:latin typeface="Times New Roman"/>
                <a:cs typeface="Times New Roman"/>
              </a:rPr>
              <a:t>identik </a:t>
            </a:r>
            <a:r>
              <a:rPr dirty="0" sz="1200" spc="-5">
                <a:latin typeface="Times New Roman"/>
                <a:cs typeface="Times New Roman"/>
              </a:rPr>
              <a:t>dengan ragam  krama. Namun, ragam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dipakai oleh </a:t>
            </a:r>
            <a:r>
              <a:rPr dirty="0" sz="1200">
                <a:latin typeface="Times New Roman"/>
                <a:cs typeface="Times New Roman"/>
              </a:rPr>
              <a:t>orang-orang </a:t>
            </a:r>
            <a:r>
              <a:rPr dirty="0" sz="1200" spc="-5">
                <a:latin typeface="Times New Roman"/>
                <a:cs typeface="Times New Roman"/>
              </a:rPr>
              <a:t>yang kurang </a:t>
            </a:r>
            <a:r>
              <a:rPr dirty="0" sz="1200">
                <a:latin typeface="Times New Roman"/>
                <a:cs typeface="Times New Roman"/>
              </a:rPr>
              <a:t>mengerti </a:t>
            </a:r>
            <a:r>
              <a:rPr dirty="0" sz="1200" spc="-5">
                <a:latin typeface="Times New Roman"/>
                <a:cs typeface="Times New Roman"/>
              </a:rPr>
              <a:t>dengan baik  tentang ragam </a:t>
            </a:r>
            <a:r>
              <a:rPr dirty="0" sz="1200">
                <a:latin typeface="Times New Roman"/>
                <a:cs typeface="Times New Roman"/>
              </a:rPr>
              <a:t>krama. Bagi </a:t>
            </a:r>
            <a:r>
              <a:rPr dirty="0" sz="1200" spc="-5">
                <a:latin typeface="Times New Roman"/>
                <a:cs typeface="Times New Roman"/>
              </a:rPr>
              <a:t>pemakainya, ragam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dianggap sebagai ragam </a:t>
            </a:r>
            <a:r>
              <a:rPr dirty="0" sz="1200">
                <a:latin typeface="Times New Roman"/>
                <a:cs typeface="Times New Roman"/>
              </a:rPr>
              <a:t>kromo </a:t>
            </a:r>
            <a:r>
              <a:rPr dirty="0" sz="1200" spc="-5">
                <a:latin typeface="Times New Roman"/>
                <a:cs typeface="Times New Roman"/>
              </a:rPr>
              <a:t>seperti  kromokromo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lain.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77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Suharno (1982) </a:t>
            </a:r>
            <a:r>
              <a:rPr dirty="0" sz="1200">
                <a:latin typeface="Times New Roman"/>
                <a:cs typeface="Times New Roman"/>
              </a:rPr>
              <a:t>menyebut hal itu </a:t>
            </a:r>
            <a:r>
              <a:rPr dirty="0" sz="1200" spc="-5">
                <a:latin typeface="Times New Roman"/>
                <a:cs typeface="Times New Roman"/>
              </a:rPr>
              <a:t>sebagai village </a:t>
            </a:r>
            <a:r>
              <a:rPr dirty="0" sz="1200">
                <a:latin typeface="Times New Roman"/>
                <a:cs typeface="Times New Roman"/>
              </a:rPr>
              <a:t>type </a:t>
            </a:r>
            <a:r>
              <a:rPr dirty="0" sz="1200" spc="-5">
                <a:latin typeface="Times New Roman"/>
                <a:cs typeface="Times New Roman"/>
              </a:rPr>
              <a:t>courtesy </a:t>
            </a:r>
            <a:r>
              <a:rPr dirty="0" sz="1200">
                <a:latin typeface="Times New Roman"/>
                <a:cs typeface="Times New Roman"/>
              </a:rPr>
              <a:t>‘bentuk hormat </a:t>
            </a:r>
            <a:r>
              <a:rPr dirty="0" sz="1200" spc="-5">
                <a:latin typeface="Times New Roman"/>
                <a:cs typeface="Times New Roman"/>
              </a:rPr>
              <a:t>(orang) desa’,  termasuk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dalamnya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pelanggaran </a:t>
            </a:r>
            <a:r>
              <a:rPr dirty="0" sz="1200">
                <a:latin typeface="Times New Roman"/>
                <a:cs typeface="Times New Roman"/>
              </a:rPr>
              <a:t>penggunaan </a:t>
            </a:r>
            <a:r>
              <a:rPr dirty="0" sz="1200" spc="-5">
                <a:latin typeface="Times New Roman"/>
                <a:cs typeface="Times New Roman"/>
              </a:rPr>
              <a:t>kata </a:t>
            </a:r>
            <a:r>
              <a:rPr dirty="0" sz="1200">
                <a:latin typeface="Times New Roman"/>
                <a:cs typeface="Times New Roman"/>
              </a:rPr>
              <a:t>pirsa pada konstruksi kula </a:t>
            </a:r>
            <a:r>
              <a:rPr dirty="0" sz="1200" spc="-5">
                <a:latin typeface="Times New Roman"/>
                <a:cs typeface="Times New Roman"/>
              </a:rPr>
              <a:t>pirsa  yang seharusnya </a:t>
            </a:r>
            <a:r>
              <a:rPr dirty="0" sz="1200">
                <a:latin typeface="Times New Roman"/>
                <a:cs typeface="Times New Roman"/>
              </a:rPr>
              <a:t>kula </a:t>
            </a:r>
            <a:r>
              <a:rPr dirty="0" sz="1200" spc="-5">
                <a:latin typeface="Times New Roman"/>
                <a:cs typeface="Times New Roman"/>
              </a:rPr>
              <a:t>sumerep </a:t>
            </a:r>
            <a:r>
              <a:rPr dirty="0" sz="1200">
                <a:latin typeface="Times New Roman"/>
                <a:cs typeface="Times New Roman"/>
              </a:rPr>
              <a:t>‘saya mengetahui’. </a:t>
            </a:r>
            <a:r>
              <a:rPr dirty="0" sz="1200" spc="-5">
                <a:latin typeface="Times New Roman"/>
                <a:cs typeface="Times New Roman"/>
              </a:rPr>
              <a:t>Lebih lanjut </a:t>
            </a:r>
            <a:r>
              <a:rPr dirty="0" sz="1200">
                <a:latin typeface="Times New Roman"/>
                <a:cs typeface="Times New Roman"/>
              </a:rPr>
              <a:t>ia juga menyebut hal itu  </a:t>
            </a:r>
            <a:r>
              <a:rPr dirty="0" sz="1200" spc="-5">
                <a:latin typeface="Times New Roman"/>
                <a:cs typeface="Times New Roman"/>
              </a:rPr>
              <a:t>sebagai hypercorrection ‘perbaikan </a:t>
            </a:r>
            <a:r>
              <a:rPr dirty="0" sz="1200">
                <a:latin typeface="Times New Roman"/>
                <a:cs typeface="Times New Roman"/>
              </a:rPr>
              <a:t>yang berlebihan’, misalnya </a:t>
            </a:r>
            <a:r>
              <a:rPr dirty="0" sz="1200" spc="-5">
                <a:latin typeface="Times New Roman"/>
                <a:cs typeface="Times New Roman"/>
              </a:rPr>
              <a:t>pada </a:t>
            </a:r>
            <a:r>
              <a:rPr dirty="0" sz="1200">
                <a:latin typeface="Times New Roman"/>
                <a:cs typeface="Times New Roman"/>
              </a:rPr>
              <a:t>kata wedos </a:t>
            </a:r>
            <a:r>
              <a:rPr dirty="0" sz="1200" spc="-5">
                <a:latin typeface="Times New Roman"/>
                <a:cs typeface="Times New Roman"/>
              </a:rPr>
              <a:t>‘takut’ yang  seharusnya ajrih ‘takut’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berasal dari </a:t>
            </a:r>
            <a:r>
              <a:rPr dirty="0" sz="1200">
                <a:latin typeface="Times New Roman"/>
                <a:cs typeface="Times New Roman"/>
              </a:rPr>
              <a:t>ngoko wedi </a:t>
            </a:r>
            <a:r>
              <a:rPr dirty="0" sz="1200" spc="-5">
                <a:latin typeface="Times New Roman"/>
                <a:cs typeface="Times New Roman"/>
              </a:rPr>
              <a:t>‘takut’ (1982: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127).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Selama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ragam </a:t>
            </a:r>
            <a:r>
              <a:rPr dirty="0" sz="1200">
                <a:latin typeface="Times New Roman"/>
                <a:cs typeface="Times New Roman"/>
              </a:rPr>
              <a:t>krama </a:t>
            </a:r>
            <a:r>
              <a:rPr dirty="0" sz="1200" spc="-5">
                <a:latin typeface="Times New Roman"/>
                <a:cs typeface="Times New Roman"/>
              </a:rPr>
              <a:t>desa dalam </a:t>
            </a:r>
            <a:r>
              <a:rPr dirty="0" sz="1200">
                <a:latin typeface="Times New Roman"/>
                <a:cs typeface="Times New Roman"/>
              </a:rPr>
              <a:t>bahasa Jawa </a:t>
            </a:r>
            <a:r>
              <a:rPr dirty="0" sz="1200" spc="-5">
                <a:latin typeface="Times New Roman"/>
                <a:cs typeface="Times New Roman"/>
              </a:rPr>
              <a:t>dianggap sebagai </a:t>
            </a:r>
            <a:r>
              <a:rPr dirty="0" sz="1200">
                <a:latin typeface="Times New Roman"/>
                <a:cs typeface="Times New Roman"/>
              </a:rPr>
              <a:t>bentuk olok-olok </a:t>
            </a:r>
            <a:r>
              <a:rPr dirty="0" sz="1200" spc="-5">
                <a:latin typeface="Times New Roman"/>
                <a:cs typeface="Times New Roman"/>
              </a:rPr>
              <a:t>atau  sebagai </a:t>
            </a:r>
            <a:r>
              <a:rPr dirty="0" sz="1200">
                <a:latin typeface="Times New Roman"/>
                <a:cs typeface="Times New Roman"/>
              </a:rPr>
              <a:t>bahasa orang yang </a:t>
            </a:r>
            <a:r>
              <a:rPr dirty="0" sz="1200" spc="-5">
                <a:latin typeface="Times New Roman"/>
                <a:cs typeface="Times New Roman"/>
              </a:rPr>
              <a:t>tidak mengerti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ragam </a:t>
            </a:r>
            <a:r>
              <a:rPr dirty="0" sz="1200">
                <a:latin typeface="Times New Roman"/>
                <a:cs typeface="Times New Roman"/>
              </a:rPr>
              <a:t>halus. </a:t>
            </a:r>
            <a:r>
              <a:rPr dirty="0" sz="1200" spc="-5">
                <a:latin typeface="Times New Roman"/>
                <a:cs typeface="Times New Roman"/>
              </a:rPr>
              <a:t>Penelitian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bertujuan </a:t>
            </a:r>
            <a:r>
              <a:rPr dirty="0" sz="1200">
                <a:latin typeface="Times New Roman"/>
                <a:cs typeface="Times New Roman"/>
              </a:rPr>
              <a:t>untuk  </a:t>
            </a:r>
            <a:r>
              <a:rPr dirty="0" sz="1200" spc="-5">
                <a:latin typeface="Times New Roman"/>
                <a:cs typeface="Times New Roman"/>
              </a:rPr>
              <a:t>menaturalisasi anggapan </a:t>
            </a:r>
            <a:r>
              <a:rPr dirty="0" sz="1200">
                <a:latin typeface="Times New Roman"/>
                <a:cs typeface="Times New Roman"/>
              </a:rPr>
              <a:t>itu </a:t>
            </a:r>
            <a:r>
              <a:rPr dirty="0" sz="1200" spc="-5">
                <a:latin typeface="Times New Roman"/>
                <a:cs typeface="Times New Roman"/>
              </a:rPr>
              <a:t>dan menjelaskan </a:t>
            </a:r>
            <a:r>
              <a:rPr dirty="0" sz="1200">
                <a:latin typeface="Times New Roman"/>
                <a:cs typeface="Times New Roman"/>
              </a:rPr>
              <a:t>secara </a:t>
            </a:r>
            <a:r>
              <a:rPr dirty="0" sz="1200" spc="-5">
                <a:latin typeface="Times New Roman"/>
                <a:cs typeface="Times New Roman"/>
              </a:rPr>
              <a:t>deskriptif krama </a:t>
            </a:r>
            <a:r>
              <a:rPr dirty="0" sz="1200">
                <a:latin typeface="Times New Roman"/>
                <a:cs typeface="Times New Roman"/>
              </a:rPr>
              <a:t>desa </a:t>
            </a:r>
            <a:r>
              <a:rPr dirty="0" sz="1200" spc="-5">
                <a:latin typeface="Times New Roman"/>
                <a:cs typeface="Times New Roman"/>
              </a:rPr>
              <a:t>sebagai </a:t>
            </a:r>
            <a:r>
              <a:rPr dirty="0" sz="1200">
                <a:latin typeface="Times New Roman"/>
                <a:cs typeface="Times New Roman"/>
              </a:rPr>
              <a:t>bahasa 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hidup. </a:t>
            </a:r>
            <a:r>
              <a:rPr dirty="0" sz="1200" spc="-5">
                <a:latin typeface="Times New Roman"/>
                <a:cs typeface="Times New Roman"/>
              </a:rPr>
              <a:t>Hasilnya, </a:t>
            </a:r>
            <a:r>
              <a:rPr dirty="0" sz="1200">
                <a:latin typeface="Times New Roman"/>
                <a:cs typeface="Times New Roman"/>
              </a:rPr>
              <a:t>pembentukan </a:t>
            </a:r>
            <a:r>
              <a:rPr dirty="0" sz="1200" spc="-5">
                <a:latin typeface="Times New Roman"/>
                <a:cs typeface="Times New Roman"/>
              </a:rPr>
              <a:t>kosakata </a:t>
            </a:r>
            <a:r>
              <a:rPr dirty="0" sz="1200">
                <a:latin typeface="Times New Roman"/>
                <a:cs typeface="Times New Roman"/>
              </a:rPr>
              <a:t>krama </a:t>
            </a:r>
            <a:r>
              <a:rPr dirty="0" sz="1200" spc="-5">
                <a:latin typeface="Times New Roman"/>
                <a:cs typeface="Times New Roman"/>
              </a:rPr>
              <a:t>desa </a:t>
            </a:r>
            <a:r>
              <a:rPr dirty="0" sz="1200">
                <a:latin typeface="Times New Roman"/>
                <a:cs typeface="Times New Roman"/>
              </a:rPr>
              <a:t>merupakan sebuah </a:t>
            </a:r>
            <a:r>
              <a:rPr dirty="0" sz="1200" spc="-5">
                <a:latin typeface="Times New Roman"/>
                <a:cs typeface="Times New Roman"/>
              </a:rPr>
              <a:t>paradigma </a:t>
            </a:r>
            <a:r>
              <a:rPr dirty="0" sz="1200">
                <a:latin typeface="Times New Roman"/>
                <a:cs typeface="Times New Roman"/>
              </a:rPr>
              <a:t>yang  memiliki</a:t>
            </a:r>
            <a:r>
              <a:rPr dirty="0" sz="1200" spc="-5">
                <a:latin typeface="Times New Roman"/>
                <a:cs typeface="Times New Roman"/>
              </a:rPr>
              <a:t> sistem.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3937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Walaupun </a:t>
            </a:r>
            <a:r>
              <a:rPr dirty="0" sz="1200">
                <a:latin typeface="Times New Roman"/>
                <a:cs typeface="Times New Roman"/>
              </a:rPr>
              <a:t>dianggap </a:t>
            </a:r>
            <a:r>
              <a:rPr dirty="0" sz="1200" spc="-5">
                <a:latin typeface="Times New Roman"/>
                <a:cs typeface="Times New Roman"/>
              </a:rPr>
              <a:t>sebagai bentukan yang </a:t>
            </a:r>
            <a:r>
              <a:rPr dirty="0" sz="1200">
                <a:latin typeface="Times New Roman"/>
                <a:cs typeface="Times New Roman"/>
              </a:rPr>
              <a:t>salah </a:t>
            </a:r>
            <a:r>
              <a:rPr dirty="0" sz="1200" spc="-5">
                <a:latin typeface="Times New Roman"/>
                <a:cs typeface="Times New Roman"/>
              </a:rPr>
              <a:t>dan dengan </a:t>
            </a:r>
            <a:r>
              <a:rPr dirty="0" sz="1200">
                <a:latin typeface="Times New Roman"/>
                <a:cs typeface="Times New Roman"/>
              </a:rPr>
              <a:t>jumlah </a:t>
            </a:r>
            <a:r>
              <a:rPr dirty="0" sz="1200" spc="-5">
                <a:latin typeface="Times New Roman"/>
                <a:cs typeface="Times New Roman"/>
              </a:rPr>
              <a:t>kosakata yang terbatas,  krama desa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sistem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bersifat teratur </a:t>
            </a:r>
            <a:r>
              <a:rPr dirty="0" sz="1200">
                <a:latin typeface="Times New Roman"/>
                <a:cs typeface="Times New Roman"/>
              </a:rPr>
              <a:t>sebagaimana pembentukan </a:t>
            </a:r>
            <a:r>
              <a:rPr dirty="0" sz="1200" spc="-5">
                <a:latin typeface="Times New Roman"/>
                <a:cs typeface="Times New Roman"/>
              </a:rPr>
              <a:t>bentuk </a:t>
            </a:r>
            <a:r>
              <a:rPr dirty="0" sz="1200">
                <a:latin typeface="Times New Roman"/>
                <a:cs typeface="Times New Roman"/>
              </a:rPr>
              <a:t>kromo  </a:t>
            </a:r>
            <a:r>
              <a:rPr dirty="0" sz="1200" spc="-5">
                <a:latin typeface="Times New Roman"/>
                <a:cs typeface="Times New Roman"/>
              </a:rPr>
              <a:t>atau krama </a:t>
            </a:r>
            <a:r>
              <a:rPr dirty="0" sz="1200">
                <a:latin typeface="Times New Roman"/>
                <a:cs typeface="Times New Roman"/>
              </a:rPr>
              <a:t>inggil dari </a:t>
            </a:r>
            <a:r>
              <a:rPr dirty="0" sz="1200" spc="-5">
                <a:latin typeface="Times New Roman"/>
                <a:cs typeface="Times New Roman"/>
              </a:rPr>
              <a:t>ragam </a:t>
            </a:r>
            <a:r>
              <a:rPr dirty="0" sz="1200">
                <a:latin typeface="Times New Roman"/>
                <a:cs typeface="Times New Roman"/>
              </a:rPr>
              <a:t>ngoko. </a:t>
            </a:r>
            <a:r>
              <a:rPr dirty="0" sz="1200" spc="-5">
                <a:latin typeface="Times New Roman"/>
                <a:cs typeface="Times New Roman"/>
              </a:rPr>
              <a:t>Keteraturan sistem </a:t>
            </a:r>
            <a:r>
              <a:rPr dirty="0" sz="1200">
                <a:latin typeface="Times New Roman"/>
                <a:cs typeface="Times New Roman"/>
              </a:rPr>
              <a:t>itu </a:t>
            </a:r>
            <a:r>
              <a:rPr dirty="0" sz="1200" spc="-5">
                <a:latin typeface="Times New Roman"/>
                <a:cs typeface="Times New Roman"/>
              </a:rPr>
              <a:t>berupa analogi yang kuat </a:t>
            </a:r>
            <a:r>
              <a:rPr dirty="0" sz="1200">
                <a:latin typeface="Times New Roman"/>
                <a:cs typeface="Times New Roman"/>
              </a:rPr>
              <a:t>adanya  </a:t>
            </a:r>
            <a:r>
              <a:rPr dirty="0" sz="1200" spc="-5">
                <a:latin typeface="Times New Roman"/>
                <a:cs typeface="Times New Roman"/>
              </a:rPr>
              <a:t>proses pembentukan </a:t>
            </a:r>
            <a:r>
              <a:rPr dirty="0" sz="1200">
                <a:latin typeface="Times New Roman"/>
                <a:cs typeface="Times New Roman"/>
              </a:rPr>
              <a:t>kosakata </a:t>
            </a:r>
            <a:r>
              <a:rPr dirty="0" sz="1200" spc="-5">
                <a:latin typeface="Times New Roman"/>
                <a:cs typeface="Times New Roman"/>
              </a:rPr>
              <a:t>ragam </a:t>
            </a:r>
            <a:r>
              <a:rPr dirty="0" sz="1200">
                <a:latin typeface="Times New Roman"/>
                <a:cs typeface="Times New Roman"/>
              </a:rPr>
              <a:t>kromo menjadi kromo yang </a:t>
            </a:r>
            <a:r>
              <a:rPr dirty="0" sz="1200" spc="-5">
                <a:latin typeface="Times New Roman"/>
                <a:cs typeface="Times New Roman"/>
              </a:rPr>
              <a:t>lain,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searti.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mempelajari lebih </a:t>
            </a:r>
            <a:r>
              <a:rPr dirty="0" sz="1200">
                <a:latin typeface="Times New Roman"/>
                <a:cs typeface="Times New Roman"/>
              </a:rPr>
              <a:t>jauh </a:t>
            </a:r>
            <a:r>
              <a:rPr dirty="0" sz="1200" spc="-5">
                <a:latin typeface="Times New Roman"/>
                <a:cs typeface="Times New Roman"/>
              </a:rPr>
              <a:t>dan lengkap </a:t>
            </a:r>
            <a:r>
              <a:rPr dirty="0" sz="1200">
                <a:latin typeface="Times New Roman"/>
                <a:cs typeface="Times New Roman"/>
              </a:rPr>
              <a:t>mengenai </a:t>
            </a:r>
            <a:r>
              <a:rPr dirty="0" sz="1200" spc="-5">
                <a:latin typeface="Times New Roman"/>
                <a:cs typeface="Times New Roman"/>
              </a:rPr>
              <a:t>bahasa Krama Desa,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silahkan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download</a:t>
            </a:r>
            <a:r>
              <a:rPr dirty="0" sz="1200" spc="-5" b="1">
                <a:solidFill>
                  <a:srgbClr val="0000FF"/>
                </a:solidFill>
                <a:latin typeface="Times New Roman"/>
                <a:cs typeface="Times New Roman"/>
                <a:hlinkClick r:id="rId3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file </a:t>
            </a:r>
            <a:r>
              <a:rPr dirty="0" sz="1200" spc="-5">
                <a:latin typeface="Times New Roman"/>
                <a:cs typeface="Times New Roman"/>
              </a:rPr>
              <a:t>PDFnya. Dalam file tersebut </a:t>
            </a:r>
            <a:r>
              <a:rPr dirty="0" sz="1200">
                <a:latin typeface="Times New Roman"/>
                <a:cs typeface="Times New Roman"/>
              </a:rPr>
              <a:t>dibahas </a:t>
            </a:r>
            <a:r>
              <a:rPr dirty="0" sz="1200" spc="-5">
                <a:latin typeface="Times New Roman"/>
                <a:cs typeface="Times New Roman"/>
              </a:rPr>
              <a:t>secara </a:t>
            </a:r>
            <a:r>
              <a:rPr dirty="0" sz="1200">
                <a:latin typeface="Times New Roman"/>
                <a:cs typeface="Times New Roman"/>
              </a:rPr>
              <a:t>detail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lengkap.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9067038"/>
            <a:ext cx="29457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Basa Kedhatonan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(Bagongan)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49925" cy="742315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82550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Jenisa bahasa </a:t>
            </a:r>
            <a:r>
              <a:rPr dirty="0" sz="1200">
                <a:latin typeface="Times New Roman"/>
                <a:cs typeface="Times New Roman"/>
              </a:rPr>
              <a:t>ini mungkin </a:t>
            </a:r>
            <a:r>
              <a:rPr dirty="0" sz="1200" spc="-5">
                <a:latin typeface="Times New Roman"/>
                <a:cs typeface="Times New Roman"/>
              </a:rPr>
              <a:t>sangat jarang </a:t>
            </a:r>
            <a:r>
              <a:rPr dirty="0" sz="1200">
                <a:latin typeface="Times New Roman"/>
                <a:cs typeface="Times New Roman"/>
              </a:rPr>
              <a:t>didengar untuk </a:t>
            </a:r>
            <a:r>
              <a:rPr dirty="0" sz="1200" spc="-5">
                <a:latin typeface="Times New Roman"/>
                <a:cs typeface="Times New Roman"/>
              </a:rPr>
              <a:t>masa sekarang </a:t>
            </a:r>
            <a:r>
              <a:rPr dirty="0" sz="1200">
                <a:latin typeface="Times New Roman"/>
                <a:cs typeface="Times New Roman"/>
              </a:rPr>
              <a:t>ini. </a:t>
            </a:r>
            <a:r>
              <a:rPr dirty="0" sz="1200" spc="-5">
                <a:latin typeface="Times New Roman"/>
                <a:cs typeface="Times New Roman"/>
              </a:rPr>
              <a:t>Basa kedhatonan  adalah bahasa yang </a:t>
            </a:r>
            <a:r>
              <a:rPr dirty="0" sz="1200">
                <a:latin typeface="Times New Roman"/>
                <a:cs typeface="Times New Roman"/>
              </a:rPr>
              <a:t>digunakan oleh para sentana </a:t>
            </a:r>
            <a:r>
              <a:rPr dirty="0" sz="1200" spc="-5">
                <a:latin typeface="Times New Roman"/>
                <a:cs typeface="Times New Roman"/>
              </a:rPr>
              <a:t>dan abdi ratu </a:t>
            </a:r>
            <a:r>
              <a:rPr dirty="0" sz="1200">
                <a:latin typeface="Times New Roman"/>
                <a:cs typeface="Times New Roman"/>
              </a:rPr>
              <a:t>(keraton) jika </a:t>
            </a:r>
            <a:r>
              <a:rPr dirty="0" sz="1200" spc="-5">
                <a:latin typeface="Times New Roman"/>
                <a:cs typeface="Times New Roman"/>
              </a:rPr>
              <a:t>mereka  bercakap-cakap </a:t>
            </a:r>
            <a:r>
              <a:rPr dirty="0" sz="1200">
                <a:latin typeface="Times New Roman"/>
                <a:cs typeface="Times New Roman"/>
              </a:rPr>
              <a:t>di dalam </a:t>
            </a:r>
            <a:r>
              <a:rPr dirty="0" sz="1200" spc="-5">
                <a:latin typeface="Times New Roman"/>
                <a:cs typeface="Times New Roman"/>
              </a:rPr>
              <a:t>kedhaton.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36512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Jenis </a:t>
            </a:r>
            <a:r>
              <a:rPr dirty="0" sz="1200">
                <a:latin typeface="Times New Roman"/>
                <a:cs typeface="Times New Roman"/>
              </a:rPr>
              <a:t>basa kedhatonan yaitu </a:t>
            </a:r>
            <a:r>
              <a:rPr dirty="0" sz="1200" spc="-5">
                <a:latin typeface="Times New Roman"/>
                <a:cs typeface="Times New Roman"/>
              </a:rPr>
              <a:t>basa krama </a:t>
            </a:r>
            <a:r>
              <a:rPr dirty="0" sz="1200">
                <a:latin typeface="Times New Roman"/>
                <a:cs typeface="Times New Roman"/>
              </a:rPr>
              <a:t>yang berisi </a:t>
            </a:r>
            <a:r>
              <a:rPr dirty="0" sz="1200" spc="-5">
                <a:latin typeface="Times New Roman"/>
                <a:cs typeface="Times New Roman"/>
              </a:rPr>
              <a:t>bahasa </a:t>
            </a:r>
            <a:r>
              <a:rPr dirty="0" sz="1200">
                <a:latin typeface="Times New Roman"/>
                <a:cs typeface="Times New Roman"/>
              </a:rPr>
              <a:t>kedhaton </a:t>
            </a:r>
            <a:r>
              <a:rPr dirty="0" sz="1200" spc="-5">
                <a:latin typeface="Times New Roman"/>
                <a:cs typeface="Times New Roman"/>
              </a:rPr>
              <a:t>tanpa krama </a:t>
            </a:r>
            <a:r>
              <a:rPr dirty="0" sz="1200">
                <a:latin typeface="Times New Roman"/>
                <a:cs typeface="Times New Roman"/>
              </a:rPr>
              <a:t>inggil  </a:t>
            </a:r>
            <a:r>
              <a:rPr dirty="0" sz="1200" spc="-5">
                <a:latin typeface="Times New Roman"/>
                <a:cs typeface="Times New Roman"/>
              </a:rPr>
              <a:t>terhadap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diajak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bicara.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978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Di bawah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ada contoh bahasa </a:t>
            </a:r>
            <a:r>
              <a:rPr dirty="0" sz="1200">
                <a:latin typeface="Times New Roman"/>
                <a:cs typeface="Times New Roman"/>
              </a:rPr>
              <a:t>kedhaton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keraton </a:t>
            </a:r>
            <a:r>
              <a:rPr dirty="0" sz="1200" spc="-5">
                <a:latin typeface="Times New Roman"/>
                <a:cs typeface="Times New Roman"/>
              </a:rPr>
              <a:t>Surakarta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Yogyakarta sebagai  pengetahuan </a:t>
            </a:r>
            <a:r>
              <a:rPr dirty="0" sz="1200">
                <a:latin typeface="Times New Roman"/>
                <a:cs typeface="Times New Roman"/>
              </a:rPr>
              <a:t>saja: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Kala wingi </a:t>
            </a:r>
            <a:r>
              <a:rPr dirty="0" sz="1200">
                <a:latin typeface="Times New Roman"/>
                <a:cs typeface="Times New Roman"/>
              </a:rPr>
              <a:t>ing griya </a:t>
            </a:r>
            <a:r>
              <a:rPr dirty="0" sz="1200" i="1">
                <a:latin typeface="Times New Roman"/>
                <a:cs typeface="Times New Roman"/>
              </a:rPr>
              <a:t>jengandika </a:t>
            </a:r>
            <a:r>
              <a:rPr dirty="0" sz="1200" spc="-5">
                <a:latin typeface="Times New Roman"/>
                <a:cs typeface="Times New Roman"/>
              </a:rPr>
              <a:t>kados </a:t>
            </a:r>
            <a:r>
              <a:rPr dirty="0" sz="1200" i="1">
                <a:latin typeface="Times New Roman"/>
                <a:cs typeface="Times New Roman"/>
              </a:rPr>
              <a:t>wonten </a:t>
            </a:r>
            <a:r>
              <a:rPr dirty="0" sz="1200">
                <a:latin typeface="Times New Roman"/>
                <a:cs typeface="Times New Roman"/>
              </a:rPr>
              <a:t>tamu.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Boya, namung </a:t>
            </a:r>
            <a:r>
              <a:rPr dirty="0" sz="1200">
                <a:latin typeface="Times New Roman"/>
                <a:cs typeface="Times New Roman"/>
              </a:rPr>
              <a:t>tuwi </a:t>
            </a:r>
            <a:r>
              <a:rPr dirty="0" sz="1200" spc="-5" i="1">
                <a:latin typeface="Times New Roman"/>
                <a:cs typeface="Times New Roman"/>
              </a:rPr>
              <a:t>besaos margi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kangen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Basa Kasar</a:t>
            </a:r>
            <a:endParaRPr sz="1800">
              <a:latin typeface="Times New Roman"/>
              <a:cs typeface="Times New Roman"/>
            </a:endParaRPr>
          </a:p>
          <a:p>
            <a:pPr marL="12700" marR="9525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Basa kasar adalah bahasa Jawa yang </a:t>
            </a:r>
            <a:r>
              <a:rPr dirty="0" sz="1200">
                <a:latin typeface="Times New Roman"/>
                <a:cs typeface="Times New Roman"/>
              </a:rPr>
              <a:t>biasanya keluar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mulut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sedang marah  atau bertengkar. Jenisnya bahasa </a:t>
            </a:r>
            <a:r>
              <a:rPr dirty="0" sz="1200">
                <a:latin typeface="Times New Roman"/>
                <a:cs typeface="Times New Roman"/>
              </a:rPr>
              <a:t>ngoko yang dicampur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bahasa kasar </a:t>
            </a:r>
            <a:r>
              <a:rPr dirty="0" sz="1200" spc="-5">
                <a:latin typeface="Times New Roman"/>
                <a:cs typeface="Times New Roman"/>
              </a:rPr>
              <a:t>yang dilontarkan  kepada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dimarahi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lawan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bertengkar.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Kesimpulan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95700"/>
              </a:lnSpc>
              <a:spcBef>
                <a:spcPts val="1415"/>
              </a:spcBef>
            </a:pPr>
            <a:r>
              <a:rPr dirty="0" sz="1200" spc="-5">
                <a:latin typeface="Times New Roman"/>
                <a:cs typeface="Times New Roman"/>
              </a:rPr>
              <a:t>Dalam bermasyarakat,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selalu jeli </a:t>
            </a:r>
            <a:r>
              <a:rPr dirty="0" sz="1200" spc="-5">
                <a:latin typeface="Times New Roman"/>
                <a:cs typeface="Times New Roman"/>
              </a:rPr>
              <a:t>melihat dengan siapa </a:t>
            </a:r>
            <a:r>
              <a:rPr dirty="0" sz="1200">
                <a:latin typeface="Times New Roman"/>
                <a:cs typeface="Times New Roman"/>
              </a:rPr>
              <a:t>mereka </a:t>
            </a:r>
            <a:r>
              <a:rPr dirty="0" sz="1200" spc="-5">
                <a:latin typeface="Times New Roman"/>
                <a:cs typeface="Times New Roman"/>
              </a:rPr>
              <a:t>bicara. Hal </a:t>
            </a:r>
            <a:r>
              <a:rPr dirty="0" sz="1200">
                <a:latin typeface="Times New Roman"/>
                <a:cs typeface="Times New Roman"/>
              </a:rPr>
              <a:t>ini  </a:t>
            </a:r>
            <a:r>
              <a:rPr dirty="0" sz="1200" spc="-5">
                <a:latin typeface="Times New Roman"/>
                <a:cs typeface="Times New Roman"/>
              </a:rPr>
              <a:t>tercermin dari jenis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penggunaan </a:t>
            </a:r>
            <a:r>
              <a:rPr dirty="0" sz="1200">
                <a:latin typeface="Times New Roman"/>
                <a:cs typeface="Times New Roman"/>
              </a:rPr>
              <a:t>masing-masing </a:t>
            </a:r>
            <a:r>
              <a:rPr dirty="0" sz="1200" spc="-5">
                <a:latin typeface="Times New Roman"/>
                <a:cs typeface="Times New Roman"/>
              </a:rPr>
              <a:t>strata atau tingkatan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yang mereka  gunakan. Misalnya, dengan teman </a:t>
            </a:r>
            <a:r>
              <a:rPr dirty="0" sz="1200">
                <a:latin typeface="Times New Roman"/>
                <a:cs typeface="Times New Roman"/>
              </a:rPr>
              <a:t>sebaya </a:t>
            </a:r>
            <a:r>
              <a:rPr dirty="0" sz="1200" spc="-5">
                <a:latin typeface="Times New Roman"/>
                <a:cs typeface="Times New Roman"/>
              </a:rPr>
              <a:t>menggunakan </a:t>
            </a:r>
            <a:r>
              <a:rPr dirty="0" sz="1200">
                <a:latin typeface="Times New Roman"/>
                <a:cs typeface="Times New Roman"/>
              </a:rPr>
              <a:t>bahasa ngoko, dengan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yang  usianya </a:t>
            </a:r>
            <a:r>
              <a:rPr dirty="0" sz="1200" spc="-5">
                <a:latin typeface="Times New Roman"/>
                <a:cs typeface="Times New Roman"/>
              </a:rPr>
              <a:t>sedikit </a:t>
            </a:r>
            <a:r>
              <a:rPr dirty="0" sz="1200">
                <a:latin typeface="Times New Roman"/>
                <a:cs typeface="Times New Roman"/>
              </a:rPr>
              <a:t>lebih tua </a:t>
            </a:r>
            <a:r>
              <a:rPr dirty="0" sz="1200" spc="-5">
                <a:latin typeface="Times New Roman"/>
                <a:cs typeface="Times New Roman"/>
              </a:rPr>
              <a:t>menggunakan </a:t>
            </a:r>
            <a:r>
              <a:rPr dirty="0" sz="1200">
                <a:latin typeface="Times New Roman"/>
                <a:cs typeface="Times New Roman"/>
              </a:rPr>
              <a:t>bahasa madya,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yang jauh </a:t>
            </a:r>
            <a:r>
              <a:rPr dirty="0" sz="1200" spc="-5">
                <a:latin typeface="Times New Roman"/>
                <a:cs typeface="Times New Roman"/>
              </a:rPr>
              <a:t>lebih </a:t>
            </a:r>
            <a:r>
              <a:rPr dirty="0" sz="1200">
                <a:latin typeface="Times New Roman"/>
                <a:cs typeface="Times New Roman"/>
              </a:rPr>
              <a:t>tua  </a:t>
            </a:r>
            <a:r>
              <a:rPr dirty="0" sz="1200" spc="-5">
                <a:latin typeface="Times New Roman"/>
                <a:cs typeface="Times New Roman"/>
              </a:rPr>
              <a:t>menggunakan </a:t>
            </a:r>
            <a:r>
              <a:rPr dirty="0" sz="1200">
                <a:latin typeface="Times New Roman"/>
                <a:cs typeface="Times New Roman"/>
              </a:rPr>
              <a:t>krama inggil.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18034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Mungkin </a:t>
            </a:r>
            <a:r>
              <a:rPr dirty="0" sz="1200" spc="-5">
                <a:latin typeface="Times New Roman"/>
                <a:cs typeface="Times New Roman"/>
              </a:rPr>
              <a:t>secara sekilas terlihat </a:t>
            </a:r>
            <a:r>
              <a:rPr dirty="0" sz="1200">
                <a:latin typeface="Times New Roman"/>
                <a:cs typeface="Times New Roman"/>
              </a:rPr>
              <a:t>rumit, </a:t>
            </a:r>
            <a:r>
              <a:rPr dirty="0" sz="1200" spc="-5">
                <a:latin typeface="Times New Roman"/>
                <a:cs typeface="Times New Roman"/>
              </a:rPr>
              <a:t>tetapi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dianalisa </a:t>
            </a:r>
            <a:r>
              <a:rPr dirty="0" sz="1200">
                <a:latin typeface="Times New Roman"/>
                <a:cs typeface="Times New Roman"/>
              </a:rPr>
              <a:t>lebih </a:t>
            </a:r>
            <a:r>
              <a:rPr dirty="0" sz="1200" spc="-5">
                <a:latin typeface="Times New Roman"/>
                <a:cs typeface="Times New Roman"/>
              </a:rPr>
              <a:t>mendalam bahasa </a:t>
            </a:r>
            <a:r>
              <a:rPr dirty="0" sz="1200">
                <a:latin typeface="Times New Roman"/>
                <a:cs typeface="Times New Roman"/>
              </a:rPr>
              <a:t>Jawa  </a:t>
            </a:r>
            <a:r>
              <a:rPr dirty="0" sz="1200" spc="-5">
                <a:latin typeface="Times New Roman"/>
                <a:cs typeface="Times New Roman"/>
              </a:rPr>
              <a:t>sebenarnya dalam </a:t>
            </a:r>
            <a:r>
              <a:rPr dirty="0" sz="1200">
                <a:latin typeface="Times New Roman"/>
                <a:cs typeface="Times New Roman"/>
              </a:rPr>
              <a:t>penggunaannya sangat spesifik,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orang Jawa lebih suka  </a:t>
            </a:r>
            <a:r>
              <a:rPr dirty="0" sz="1200" spc="-5">
                <a:latin typeface="Times New Roman"/>
                <a:cs typeface="Times New Roman"/>
              </a:rPr>
              <a:t>mangantisipasi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meminimalisir kesalahan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berbicara. Dan </a:t>
            </a:r>
            <a:r>
              <a:rPr dirty="0" sz="1200">
                <a:latin typeface="Times New Roman"/>
                <a:cs typeface="Times New Roman"/>
              </a:rPr>
              <a:t>sebenarnya </a:t>
            </a:r>
            <a:r>
              <a:rPr dirty="0" sz="1200" spc="-5">
                <a:latin typeface="Times New Roman"/>
                <a:cs typeface="Times New Roman"/>
              </a:rPr>
              <a:t>tidak hanya  dalam berbahasa, tetapi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bertindak </a:t>
            </a:r>
            <a:r>
              <a:rPr dirty="0" sz="1200">
                <a:latin typeface="Times New Roman"/>
                <a:cs typeface="Times New Roman"/>
              </a:rPr>
              <a:t>pun orang </a:t>
            </a:r>
            <a:r>
              <a:rPr dirty="0" sz="1200" spc="-5">
                <a:latin typeface="Times New Roman"/>
                <a:cs typeface="Times New Roman"/>
              </a:rPr>
              <a:t>Jawa sangatlah </a:t>
            </a:r>
            <a:r>
              <a:rPr dirty="0" sz="1200">
                <a:latin typeface="Times New Roman"/>
                <a:cs typeface="Times New Roman"/>
              </a:rPr>
              <a:t>berhati-hati. </a:t>
            </a:r>
            <a:r>
              <a:rPr dirty="0" sz="1200" spc="-5">
                <a:latin typeface="Times New Roman"/>
                <a:cs typeface="Times New Roman"/>
              </a:rPr>
              <a:t>Hal </a:t>
            </a:r>
            <a:r>
              <a:rPr dirty="0" sz="1200">
                <a:latin typeface="Times New Roman"/>
                <a:cs typeface="Times New Roman"/>
              </a:rPr>
              <a:t>ini  </a:t>
            </a:r>
            <a:r>
              <a:rPr dirty="0" sz="1200" spc="-5">
                <a:latin typeface="Times New Roman"/>
                <a:cs typeface="Times New Roman"/>
              </a:rPr>
              <a:t>terlihat dari </a:t>
            </a:r>
            <a:r>
              <a:rPr dirty="0" sz="1200">
                <a:latin typeface="Times New Roman"/>
                <a:cs typeface="Times New Roman"/>
              </a:rPr>
              <a:t>cara </a:t>
            </a:r>
            <a:r>
              <a:rPr dirty="0" sz="1200" spc="-5">
                <a:latin typeface="Times New Roman"/>
                <a:cs typeface="Times New Roman"/>
              </a:rPr>
              <a:t>mereka menentukan suatu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peristiwa.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7305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Salah satu </a:t>
            </a: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5">
                <a:latin typeface="Times New Roman"/>
                <a:cs typeface="Times New Roman"/>
              </a:rPr>
              <a:t>orang Jawa </a:t>
            </a:r>
            <a:r>
              <a:rPr dirty="0" sz="1200">
                <a:latin typeface="Times New Roman"/>
                <a:cs typeface="Times New Roman"/>
              </a:rPr>
              <a:t>akan </a:t>
            </a:r>
            <a:r>
              <a:rPr dirty="0" sz="1200" spc="-5">
                <a:latin typeface="Times New Roman"/>
                <a:cs typeface="Times New Roman"/>
              </a:rPr>
              <a:t>mencari hari </a:t>
            </a:r>
            <a:r>
              <a:rPr dirty="0" sz="1200">
                <a:latin typeface="Times New Roman"/>
                <a:cs typeface="Times New Roman"/>
              </a:rPr>
              <a:t>baik </a:t>
            </a:r>
            <a:r>
              <a:rPr dirty="0" sz="1200" spc="-5">
                <a:latin typeface="Times New Roman"/>
                <a:cs typeface="Times New Roman"/>
              </a:rPr>
              <a:t>dalam menentukan </a:t>
            </a:r>
            <a:r>
              <a:rPr dirty="0" sz="1200">
                <a:latin typeface="Times New Roman"/>
                <a:cs typeface="Times New Roman"/>
              </a:rPr>
              <a:t>hari </a:t>
            </a:r>
            <a:r>
              <a:rPr dirty="0" sz="1200" spc="-5">
                <a:latin typeface="Times New Roman"/>
                <a:cs typeface="Times New Roman"/>
              </a:rPr>
              <a:t>pernikahan  anak-anak mereka.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3939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Semoga tulisan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bermanfaat </a:t>
            </a:r>
            <a:r>
              <a:rPr dirty="0" sz="1200">
                <a:latin typeface="Times New Roman"/>
                <a:cs typeface="Times New Roman"/>
              </a:rPr>
              <a:t>bagi anda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suka </a:t>
            </a:r>
            <a:r>
              <a:rPr dirty="0" sz="1200" spc="-5">
                <a:latin typeface="Times New Roman"/>
                <a:cs typeface="Times New Roman"/>
              </a:rPr>
              <a:t>belajar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Jawa, </a:t>
            </a:r>
            <a:r>
              <a:rPr dirty="0" sz="1200">
                <a:latin typeface="Times New Roman"/>
                <a:cs typeface="Times New Roman"/>
              </a:rPr>
              <a:t>mohon </a:t>
            </a:r>
            <a:r>
              <a:rPr dirty="0" sz="1200" spc="-5">
                <a:latin typeface="Times New Roman"/>
                <a:cs typeface="Times New Roman"/>
              </a:rPr>
              <a:t>maaf </a:t>
            </a:r>
            <a:r>
              <a:rPr dirty="0" sz="1200">
                <a:latin typeface="Times New Roman"/>
                <a:cs typeface="Times New Roman"/>
              </a:rPr>
              <a:t>jika  masih </a:t>
            </a:r>
            <a:r>
              <a:rPr dirty="0" sz="1200" spc="-5">
                <a:latin typeface="Times New Roman"/>
                <a:cs typeface="Times New Roman"/>
              </a:rPr>
              <a:t>banyak kesalahan.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19075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terdapat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kalimat </a:t>
            </a:r>
            <a:r>
              <a:rPr dirty="0" sz="1200" spc="-5">
                <a:latin typeface="Times New Roman"/>
                <a:cs typeface="Times New Roman"/>
              </a:rPr>
              <a:t>bahasa Jawa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 yang </a:t>
            </a:r>
            <a:r>
              <a:rPr dirty="0" sz="1200">
                <a:latin typeface="Times New Roman"/>
                <a:cs typeface="Times New Roman"/>
              </a:rPr>
              <a:t>belum </a:t>
            </a:r>
            <a:r>
              <a:rPr dirty="0" sz="1200" spc="-5">
                <a:latin typeface="Times New Roman"/>
                <a:cs typeface="Times New Roman"/>
              </a:rPr>
              <a:t>anda </a:t>
            </a:r>
            <a:r>
              <a:rPr dirty="0" sz="1200">
                <a:latin typeface="Times New Roman"/>
                <a:cs typeface="Times New Roman"/>
              </a:rPr>
              <a:t>pahami </a:t>
            </a:r>
            <a:r>
              <a:rPr dirty="0" sz="1200" spc="-5">
                <a:latin typeface="Times New Roman"/>
                <a:cs typeface="Times New Roman"/>
              </a:rPr>
              <a:t>dalam bahasa  Indonesia, silahkan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Kamus Bahasa</a:t>
            </a:r>
            <a:r>
              <a:rPr dirty="0" u="heavy" sz="1200" spc="2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2023-01-25T05:51:57Z</dcterms:created>
  <dcterms:modified xsi:type="dcterms:W3CDTF">2023-01-25T05:51:57Z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2023-01-09T00:00:00Z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2023-01-25T00:00:00Z</vt:filetime>
  </property>
</Properties>
</file>