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5344" y="882141"/>
            <a:ext cx="5652160" cy="769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tembang/" TargetMode="External"/><Relationship Id="rId3" Type="http://schemas.openxmlformats.org/officeDocument/2006/relationships/hyperlink" Target="https://kawruhbasa.com/tembung-saroja/" TargetMode="External"/><Relationship Id="rId4" Type="http://schemas.openxmlformats.org/officeDocument/2006/relationships/hyperlink" Target="https://kawruhbasa.com/paramasastra-basa-jawa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544320" marR="5080" indent="-1532255">
              <a:lnSpc>
                <a:spcPct val="103299"/>
              </a:lnSpc>
              <a:spcBef>
                <a:spcPts val="5"/>
              </a:spcBef>
            </a:pPr>
            <a:r>
              <a:rPr dirty="0" spc="-5"/>
              <a:t>Tembung </a:t>
            </a:r>
            <a:r>
              <a:rPr dirty="0"/>
              <a:t>Garba: </a:t>
            </a:r>
            <a:r>
              <a:rPr dirty="0" spc="-5"/>
              <a:t>Pengertian, Fungsi, </a:t>
            </a:r>
            <a:r>
              <a:rPr dirty="0"/>
              <a:t>Jenis  </a:t>
            </a:r>
            <a:r>
              <a:rPr dirty="0" spc="-5"/>
              <a:t>dan </a:t>
            </a:r>
            <a:r>
              <a:rPr dirty="0"/>
              <a:t>57+ </a:t>
            </a:r>
            <a:r>
              <a:rPr dirty="0" spc="-5"/>
              <a:t>Contohnya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5497"/>
            <a:ext cx="5716270" cy="7797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Tembung Garba adalah </a:t>
            </a:r>
            <a:r>
              <a:rPr dirty="0" sz="1200">
                <a:latin typeface="Times New Roman"/>
                <a:cs typeface="Times New Roman"/>
              </a:rPr>
              <a:t>dua kata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penggunaannya </a:t>
            </a:r>
            <a:r>
              <a:rPr dirty="0" sz="1200" spc="-5">
                <a:latin typeface="Times New Roman"/>
                <a:cs typeface="Times New Roman"/>
              </a:rPr>
              <a:t>diringkas,  </a:t>
            </a:r>
            <a:r>
              <a:rPr dirty="0" sz="1200">
                <a:latin typeface="Times New Roman"/>
                <a:cs typeface="Times New Roman"/>
              </a:rPr>
              <a:t>umumnya </a:t>
            </a:r>
            <a:r>
              <a:rPr dirty="0" sz="1200" spc="-5">
                <a:latin typeface="Times New Roman"/>
                <a:cs typeface="Times New Roman"/>
              </a:rPr>
              <a:t>digunakan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tembang Jawa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menyesuaikan </a:t>
            </a:r>
            <a:r>
              <a:rPr dirty="0" sz="1200">
                <a:latin typeface="Times New Roman"/>
                <a:cs typeface="Times New Roman"/>
              </a:rPr>
              <a:t>guru </a:t>
            </a:r>
            <a:r>
              <a:rPr dirty="0" sz="1200" spc="-5">
                <a:latin typeface="Times New Roman"/>
                <a:cs typeface="Times New Roman"/>
              </a:rPr>
              <a:t>wilangan. Dalam </a:t>
            </a:r>
            <a:r>
              <a:rPr dirty="0" sz="1200">
                <a:latin typeface="Times New Roman"/>
                <a:cs typeface="Times New Roman"/>
              </a:rPr>
              <a:t>bahasa  </a:t>
            </a:r>
            <a:r>
              <a:rPr dirty="0" sz="1200" spc="-5">
                <a:latin typeface="Times New Roman"/>
                <a:cs typeface="Times New Roman"/>
              </a:rPr>
              <a:t>Indonesia tembung </a:t>
            </a:r>
            <a:r>
              <a:rPr dirty="0" sz="1200">
                <a:latin typeface="Times New Roman"/>
                <a:cs typeface="Times New Roman"/>
              </a:rPr>
              <a:t>tersebut </a:t>
            </a:r>
            <a:r>
              <a:rPr dirty="0" sz="1200" spc="-5">
                <a:latin typeface="Times New Roman"/>
                <a:cs typeface="Times New Roman"/>
              </a:rPr>
              <a:t>disebut </a:t>
            </a:r>
            <a:r>
              <a:rPr dirty="0" sz="1200" spc="-5" i="1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gabungan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Misalnya: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"aneng"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artinya  "di". Tembung tersebut terbentuk </a:t>
            </a:r>
            <a:r>
              <a:rPr dirty="0" sz="1200">
                <a:latin typeface="Times New Roman"/>
                <a:cs typeface="Times New Roman"/>
              </a:rPr>
              <a:t>dari </a:t>
            </a:r>
            <a:r>
              <a:rPr dirty="0" sz="1200" spc="-5">
                <a:latin typeface="Times New Roman"/>
                <a:cs typeface="Times New Roman"/>
              </a:rPr>
              <a:t>tembung </a:t>
            </a:r>
            <a:r>
              <a:rPr dirty="0" sz="1200" i="1">
                <a:latin typeface="Times New Roman"/>
                <a:cs typeface="Times New Roman"/>
              </a:rPr>
              <a:t>ana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i="1">
                <a:latin typeface="Times New Roman"/>
                <a:cs typeface="Times New Roman"/>
              </a:rPr>
              <a:t>ing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sehingga </a:t>
            </a:r>
            <a:r>
              <a:rPr dirty="0" sz="1200">
                <a:latin typeface="Times New Roman"/>
                <a:cs typeface="Times New Roman"/>
              </a:rPr>
              <a:t>menjadi </a:t>
            </a:r>
            <a:r>
              <a:rPr dirty="0" sz="1200" spc="-5">
                <a:latin typeface="Times New Roman"/>
                <a:cs typeface="Times New Roman"/>
              </a:rPr>
              <a:t>kata baru  </a:t>
            </a:r>
            <a:r>
              <a:rPr dirty="0" sz="1200" spc="-5" i="1">
                <a:latin typeface="Times New Roman"/>
                <a:cs typeface="Times New Roman"/>
              </a:rPr>
              <a:t>aneng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219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garba yaiku </a:t>
            </a:r>
            <a:r>
              <a:rPr dirty="0" sz="1200">
                <a:latin typeface="Times New Roman"/>
                <a:cs typeface="Times New Roman"/>
              </a:rPr>
              <a:t>tembung loro sing </a:t>
            </a:r>
            <a:r>
              <a:rPr dirty="0" sz="1200" spc="-5">
                <a:latin typeface="Times New Roman"/>
                <a:cs typeface="Times New Roman"/>
              </a:rPr>
              <a:t>diringkes, lumrahe </a:t>
            </a:r>
            <a:r>
              <a:rPr dirty="0" sz="1200">
                <a:latin typeface="Times New Roman"/>
                <a:cs typeface="Times New Roman"/>
              </a:rPr>
              <a:t>ana ing  </a:t>
            </a:r>
            <a:r>
              <a:rPr dirty="0" sz="1200" spc="-5">
                <a:latin typeface="Times New Roman"/>
                <a:cs typeface="Times New Roman"/>
              </a:rPr>
              <a:t>tembang kanggo nguyak </a:t>
            </a:r>
            <a:r>
              <a:rPr dirty="0" sz="1200">
                <a:latin typeface="Times New Roman"/>
                <a:cs typeface="Times New Roman"/>
              </a:rPr>
              <a:t>guru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wilangan.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2476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 sebuah </a:t>
            </a:r>
            <a:r>
              <a:rPr dirty="0" sz="1200">
                <a:latin typeface="Times New Roman"/>
                <a:cs typeface="Times New Roman"/>
              </a:rPr>
              <a:t>buku bertajuk "</a:t>
            </a:r>
            <a:r>
              <a:rPr dirty="0" sz="1200" i="1">
                <a:latin typeface="Times New Roman"/>
                <a:cs typeface="Times New Roman"/>
              </a:rPr>
              <a:t>Pepak Basa </a:t>
            </a:r>
            <a:r>
              <a:rPr dirty="0" sz="1200" spc="-5" i="1">
                <a:latin typeface="Times New Roman"/>
                <a:cs typeface="Times New Roman"/>
              </a:rPr>
              <a:t>Jawa Lengkap</a:t>
            </a:r>
            <a:r>
              <a:rPr dirty="0" sz="1200" spc="-5">
                <a:latin typeface="Times New Roman"/>
                <a:cs typeface="Times New Roman"/>
              </a:rPr>
              <a:t>", tembung </a:t>
            </a:r>
            <a:r>
              <a:rPr dirty="0" sz="1200">
                <a:latin typeface="Times New Roman"/>
                <a:cs typeface="Times New Roman"/>
              </a:rPr>
              <a:t>garba </a:t>
            </a:r>
            <a:r>
              <a:rPr dirty="0" sz="1200" spc="-5">
                <a:latin typeface="Times New Roman"/>
                <a:cs typeface="Times New Roman"/>
              </a:rPr>
              <a:t>adalah sebuah  kata yang terbentuk atas </a:t>
            </a:r>
            <a:r>
              <a:rPr dirty="0" sz="1200">
                <a:latin typeface="Times New Roman"/>
                <a:cs typeface="Times New Roman"/>
              </a:rPr>
              <a:t>dua </a:t>
            </a:r>
            <a:r>
              <a:rPr dirty="0" sz="1200" spc="-5">
                <a:latin typeface="Times New Roman"/>
                <a:cs typeface="Times New Roman"/>
              </a:rPr>
              <a:t>kata atau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yang penggunaannya </a:t>
            </a:r>
            <a:r>
              <a:rPr dirty="0" sz="1200">
                <a:latin typeface="Times New Roman"/>
                <a:cs typeface="Times New Roman"/>
              </a:rPr>
              <a:t>digabung </a:t>
            </a:r>
            <a:r>
              <a:rPr dirty="0" sz="1200" spc="-5">
                <a:latin typeface="Times New Roman"/>
                <a:cs typeface="Times New Roman"/>
              </a:rPr>
              <a:t>tetapi dengan  mengurangi jumlah </a:t>
            </a:r>
            <a:r>
              <a:rPr dirty="0" sz="1200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katanya yang menghasilkan sebuah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556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Secara </a:t>
            </a:r>
            <a:r>
              <a:rPr dirty="0" sz="1200">
                <a:latin typeface="Times New Roman"/>
                <a:cs typeface="Times New Roman"/>
              </a:rPr>
              <a:t>simpelnya, tembung </a:t>
            </a:r>
            <a:r>
              <a:rPr dirty="0" sz="1200" spc="-5">
                <a:latin typeface="Times New Roman"/>
                <a:cs typeface="Times New Roman"/>
              </a:rPr>
              <a:t>garba </a:t>
            </a:r>
            <a:r>
              <a:rPr dirty="0" sz="1200">
                <a:latin typeface="Times New Roman"/>
                <a:cs typeface="Times New Roman"/>
              </a:rPr>
              <a:t>adalah kata yang terbentuk dua kata yang </a:t>
            </a:r>
            <a:r>
              <a:rPr dirty="0" sz="1200" spc="-5">
                <a:latin typeface="Times New Roman"/>
                <a:cs typeface="Times New Roman"/>
              </a:rPr>
              <a:t>disingkat agar  dalam pengucapannya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cepat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mudah. </a:t>
            </a:r>
            <a:r>
              <a:rPr dirty="0" sz="1200">
                <a:latin typeface="Times New Roman"/>
                <a:cs typeface="Times New Roman"/>
              </a:rPr>
              <a:t>Mungkin anda masih </a:t>
            </a:r>
            <a:r>
              <a:rPr dirty="0" sz="1200" spc="-5">
                <a:latin typeface="Times New Roman"/>
                <a:cs typeface="Times New Roman"/>
              </a:rPr>
              <a:t>belum paham, </a:t>
            </a:r>
            <a:r>
              <a:rPr dirty="0" sz="1200">
                <a:latin typeface="Times New Roman"/>
                <a:cs typeface="Times New Roman"/>
              </a:rPr>
              <a:t>agar </a:t>
            </a:r>
            <a:r>
              <a:rPr dirty="0" sz="1200" spc="-5">
                <a:latin typeface="Times New Roman"/>
                <a:cs typeface="Times New Roman"/>
              </a:rPr>
              <a:t>anda  </a:t>
            </a:r>
            <a:r>
              <a:rPr dirty="0" sz="1200">
                <a:latin typeface="Times New Roman"/>
                <a:cs typeface="Times New Roman"/>
              </a:rPr>
              <a:t>lebih mudah untuk </a:t>
            </a:r>
            <a:r>
              <a:rPr dirty="0" sz="1200" spc="-5">
                <a:latin typeface="Times New Roman"/>
                <a:cs typeface="Times New Roman"/>
              </a:rPr>
              <a:t>mengerti, berikut penjelasan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lanjut.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2870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 :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Tembung Saroja lengkap contoh dan artinya dalam bahasa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dan </a:t>
            </a:r>
            <a:r>
              <a:rPr dirty="0" sz="12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Indonesia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Fungsi dan </a:t>
            </a:r>
            <a:r>
              <a:rPr dirty="0" sz="1800" b="1">
                <a:latin typeface="Times New Roman"/>
                <a:cs typeface="Times New Roman"/>
              </a:rPr>
              <a:t>Manfaat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Garba</a:t>
            </a:r>
            <a:endParaRPr sz="1800">
              <a:latin typeface="Times New Roman"/>
              <a:cs typeface="Times New Roman"/>
            </a:endParaRPr>
          </a:p>
          <a:p>
            <a:pPr marL="12700" marR="19812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buku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Paramasastra Bahasa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Jawa</a:t>
            </a:r>
            <a:r>
              <a:rPr dirty="0" sz="1200">
                <a:latin typeface="Times New Roman"/>
                <a:cs typeface="Times New Roman"/>
                <a:hlinkClick r:id="rId4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tembung </a:t>
            </a:r>
            <a:r>
              <a:rPr dirty="0" sz="1200" spc="-5">
                <a:latin typeface="Times New Roman"/>
                <a:cs typeface="Times New Roman"/>
              </a:rPr>
              <a:t>garba </a:t>
            </a:r>
            <a:r>
              <a:rPr dirty="0" sz="1200">
                <a:latin typeface="Times New Roman"/>
                <a:cs typeface="Times New Roman"/>
              </a:rPr>
              <a:t>biasanya digunakan </a:t>
            </a:r>
            <a:r>
              <a:rPr dirty="0" sz="1200" spc="-5">
                <a:latin typeface="Times New Roman"/>
                <a:cs typeface="Times New Roman"/>
              </a:rPr>
              <a:t>ketika </a:t>
            </a:r>
            <a:r>
              <a:rPr dirty="0" sz="1200">
                <a:latin typeface="Times New Roman"/>
                <a:cs typeface="Times New Roman"/>
              </a:rPr>
              <a:t>kita  </a:t>
            </a:r>
            <a:r>
              <a:rPr dirty="0" sz="1200" spc="-5">
                <a:latin typeface="Times New Roman"/>
                <a:cs typeface="Times New Roman"/>
              </a:rPr>
              <a:t>membuat sebuah </a:t>
            </a:r>
            <a:r>
              <a:rPr dirty="0" sz="1200">
                <a:latin typeface="Times New Roman"/>
                <a:cs typeface="Times New Roman"/>
              </a:rPr>
              <a:t>tembang </a:t>
            </a:r>
            <a:r>
              <a:rPr dirty="0" sz="1200" spc="-5">
                <a:latin typeface="Times New Roman"/>
                <a:cs typeface="Times New Roman"/>
              </a:rPr>
              <a:t>macapat, </a:t>
            </a:r>
            <a:r>
              <a:rPr dirty="0" sz="1200">
                <a:latin typeface="Times New Roman"/>
                <a:cs typeface="Times New Roman"/>
              </a:rPr>
              <a:t>dimana tembang </a:t>
            </a:r>
            <a:r>
              <a:rPr dirty="0" sz="1200" spc="-5">
                <a:latin typeface="Times New Roman"/>
                <a:cs typeface="Times New Roman"/>
              </a:rPr>
              <a:t>tersebut memiliki </a:t>
            </a:r>
            <a:r>
              <a:rPr dirty="0" sz="1200">
                <a:latin typeface="Times New Roman"/>
                <a:cs typeface="Times New Roman"/>
              </a:rPr>
              <a:t>rumus baku </a:t>
            </a:r>
            <a:r>
              <a:rPr dirty="0" sz="1200" spc="-5">
                <a:latin typeface="Times New Roman"/>
                <a:cs typeface="Times New Roman"/>
              </a:rPr>
              <a:t>guru  wilangan yang </a:t>
            </a:r>
            <a:r>
              <a:rPr dirty="0" sz="1200">
                <a:latin typeface="Times New Roman"/>
                <a:cs typeface="Times New Roman"/>
              </a:rPr>
              <a:t>berupa jumlah suku </a:t>
            </a:r>
            <a:r>
              <a:rPr dirty="0" sz="1200" spc="-5">
                <a:latin typeface="Times New Roman"/>
                <a:cs typeface="Times New Roman"/>
              </a:rPr>
              <a:t>kata. Namun, dalam pergaulan </a:t>
            </a:r>
            <a:r>
              <a:rPr dirty="0" sz="1200">
                <a:latin typeface="Times New Roman"/>
                <a:cs typeface="Times New Roman"/>
              </a:rPr>
              <a:t>sehari-hari, </a:t>
            </a:r>
            <a:r>
              <a:rPr dirty="0" sz="1200" spc="-5">
                <a:latin typeface="Times New Roman"/>
                <a:cs typeface="Times New Roman"/>
              </a:rPr>
              <a:t>masyarakat  Jawa </a:t>
            </a:r>
            <a:r>
              <a:rPr dirty="0" sz="1200">
                <a:latin typeface="Times New Roman"/>
                <a:cs typeface="Times New Roman"/>
              </a:rPr>
              <a:t>masih banyak </a:t>
            </a:r>
            <a:r>
              <a:rPr dirty="0" sz="1200" spc="-5">
                <a:latin typeface="Times New Roman"/>
                <a:cs typeface="Times New Roman"/>
              </a:rPr>
              <a:t>menggunakannya, </a:t>
            </a:r>
            <a:r>
              <a:rPr dirty="0" sz="1200">
                <a:latin typeface="Times New Roman"/>
                <a:cs typeface="Times New Roman"/>
              </a:rPr>
              <a:t>karena </a:t>
            </a:r>
            <a:r>
              <a:rPr dirty="0" sz="1200" spc="-5">
                <a:latin typeface="Times New Roman"/>
                <a:cs typeface="Times New Roman"/>
              </a:rPr>
              <a:t>diucapkan </a:t>
            </a:r>
            <a:r>
              <a:rPr dirty="0" sz="1200">
                <a:latin typeface="Times New Roman"/>
                <a:cs typeface="Times New Roman"/>
              </a:rPr>
              <a:t>lebih simpel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cepat.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984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Menurut etika masyarakat Jawa, </a:t>
            </a:r>
            <a:r>
              <a:rPr dirty="0" sz="1200">
                <a:latin typeface="Times New Roman"/>
                <a:cs typeface="Times New Roman"/>
              </a:rPr>
              <a:t>tembung garba yang memiliki </a:t>
            </a:r>
            <a:r>
              <a:rPr dirty="0" sz="1200" spc="-5">
                <a:latin typeface="Times New Roman"/>
                <a:cs typeface="Times New Roman"/>
              </a:rPr>
              <a:t>arti kiasan hanya </a:t>
            </a:r>
            <a:r>
              <a:rPr dirty="0" sz="1200">
                <a:latin typeface="Times New Roman"/>
                <a:cs typeface="Times New Roman"/>
              </a:rPr>
              <a:t>boleh  </a:t>
            </a:r>
            <a:r>
              <a:rPr dirty="0" sz="1200" spc="-5">
                <a:latin typeface="Times New Roman"/>
                <a:cs typeface="Times New Roman"/>
              </a:rPr>
              <a:t>digunakan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percakapan dengan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usianya sebaya </a:t>
            </a:r>
            <a:r>
              <a:rPr dirty="0" sz="1200" spc="-5">
                <a:latin typeface="Times New Roman"/>
                <a:cs typeface="Times New Roman"/>
              </a:rPr>
              <a:t>atau lebih </a:t>
            </a:r>
            <a:r>
              <a:rPr dirty="0" sz="1200">
                <a:latin typeface="Times New Roman"/>
                <a:cs typeface="Times New Roman"/>
              </a:rPr>
              <a:t>muda,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>
                <a:latin typeface="Times New Roman"/>
                <a:cs typeface="Times New Roman"/>
              </a:rPr>
              <a:t>jika  </a:t>
            </a:r>
            <a:r>
              <a:rPr dirty="0" sz="1200" spc="-5">
                <a:latin typeface="Times New Roman"/>
                <a:cs typeface="Times New Roman"/>
              </a:rPr>
              <a:t>dengan orang yang </a:t>
            </a:r>
            <a:r>
              <a:rPr dirty="0" sz="1200">
                <a:latin typeface="Times New Roman"/>
                <a:cs typeface="Times New Roman"/>
              </a:rPr>
              <a:t>lebih tua </a:t>
            </a:r>
            <a:r>
              <a:rPr dirty="0" sz="1200" spc="-5">
                <a:latin typeface="Times New Roman"/>
                <a:cs typeface="Times New Roman"/>
              </a:rPr>
              <a:t>dianggap kurang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sopan.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latin typeface="Times New Roman"/>
                <a:cs typeface="Times New Roman"/>
              </a:rPr>
              <a:t>4 </a:t>
            </a:r>
            <a:r>
              <a:rPr dirty="0" sz="1800" spc="-5" b="1">
                <a:latin typeface="Times New Roman"/>
                <a:cs typeface="Times New Roman"/>
              </a:rPr>
              <a:t>Jenis Tembung </a:t>
            </a:r>
            <a:r>
              <a:rPr dirty="0" sz="1800" b="1">
                <a:latin typeface="Times New Roman"/>
                <a:cs typeface="Times New Roman"/>
              </a:rPr>
              <a:t>Garba </a:t>
            </a:r>
            <a:r>
              <a:rPr dirty="0" sz="1800" spc="-5" b="1">
                <a:latin typeface="Times New Roman"/>
                <a:cs typeface="Times New Roman"/>
              </a:rPr>
              <a:t>dan Contohnya</a:t>
            </a:r>
            <a:endParaRPr sz="1800">
              <a:latin typeface="Times New Roman"/>
              <a:cs typeface="Times New Roman"/>
            </a:endParaRPr>
          </a:p>
          <a:p>
            <a:pPr marL="12700" marR="52705">
              <a:lnSpc>
                <a:spcPts val="1380"/>
              </a:lnSpc>
              <a:spcBef>
                <a:spcPts val="1440"/>
              </a:spcBef>
            </a:pPr>
            <a:r>
              <a:rPr dirty="0" sz="1200">
                <a:latin typeface="Times New Roman"/>
                <a:cs typeface="Times New Roman"/>
              </a:rPr>
              <a:t>Dikutip </a:t>
            </a:r>
            <a:r>
              <a:rPr dirty="0" sz="1200" spc="-5">
                <a:latin typeface="Times New Roman"/>
                <a:cs typeface="Times New Roman"/>
              </a:rPr>
              <a:t>dari karya ilmiah berjudul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b="1" i="1">
                <a:latin typeface="Times New Roman"/>
                <a:cs typeface="Times New Roman"/>
              </a:rPr>
              <a:t>Tembung </a:t>
            </a:r>
            <a:r>
              <a:rPr dirty="0" sz="1200" spc="-5" b="1" i="1">
                <a:latin typeface="Times New Roman"/>
                <a:cs typeface="Times New Roman"/>
              </a:rPr>
              <a:t>Garba Wonteng Ing rubrik Macapat  </a:t>
            </a:r>
            <a:r>
              <a:rPr dirty="0" sz="1200" b="1" i="1">
                <a:latin typeface="Times New Roman"/>
                <a:cs typeface="Times New Roman"/>
              </a:rPr>
              <a:t>Kalawarti Djaka </a:t>
            </a:r>
            <a:r>
              <a:rPr dirty="0" sz="1200" spc="-5" b="1" i="1">
                <a:latin typeface="Times New Roman"/>
                <a:cs typeface="Times New Roman"/>
              </a:rPr>
              <a:t>Lodhang</a:t>
            </a:r>
            <a:r>
              <a:rPr dirty="0" sz="1200" spc="-5">
                <a:latin typeface="Times New Roman"/>
                <a:cs typeface="Times New Roman"/>
              </a:rPr>
              <a:t>" karya Wahyu </a:t>
            </a:r>
            <a:r>
              <a:rPr dirty="0" sz="1200">
                <a:latin typeface="Times New Roman"/>
                <a:cs typeface="Times New Roman"/>
              </a:rPr>
              <a:t>Retnosari, </a:t>
            </a:r>
            <a:r>
              <a:rPr dirty="0" sz="1200" spc="-5">
                <a:latin typeface="Times New Roman"/>
                <a:cs typeface="Times New Roman"/>
              </a:rPr>
              <a:t>ternyata </a:t>
            </a:r>
            <a:r>
              <a:rPr dirty="0" sz="1200">
                <a:latin typeface="Times New Roman"/>
                <a:cs typeface="Times New Roman"/>
              </a:rPr>
              <a:t>tembung garba dibagi </a:t>
            </a:r>
            <a:r>
              <a:rPr dirty="0" sz="1200" spc="-5">
                <a:latin typeface="Times New Roman"/>
                <a:cs typeface="Times New Roman"/>
              </a:rPr>
              <a:t>menjadi  </a:t>
            </a:r>
            <a:r>
              <a:rPr dirty="0" sz="1200">
                <a:latin typeface="Times New Roman"/>
                <a:cs typeface="Times New Roman"/>
              </a:rPr>
              <a:t>4 </a:t>
            </a:r>
            <a:r>
              <a:rPr dirty="0" sz="1200" spc="-5">
                <a:latin typeface="Times New Roman"/>
                <a:cs typeface="Times New Roman"/>
              </a:rPr>
              <a:t>macam. Berikut penjelasannya yang dilengkapi dengan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1. </a:t>
            </a:r>
            <a:r>
              <a:rPr dirty="0" sz="1350" spc="-5" b="1">
                <a:latin typeface="Times New Roman"/>
                <a:cs typeface="Times New Roman"/>
              </a:rPr>
              <a:t>Tembung Garba</a:t>
            </a:r>
            <a:r>
              <a:rPr dirty="0" sz="1350" spc="5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Lumrah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296545">
              <a:lnSpc>
                <a:spcPts val="1380"/>
              </a:lnSpc>
            </a:pPr>
            <a:r>
              <a:rPr dirty="0" sz="1200" spc="-5" i="1">
                <a:latin typeface="Times New Roman"/>
                <a:cs typeface="Times New Roman"/>
              </a:rPr>
              <a:t>Lumrah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umum, maka tembung garba jenis </a:t>
            </a:r>
            <a:r>
              <a:rPr dirty="0" sz="1200" spc="-5">
                <a:latin typeface="Times New Roman"/>
                <a:cs typeface="Times New Roman"/>
              </a:rPr>
              <a:t>tidak mengalami perubahan </a:t>
            </a:r>
            <a:r>
              <a:rPr dirty="0" sz="1200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kata  ketika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digabungkan.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Contohnya: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29580" cy="8738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Times New Roman"/>
                <a:cs typeface="Times New Roman"/>
              </a:rPr>
              <a:t>Jiwangga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8796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Penjelasan: Tembung </a:t>
            </a:r>
            <a:r>
              <a:rPr dirty="0" sz="1200">
                <a:latin typeface="Times New Roman"/>
                <a:cs typeface="Times New Roman"/>
              </a:rPr>
              <a:t>garba </a:t>
            </a:r>
            <a:r>
              <a:rPr dirty="0" sz="1200" spc="-5">
                <a:latin typeface="Times New Roman"/>
                <a:cs typeface="Times New Roman"/>
              </a:rPr>
              <a:t>tersebut berasal </a:t>
            </a:r>
            <a:r>
              <a:rPr dirty="0" sz="1200">
                <a:latin typeface="Times New Roman"/>
                <a:cs typeface="Times New Roman"/>
              </a:rPr>
              <a:t>dari kata jiwa </a:t>
            </a:r>
            <a:r>
              <a:rPr dirty="0" sz="1200" spc="-5">
                <a:latin typeface="Times New Roman"/>
                <a:cs typeface="Times New Roman"/>
              </a:rPr>
              <a:t>dan angga. </a:t>
            </a:r>
            <a:r>
              <a:rPr dirty="0" sz="1200">
                <a:latin typeface="Times New Roman"/>
                <a:cs typeface="Times New Roman"/>
              </a:rPr>
              <a:t>Jiwangga </a:t>
            </a:r>
            <a:r>
              <a:rPr dirty="0" sz="1200" spc="-5">
                <a:latin typeface="Times New Roman"/>
                <a:cs typeface="Times New Roman"/>
              </a:rPr>
              <a:t>artinya  jiwamu.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Sinom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Penjelasan: Tembung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berasal dari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si dan enom. </a:t>
            </a:r>
            <a:r>
              <a:rPr dirty="0" sz="1200">
                <a:latin typeface="Times New Roman"/>
                <a:cs typeface="Times New Roman"/>
              </a:rPr>
              <a:t>Sinom </a:t>
            </a:r>
            <a:r>
              <a:rPr dirty="0" sz="1200" spc="-5">
                <a:latin typeface="Times New Roman"/>
                <a:cs typeface="Times New Roman"/>
              </a:rPr>
              <a:t>artinya yang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2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Tembung Garba</a:t>
            </a:r>
            <a:r>
              <a:rPr dirty="0" sz="1350" spc="1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Sustrawan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3943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Tembung garba sustrawan adalah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terbentuk </a:t>
            </a:r>
            <a:r>
              <a:rPr dirty="0" sz="1200" spc="-5">
                <a:latin typeface="Times New Roman"/>
                <a:cs typeface="Times New Roman"/>
              </a:rPr>
              <a:t>dari perpaduan </a:t>
            </a:r>
            <a:r>
              <a:rPr dirty="0" sz="1200">
                <a:latin typeface="Times New Roman"/>
                <a:cs typeface="Times New Roman"/>
              </a:rPr>
              <a:t>dua kata </a:t>
            </a:r>
            <a:r>
              <a:rPr dirty="0" sz="1200" spc="-5">
                <a:latin typeface="Times New Roman"/>
                <a:cs typeface="Times New Roman"/>
              </a:rPr>
              <a:t>yang  mendapat sisipan huruf </a:t>
            </a:r>
            <a:r>
              <a:rPr dirty="0" sz="1200">
                <a:latin typeface="Times New Roman"/>
                <a:cs typeface="Times New Roman"/>
              </a:rPr>
              <a:t>“w” </a:t>
            </a:r>
            <a:r>
              <a:rPr dirty="0" sz="1200" spc="-5">
                <a:latin typeface="Times New Roman"/>
                <a:cs typeface="Times New Roman"/>
              </a:rPr>
              <a:t>pada awal suku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terakhir.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tembung garba sustrawan: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 i="1">
                <a:latin typeface="Times New Roman"/>
                <a:cs typeface="Times New Roman"/>
              </a:rPr>
              <a:t>Tumujweng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Penjelasan: Tembung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berasal dari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tumuju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i="1">
                <a:latin typeface="Times New Roman"/>
                <a:cs typeface="Times New Roman"/>
              </a:rPr>
              <a:t>ing</a:t>
            </a:r>
            <a:r>
              <a:rPr dirty="0" sz="1200">
                <a:latin typeface="Times New Roman"/>
                <a:cs typeface="Times New Roman"/>
              </a:rPr>
              <a:t>, lalu </a:t>
            </a:r>
            <a:r>
              <a:rPr dirty="0" sz="1200" spc="-5">
                <a:latin typeface="Times New Roman"/>
                <a:cs typeface="Times New Roman"/>
              </a:rPr>
              <a:t>mendapat sisipan huruf  "w". Tumujweng 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menuju.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 i="1">
                <a:latin typeface="Times New Roman"/>
                <a:cs typeface="Times New Roman"/>
              </a:rPr>
              <a:t>Nujwari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032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Penjelasan: Tembung tersebut berasal </a:t>
            </a:r>
            <a:r>
              <a:rPr dirty="0" sz="1200">
                <a:latin typeface="Times New Roman"/>
                <a:cs typeface="Times New Roman"/>
              </a:rPr>
              <a:t>dari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nuju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i="1">
                <a:latin typeface="Times New Roman"/>
                <a:cs typeface="Times New Roman"/>
              </a:rPr>
              <a:t>ari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yang mendapat sisipan huruf  konsonan "w". Nujwari berarti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3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Tembung Garba Sustra</a:t>
            </a:r>
            <a:r>
              <a:rPr dirty="0" sz="1350" spc="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Ye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marL="12700" marR="1098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Tembung </a:t>
            </a:r>
            <a:r>
              <a:rPr dirty="0" sz="1200">
                <a:latin typeface="Times New Roman"/>
                <a:cs typeface="Times New Roman"/>
              </a:rPr>
              <a:t>Garba </a:t>
            </a:r>
            <a:r>
              <a:rPr dirty="0" sz="1200" spc="-5">
                <a:latin typeface="Times New Roman"/>
                <a:cs typeface="Times New Roman"/>
              </a:rPr>
              <a:t>Sustra Ye hampir </a:t>
            </a:r>
            <a:r>
              <a:rPr dirty="0" sz="1200">
                <a:latin typeface="Times New Roman"/>
                <a:cs typeface="Times New Roman"/>
              </a:rPr>
              <a:t>mirip </a:t>
            </a:r>
            <a:r>
              <a:rPr dirty="0" sz="1200" spc="-5">
                <a:latin typeface="Times New Roman"/>
                <a:cs typeface="Times New Roman"/>
              </a:rPr>
              <a:t>dengan tembung garba sustrawan, namun </a:t>
            </a:r>
            <a:r>
              <a:rPr dirty="0" sz="1200">
                <a:latin typeface="Times New Roman"/>
                <a:cs typeface="Times New Roman"/>
              </a:rPr>
              <a:t>huruf  </a:t>
            </a:r>
            <a:r>
              <a:rPr dirty="0" sz="1200" spc="-5">
                <a:latin typeface="Times New Roman"/>
                <a:cs typeface="Times New Roman"/>
              </a:rPr>
              <a:t>konsonan sisipan yang digunakan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“y”.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tembung garba sustra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 i="1">
                <a:latin typeface="Times New Roman"/>
                <a:cs typeface="Times New Roman"/>
              </a:rPr>
              <a:t>Sedyarsa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3422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Penjelasan: Tembung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berasal </a:t>
            </a:r>
            <a:r>
              <a:rPr dirty="0" sz="1200">
                <a:latin typeface="Times New Roman"/>
                <a:cs typeface="Times New Roman"/>
              </a:rPr>
              <a:t>dari </a:t>
            </a:r>
            <a:r>
              <a:rPr dirty="0" sz="1200" spc="-5">
                <a:latin typeface="Times New Roman"/>
                <a:cs typeface="Times New Roman"/>
              </a:rPr>
              <a:t>gabungan </a:t>
            </a:r>
            <a:r>
              <a:rPr dirty="0" sz="1200" i="1">
                <a:latin typeface="Times New Roman"/>
                <a:cs typeface="Times New Roman"/>
              </a:rPr>
              <a:t>sedya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 i="1">
                <a:latin typeface="Times New Roman"/>
                <a:cs typeface="Times New Roman"/>
              </a:rPr>
              <a:t>arsa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disisipi huruf </a:t>
            </a:r>
            <a:r>
              <a:rPr dirty="0" sz="1200" spc="-5">
                <a:latin typeface="Times New Roman"/>
                <a:cs typeface="Times New Roman"/>
              </a:rPr>
              <a:t>"y".  Sedyarsa tujuan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 i="1">
                <a:latin typeface="Times New Roman"/>
                <a:cs typeface="Times New Roman"/>
              </a:rPr>
              <a:t>Sugyarta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778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Penjelasan: Tembung terbentuk dari gabungan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sugih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i="1">
                <a:latin typeface="Times New Roman"/>
                <a:cs typeface="Times New Roman"/>
              </a:rPr>
              <a:t>arta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Sugyarta artinya </a:t>
            </a:r>
            <a:r>
              <a:rPr dirty="0" sz="1200">
                <a:latin typeface="Times New Roman"/>
                <a:cs typeface="Times New Roman"/>
              </a:rPr>
              <a:t>kaya  </a:t>
            </a:r>
            <a:r>
              <a:rPr dirty="0" sz="1200" spc="-5">
                <a:latin typeface="Times New Roman"/>
                <a:cs typeface="Times New Roman"/>
              </a:rPr>
              <a:t>uang/banyak uang.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84150" indent="-172085">
              <a:lnSpc>
                <a:spcPct val="100000"/>
              </a:lnSpc>
              <a:buAutoNum type="arabicPeriod" startAt="4"/>
              <a:tabLst>
                <a:tab pos="184785" algn="l"/>
              </a:tabLst>
            </a:pPr>
            <a:r>
              <a:rPr dirty="0" sz="1350" spc="-5" b="1">
                <a:latin typeface="Times New Roman"/>
                <a:cs typeface="Times New Roman"/>
              </a:rPr>
              <a:t>Tembung Garba Warga</a:t>
            </a:r>
            <a:r>
              <a:rPr dirty="0" sz="1350" spc="5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Ha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1209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Jenis tembung garba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ke-4 adalah </a:t>
            </a:r>
            <a:r>
              <a:rPr dirty="0" sz="1200">
                <a:latin typeface="Times New Roman"/>
                <a:cs typeface="Times New Roman"/>
              </a:rPr>
              <a:t>warga </a:t>
            </a:r>
            <a:r>
              <a:rPr dirty="0" sz="1200" spc="-5">
                <a:latin typeface="Times New Roman"/>
                <a:cs typeface="Times New Roman"/>
              </a:rPr>
              <a:t>ha. Adapun ciri khas </a:t>
            </a:r>
            <a:r>
              <a:rPr dirty="0" sz="1200">
                <a:latin typeface="Times New Roman"/>
                <a:cs typeface="Times New Roman"/>
              </a:rPr>
              <a:t>dari tembung </a:t>
            </a:r>
            <a:r>
              <a:rPr dirty="0" sz="1200" spc="-5">
                <a:latin typeface="Times New Roman"/>
                <a:cs typeface="Times New Roman"/>
              </a:rPr>
              <a:t>Garba  Warga Ha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dengan mengurangi salah satu atau beberapa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huruf.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99760" cy="72523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Narendra: berasal </a:t>
            </a:r>
            <a:r>
              <a:rPr dirty="0" sz="1200">
                <a:latin typeface="Times New Roman"/>
                <a:cs typeface="Times New Roman"/>
              </a:rPr>
              <a:t>dari kata </a:t>
            </a:r>
            <a:r>
              <a:rPr dirty="0" sz="1200" spc="-5" i="1">
                <a:latin typeface="Times New Roman"/>
                <a:cs typeface="Times New Roman"/>
              </a:rPr>
              <a:t>Nara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endra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36854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Penjelasan: Tembung Narendra terbentuk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 i="1">
                <a:latin typeface="Times New Roman"/>
                <a:cs typeface="Times New Roman"/>
              </a:rPr>
              <a:t>Nara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5" i="1">
                <a:latin typeface="Times New Roman"/>
                <a:cs typeface="Times New Roman"/>
              </a:rPr>
              <a:t>endra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mengurangi huruf  </a:t>
            </a:r>
            <a:r>
              <a:rPr dirty="0" sz="1200" spc="-5">
                <a:latin typeface="Times New Roman"/>
                <a:cs typeface="Times New Roman"/>
              </a:rPr>
              <a:t>vokal "a" </a:t>
            </a:r>
            <a:r>
              <a:rPr dirty="0" sz="1200">
                <a:latin typeface="Times New Roman"/>
                <a:cs typeface="Times New Roman"/>
              </a:rPr>
              <a:t>pada suku kata </a:t>
            </a:r>
            <a:r>
              <a:rPr dirty="0" sz="1200" spc="-5">
                <a:latin typeface="Times New Roman"/>
                <a:cs typeface="Times New Roman"/>
              </a:rPr>
              <a:t>"Nar</a:t>
            </a:r>
            <a:r>
              <a:rPr dirty="0" sz="1200" spc="-5" b="1" i="1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".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Narpendah: berasal dari kata </a:t>
            </a:r>
            <a:r>
              <a:rPr dirty="0" sz="1200" i="1">
                <a:latin typeface="Times New Roman"/>
                <a:cs typeface="Times New Roman"/>
              </a:rPr>
              <a:t>Narpa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endah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708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Penjelasan: Tembung narpendah terbentuk dari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Narpa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5" i="1">
                <a:latin typeface="Times New Roman"/>
                <a:cs typeface="Times New Roman"/>
              </a:rPr>
              <a:t>endah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mengurangi 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vokal "a" </a:t>
            </a:r>
            <a:r>
              <a:rPr dirty="0" sz="1200">
                <a:latin typeface="Times New Roman"/>
                <a:cs typeface="Times New Roman"/>
              </a:rPr>
              <a:t>pada suku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"Narp</a:t>
            </a:r>
            <a:r>
              <a:rPr dirty="0" sz="1200" spc="-5" b="1" i="1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".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Rumus Sandi Tembung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Garba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  <a:spcBef>
                <a:spcPts val="1400"/>
              </a:spcBef>
            </a:pPr>
            <a:r>
              <a:rPr dirty="0" sz="1200" spc="-5">
                <a:latin typeface="Times New Roman"/>
                <a:cs typeface="Times New Roman"/>
              </a:rPr>
              <a:t>Menurut </a:t>
            </a:r>
            <a:r>
              <a:rPr dirty="0" sz="1200">
                <a:latin typeface="Times New Roman"/>
                <a:cs typeface="Times New Roman"/>
              </a:rPr>
              <a:t>buku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 i="1">
                <a:latin typeface="Times New Roman"/>
                <a:cs typeface="Times New Roman"/>
              </a:rPr>
              <a:t>Baboning Pepak Basa </a:t>
            </a:r>
            <a:r>
              <a:rPr dirty="0" sz="1200" b="1" i="1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" </a:t>
            </a:r>
            <a:r>
              <a:rPr dirty="0" sz="1200" spc="-5">
                <a:latin typeface="Times New Roman"/>
                <a:cs typeface="Times New Roman"/>
              </a:rPr>
              <a:t>karya </a:t>
            </a:r>
            <a:r>
              <a:rPr dirty="0" sz="1200">
                <a:latin typeface="Times New Roman"/>
                <a:cs typeface="Times New Roman"/>
              </a:rPr>
              <a:t>Budi </a:t>
            </a:r>
            <a:r>
              <a:rPr dirty="0" sz="1200" spc="-5">
                <a:latin typeface="Times New Roman"/>
                <a:cs typeface="Times New Roman"/>
              </a:rPr>
              <a:t>Anwari,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garba </a:t>
            </a:r>
            <a:r>
              <a:rPr dirty="0" sz="1200">
                <a:latin typeface="Times New Roman"/>
                <a:cs typeface="Times New Roman"/>
              </a:rPr>
              <a:t>memiliki  rumus </a:t>
            </a:r>
            <a:r>
              <a:rPr dirty="0" sz="1200" spc="-5">
                <a:latin typeface="Times New Roman"/>
                <a:cs typeface="Times New Roman"/>
              </a:rPr>
              <a:t>tertentu, </a:t>
            </a:r>
            <a:r>
              <a:rPr dirty="0" sz="1200">
                <a:latin typeface="Times New Roman"/>
                <a:cs typeface="Times New Roman"/>
              </a:rPr>
              <a:t>jadi </a:t>
            </a:r>
            <a:r>
              <a:rPr dirty="0" sz="1200" spc="-5">
                <a:latin typeface="Times New Roman"/>
                <a:cs typeface="Times New Roman"/>
              </a:rPr>
              <a:t>tidak sembarangan. Adapun </a:t>
            </a:r>
            <a:r>
              <a:rPr dirty="0" sz="1200">
                <a:latin typeface="Times New Roman"/>
                <a:cs typeface="Times New Roman"/>
              </a:rPr>
              <a:t>rumus </a:t>
            </a:r>
            <a:r>
              <a:rPr dirty="0" sz="1200" spc="-5">
                <a:latin typeface="Times New Roman"/>
                <a:cs typeface="Times New Roman"/>
              </a:rPr>
              <a:t>sandi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membentuk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menjadi 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garba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dirty="0" sz="1200" b="1">
                <a:latin typeface="Times New Roman"/>
                <a:cs typeface="Times New Roman"/>
              </a:rPr>
              <a:t>a + i =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Kaloka </a:t>
            </a:r>
            <a:r>
              <a:rPr dirty="0" sz="1200">
                <a:latin typeface="Times New Roman"/>
                <a:cs typeface="Times New Roman"/>
              </a:rPr>
              <a:t>+ ing =</a:t>
            </a:r>
            <a:r>
              <a:rPr dirty="0" sz="1200" spc="-5">
                <a:latin typeface="Times New Roman"/>
                <a:cs typeface="Times New Roman"/>
              </a:rPr>
              <a:t> Kalokeng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b="1">
                <a:latin typeface="Times New Roman"/>
                <a:cs typeface="Times New Roman"/>
              </a:rPr>
              <a:t>a + </a:t>
            </a:r>
            <a:r>
              <a:rPr dirty="0" sz="1200" spc="-5" b="1">
                <a:latin typeface="Times New Roman"/>
                <a:cs typeface="Times New Roman"/>
              </a:rPr>
              <a:t>u </a:t>
            </a:r>
            <a:r>
              <a:rPr dirty="0" sz="1200" b="1">
                <a:latin typeface="Times New Roman"/>
                <a:cs typeface="Times New Roman"/>
              </a:rPr>
              <a:t>= 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Wira </a:t>
            </a:r>
            <a:r>
              <a:rPr dirty="0" sz="1200">
                <a:latin typeface="Times New Roman"/>
                <a:cs typeface="Times New Roman"/>
              </a:rPr>
              <a:t>+ utama 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Wirotama.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a + e =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Nara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endra: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Narendra.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 b="1">
                <a:latin typeface="Times New Roman"/>
                <a:cs typeface="Times New Roman"/>
              </a:rPr>
              <a:t>u </a:t>
            </a:r>
            <a:r>
              <a:rPr dirty="0" sz="1200" b="1">
                <a:latin typeface="Times New Roman"/>
                <a:cs typeface="Times New Roman"/>
              </a:rPr>
              <a:t>+ a = </a:t>
            </a:r>
            <a:r>
              <a:rPr dirty="0" sz="1200" spc="-5" b="1">
                <a:latin typeface="Times New Roman"/>
                <a:cs typeface="Times New Roman"/>
              </a:rPr>
              <a:t>wa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Ratu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agung: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Ratwagung.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 b="1">
                <a:latin typeface="Times New Roman"/>
                <a:cs typeface="Times New Roman"/>
              </a:rPr>
              <a:t>u </a:t>
            </a:r>
            <a:r>
              <a:rPr dirty="0" sz="1200" b="1">
                <a:latin typeface="Times New Roman"/>
                <a:cs typeface="Times New Roman"/>
              </a:rPr>
              <a:t>+ </a:t>
            </a:r>
            <a:r>
              <a:rPr dirty="0" sz="1200" spc="-5" b="1">
                <a:latin typeface="Times New Roman"/>
                <a:cs typeface="Times New Roman"/>
              </a:rPr>
              <a:t>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we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Jalu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estri: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Jalwestri.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u </a:t>
            </a:r>
            <a:r>
              <a:rPr dirty="0" sz="1200" b="1">
                <a:latin typeface="Times New Roman"/>
                <a:cs typeface="Times New Roman"/>
              </a:rPr>
              <a:t>+ i: </a:t>
            </a:r>
            <a:r>
              <a:rPr dirty="0" sz="1200" spc="-5" b="1">
                <a:latin typeface="Times New Roman"/>
                <a:cs typeface="Times New Roman"/>
              </a:rPr>
              <a:t>we/wi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Tumuju + ing = </a:t>
            </a:r>
            <a:r>
              <a:rPr dirty="0" sz="1200" spc="-5">
                <a:latin typeface="Times New Roman"/>
                <a:cs typeface="Times New Roman"/>
              </a:rPr>
              <a:t>Tumujweng, </a:t>
            </a:r>
            <a:r>
              <a:rPr dirty="0" sz="1200">
                <a:latin typeface="Times New Roman"/>
                <a:cs typeface="Times New Roman"/>
              </a:rPr>
              <a:t>Mungguh + ing: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Munggwing.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b="1">
                <a:latin typeface="Times New Roman"/>
                <a:cs typeface="Times New Roman"/>
              </a:rPr>
              <a:t>i + a: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Contoh: </a:t>
            </a:r>
            <a:r>
              <a:rPr dirty="0" sz="1200" spc="-5">
                <a:latin typeface="Times New Roman"/>
                <a:cs typeface="Times New Roman"/>
              </a:rPr>
              <a:t>Taksih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alit: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Taksyalit.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57 </a:t>
            </a:r>
            <a:r>
              <a:rPr dirty="0" sz="1800" spc="-5" b="1">
                <a:latin typeface="Times New Roman"/>
                <a:cs typeface="Times New Roman"/>
              </a:rPr>
              <a:t>contoh Tembung</a:t>
            </a:r>
            <a:r>
              <a:rPr dirty="0" sz="1800" b="1">
                <a:latin typeface="Times New Roman"/>
                <a:cs typeface="Times New Roman"/>
              </a:rPr>
              <a:t> Garba</a:t>
            </a:r>
            <a:endParaRPr sz="1800">
              <a:latin typeface="Times New Roman"/>
              <a:cs typeface="Times New Roman"/>
            </a:endParaRPr>
          </a:p>
          <a:p>
            <a:pPr marL="12700" marR="29845">
              <a:lnSpc>
                <a:spcPts val="1380"/>
              </a:lnSpc>
              <a:spcBef>
                <a:spcPts val="1445"/>
              </a:spcBef>
            </a:pP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memperjelas dan mempertegas </a:t>
            </a:r>
            <a:r>
              <a:rPr dirty="0" sz="1200">
                <a:latin typeface="Times New Roman"/>
                <a:cs typeface="Times New Roman"/>
              </a:rPr>
              <a:t>jenis tembung </a:t>
            </a:r>
            <a:r>
              <a:rPr dirty="0" sz="1200" spc="-5">
                <a:latin typeface="Times New Roman"/>
                <a:cs typeface="Times New Roman"/>
              </a:rPr>
              <a:t>garba dan rumusnya, perhatikan </a:t>
            </a:r>
            <a:r>
              <a:rPr dirty="0" sz="1200">
                <a:latin typeface="Times New Roman"/>
                <a:cs typeface="Times New Roman"/>
              </a:rPr>
              <a:t>contoh  di </a:t>
            </a:r>
            <a:r>
              <a:rPr dirty="0" sz="1200" spc="-5">
                <a:latin typeface="Times New Roman"/>
                <a:cs typeface="Times New Roman"/>
              </a:rPr>
              <a:t>bawah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8368029"/>
          <a:ext cx="2048510" cy="1111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785"/>
                <a:gridCol w="973454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rlito"/>
                          <a:cs typeface="Carlito"/>
                        </a:rPr>
                        <a:t>Tembung</a:t>
                      </a:r>
                      <a:r>
                        <a:rPr dirty="0" sz="1100" spc="-45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Garba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rlito"/>
                          <a:cs typeface="Carlito"/>
                        </a:rPr>
                        <a:t>Asal</a:t>
                      </a:r>
                      <a:r>
                        <a:rPr dirty="0" sz="1100" spc="-20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Kata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aneng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ana 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araneki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arane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 iki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231622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bisoncat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bisa +</a:t>
                      </a:r>
                      <a:r>
                        <a:rPr dirty="0" sz="1100" spc="-3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oncat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336165" cy="855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785"/>
                <a:gridCol w="126111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rlito"/>
                          <a:cs typeface="Carlito"/>
                        </a:rPr>
                        <a:t>Tembung</a:t>
                      </a:r>
                      <a:r>
                        <a:rPr dirty="0" sz="1100" spc="-45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Garba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rlito"/>
                          <a:cs typeface="Carlito"/>
                        </a:rPr>
                        <a:t>Asal</a:t>
                      </a:r>
                      <a:r>
                        <a:rPr dirty="0" sz="1100" spc="-10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Kata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dadyajat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dadi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ojat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(gendra)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dhemennyar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dhemen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anyar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dadyewuh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dadi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 ewuh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doreng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dora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dupyarsa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dupi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 arsa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jalwestri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jalu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estri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jayeng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yuda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jaya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 ing +</a:t>
                      </a:r>
                      <a:r>
                        <a:rPr dirty="0" sz="1100" spc="-4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yuda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jiwangga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jiwa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angga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kajwareng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kajwara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kalokeng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kaloka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kawindra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kawi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indra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lagyantuk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lagi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 antuk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lebdeng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lebda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lokeswara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loka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iswara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lumueng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lumuh 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lumakweng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lumaku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lumebeng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lumebu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maharsi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maha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resi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malebeng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malebu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munggeng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mungguh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murweng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murwa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mahmeru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maha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meru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mring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marang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narendra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nara 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endra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nateng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nata +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narpendah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narpa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endah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157730" cy="855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785"/>
                <a:gridCol w="108331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rlito"/>
                          <a:cs typeface="Carlito"/>
                        </a:rPr>
                        <a:t>Tembung</a:t>
                      </a:r>
                      <a:r>
                        <a:rPr dirty="0" sz="1100" spc="-45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Garba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rlito"/>
                          <a:cs typeface="Carlito"/>
                        </a:rPr>
                        <a:t>Asal</a:t>
                      </a:r>
                      <a:r>
                        <a:rPr dirty="0" sz="1100" spc="-10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Kata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nujwari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nuju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ari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pranawing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prana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prapteng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prapta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prawireng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prawira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prawiratama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prawira +</a:t>
                      </a:r>
                      <a:r>
                        <a:rPr dirty="0" sz="1100" spc="-3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utama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patyawrat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pati 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awrat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ratwelok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ratu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elok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ratwagung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ratu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agung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sumengkeng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sumengka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sugiarta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sugih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arta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sitinggil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siti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 inggil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siniwihing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siniwaka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sutendra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suta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endra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suwiteng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suwita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sedyarsa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sedya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arsa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saking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saka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surendra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sura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 endra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sarotama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sara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utama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sarwendah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sarwa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endah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sinom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enom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siraku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sira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aku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tatweng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tatu +</a:t>
                      </a:r>
                      <a:r>
                        <a:rPr dirty="0" sz="1100" spc="-1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tumengeng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tumenga +</a:t>
                      </a:r>
                      <a:r>
                        <a:rPr dirty="0" sz="1100" spc="-3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tumekeng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tumeka +</a:t>
                      </a:r>
                      <a:r>
                        <a:rPr dirty="0" sz="1100" spc="-25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tumujweng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tumuju +</a:t>
                      </a:r>
                      <a:r>
                        <a:rPr dirty="0" sz="1100" spc="-3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ing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rlito"/>
                          <a:cs typeface="Carlito"/>
                        </a:rPr>
                        <a:t>taksyalit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taksih +</a:t>
                      </a:r>
                      <a:r>
                        <a:rPr dirty="0" sz="1100" spc="-3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>
                          <a:latin typeface="Carlito"/>
                          <a:cs typeface="Carlito"/>
                        </a:rPr>
                        <a:t>alit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048510" cy="788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785"/>
                <a:gridCol w="973454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rlito"/>
                          <a:cs typeface="Carlito"/>
                        </a:rPr>
                        <a:t>Tembung</a:t>
                      </a:r>
                      <a:r>
                        <a:rPr dirty="0" sz="1100" spc="-45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Garba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rlito"/>
                          <a:cs typeface="Carlito"/>
                        </a:rPr>
                        <a:t>Asal</a:t>
                      </a:r>
                      <a:r>
                        <a:rPr dirty="0" sz="1100" spc="-20" b="1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 b="1">
                          <a:latin typeface="Carlito"/>
                          <a:cs typeface="Carlito"/>
                        </a:rPr>
                        <a:t>Kata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wirotama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wira +</a:t>
                      </a:r>
                      <a:r>
                        <a:rPr dirty="0" sz="1100" spc="-2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utama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6515"/>
                </a:tc>
              </a:tr>
              <a:tr h="232410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yeku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rlito"/>
                          <a:cs typeface="Carlito"/>
                        </a:rPr>
                        <a:t>ya +</a:t>
                      </a:r>
                      <a:r>
                        <a:rPr dirty="0" sz="1100" spc="-10"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00" spc="-5">
                          <a:latin typeface="Carlito"/>
                          <a:cs typeface="Carlito"/>
                        </a:rPr>
                        <a:t>iku</a:t>
                      </a:r>
                      <a:endParaRPr sz="1100">
                        <a:latin typeface="Carlito"/>
                        <a:cs typeface="Carlito"/>
                      </a:endParaRPr>
                    </a:p>
                  </a:txBody>
                  <a:tcPr marL="0" marR="0" marB="0" marT="5778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2058669"/>
            <a:ext cx="574992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Demikian yang </a:t>
            </a:r>
            <a:r>
              <a:rPr dirty="0" sz="1200">
                <a:latin typeface="Times New Roman"/>
                <a:cs typeface="Times New Roman"/>
              </a:rPr>
              <a:t>dapat kami </a:t>
            </a:r>
            <a:r>
              <a:rPr dirty="0" sz="1200" spc="-5">
                <a:latin typeface="Times New Roman"/>
                <a:cs typeface="Times New Roman"/>
              </a:rPr>
              <a:t>sampaikan mengenai "Tembung Garba" </a:t>
            </a:r>
            <a:r>
              <a:rPr dirty="0" sz="1200">
                <a:latin typeface="Times New Roman"/>
                <a:cs typeface="Times New Roman"/>
              </a:rPr>
              <a:t>lengkap </a:t>
            </a:r>
            <a:r>
              <a:rPr dirty="0" sz="1200" spc="-5">
                <a:latin typeface="Times New Roman"/>
                <a:cs typeface="Times New Roman"/>
              </a:rPr>
              <a:t>dengan  pengertian, </a:t>
            </a:r>
            <a:r>
              <a:rPr dirty="0" sz="1200">
                <a:latin typeface="Times New Roman"/>
                <a:cs typeface="Times New Roman"/>
              </a:rPr>
              <a:t>jenis, fungsi, </a:t>
            </a:r>
            <a:r>
              <a:rPr dirty="0" sz="1200" spc="-5">
                <a:latin typeface="Times New Roman"/>
                <a:cs typeface="Times New Roman"/>
              </a:rPr>
              <a:t>dan contohnya. </a:t>
            </a:r>
            <a:r>
              <a:rPr dirty="0" sz="1200">
                <a:latin typeface="Times New Roman"/>
                <a:cs typeface="Times New Roman"/>
              </a:rPr>
              <a:t>Semoga </a:t>
            </a:r>
            <a:r>
              <a:rPr dirty="0" sz="1200" spc="-5">
                <a:latin typeface="Times New Roman"/>
                <a:cs typeface="Times New Roman"/>
              </a:rPr>
              <a:t>menambah wawasan </a:t>
            </a:r>
            <a:r>
              <a:rPr dirty="0" sz="1200">
                <a:latin typeface="Times New Roman"/>
                <a:cs typeface="Times New Roman"/>
              </a:rPr>
              <a:t>bagi anda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sedang  </a:t>
            </a:r>
            <a:r>
              <a:rPr dirty="0" sz="1200" spc="-5">
                <a:latin typeface="Times New Roman"/>
                <a:cs typeface="Times New Roman"/>
              </a:rPr>
              <a:t>mempelajari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Jawa. Selalu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KawruhBasa.com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ketinggalan </a:t>
            </a:r>
            <a:r>
              <a:rPr dirty="0" sz="1200" spc="-5">
                <a:latin typeface="Times New Roman"/>
                <a:cs typeface="Times New Roman"/>
              </a:rPr>
              <a:t>update  terbaru </a:t>
            </a:r>
            <a:r>
              <a:rPr dirty="0" sz="1200">
                <a:latin typeface="Times New Roman"/>
                <a:cs typeface="Times New Roman"/>
              </a:rPr>
              <a:t>kami.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2023-01-25T05:48:43Z</dcterms:created>
  <dcterms:modified xsi:type="dcterms:W3CDTF">2023-01-25T05:48:43Z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