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urwakanthi-asal-kata-pengertian-jenis-dan-contoh/" TargetMode="External"/><Relationship Id="rId3" Type="http://schemas.openxmlformats.org/officeDocument/2006/relationships/hyperlink" Target="https://kawruhbasa.com/kosakata-krama-inggil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arikan/" TargetMode="External"/><Relationship Id="rId3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5189"/>
            <a:ext cx="5741670" cy="87655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2531745" marR="191770" indent="-2317115">
              <a:lnSpc>
                <a:spcPct val="103499"/>
              </a:lnSpc>
              <a:spcBef>
                <a:spcPts val="20"/>
              </a:spcBef>
            </a:pPr>
            <a:r>
              <a:rPr dirty="0" sz="2000">
                <a:latin typeface="Times New Roman"/>
                <a:cs typeface="Times New Roman"/>
              </a:rPr>
              <a:t>Tembung </a:t>
            </a:r>
            <a:r>
              <a:rPr dirty="0" sz="2000" spc="-5">
                <a:latin typeface="Times New Roman"/>
                <a:cs typeface="Times New Roman"/>
              </a:rPr>
              <a:t>Entar: Pengertian, </a:t>
            </a:r>
            <a:r>
              <a:rPr dirty="0" sz="2000">
                <a:latin typeface="Times New Roman"/>
                <a:cs typeface="Times New Roman"/>
              </a:rPr>
              <a:t>Penggunaan, </a:t>
            </a:r>
            <a:r>
              <a:rPr dirty="0" sz="2000" spc="-5">
                <a:latin typeface="Times New Roman"/>
                <a:cs typeface="Times New Roman"/>
              </a:rPr>
              <a:t>dan </a:t>
            </a:r>
            <a:r>
              <a:rPr dirty="0" sz="2000">
                <a:latin typeface="Times New Roman"/>
                <a:cs typeface="Times New Roman"/>
              </a:rPr>
              <a:t>daftar  </a:t>
            </a:r>
            <a:r>
              <a:rPr dirty="0" sz="2000" spc="-5">
                <a:latin typeface="Times New Roman"/>
                <a:cs typeface="Times New Roman"/>
              </a:rPr>
              <a:t>contoh</a:t>
            </a:r>
            <a:endParaRPr sz="2000">
              <a:latin typeface="Times New Roman"/>
              <a:cs typeface="Times New Roman"/>
            </a:endParaRPr>
          </a:p>
          <a:p>
            <a:pPr marL="12700" marR="173355">
              <a:lnSpc>
                <a:spcPts val="1380"/>
              </a:lnSpc>
              <a:spcBef>
                <a:spcPts val="1614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Pada pergaulan sehari-hari masyarakat Jawa </a:t>
            </a:r>
            <a:r>
              <a:rPr dirty="0" sz="1200">
                <a:latin typeface="Times New Roman"/>
                <a:cs typeface="Times New Roman"/>
              </a:rPr>
              <a:t>dikenal istilah </a:t>
            </a:r>
            <a:r>
              <a:rPr dirty="0" sz="1200" spc="-5">
                <a:latin typeface="Times New Roman"/>
                <a:cs typeface="Times New Roman"/>
              </a:rPr>
              <a:t>Tembung  Entar atau </a:t>
            </a:r>
            <a:r>
              <a:rPr dirty="0" sz="1200">
                <a:latin typeface="Times New Roman"/>
                <a:cs typeface="Times New Roman"/>
              </a:rPr>
              <a:t>dalam bahasa </a:t>
            </a:r>
            <a:r>
              <a:rPr dirty="0" sz="1200" spc="-5">
                <a:latin typeface="Times New Roman"/>
                <a:cs typeface="Times New Roman"/>
              </a:rPr>
              <a:t>Indonesia tembung </a:t>
            </a:r>
            <a:r>
              <a:rPr dirty="0" sz="1200">
                <a:latin typeface="Times New Roman"/>
                <a:cs typeface="Times New Roman"/>
              </a:rPr>
              <a:t>berarti </a:t>
            </a:r>
            <a:r>
              <a:rPr dirty="0" sz="1200" spc="-5">
                <a:latin typeface="Times New Roman"/>
                <a:cs typeface="Times New Roman"/>
              </a:rPr>
              <a:t>Kata entar </a:t>
            </a:r>
            <a:r>
              <a:rPr dirty="0" sz="1200">
                <a:latin typeface="Times New Roman"/>
                <a:cs typeface="Times New Roman"/>
              </a:rPr>
              <a:t>berarti </a:t>
            </a:r>
            <a:r>
              <a:rPr dirty="0" sz="1200" spc="-5">
                <a:latin typeface="Times New Roman"/>
                <a:cs typeface="Times New Roman"/>
              </a:rPr>
              <a:t>meminjam (bahasa  Jawa: silihan). Dalam ragam bahasa </a:t>
            </a:r>
            <a:r>
              <a:rPr dirty="0" sz="1200">
                <a:latin typeface="Times New Roman"/>
                <a:cs typeface="Times New Roman"/>
              </a:rPr>
              <a:t>Jawa tembung </a:t>
            </a:r>
            <a:r>
              <a:rPr dirty="0" sz="1200" spc="-5">
                <a:latin typeface="Times New Roman"/>
                <a:cs typeface="Times New Roman"/>
              </a:rPr>
              <a:t>entar merupakan </a:t>
            </a:r>
            <a:r>
              <a:rPr dirty="0" sz="1200">
                <a:latin typeface="Times New Roman"/>
                <a:cs typeface="Times New Roman"/>
              </a:rPr>
              <a:t>salah satu istilah </a:t>
            </a:r>
            <a:r>
              <a:rPr dirty="0" sz="1200" spc="-5">
                <a:latin typeface="Times New Roman"/>
                <a:cs typeface="Times New Roman"/>
              </a:rPr>
              <a:t>yang  banyak disematkan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berbagai </a:t>
            </a:r>
            <a:r>
              <a:rPr dirty="0" sz="1200">
                <a:latin typeface="Times New Roman"/>
                <a:cs typeface="Times New Roman"/>
              </a:rPr>
              <a:t>karya sastra dan </a:t>
            </a:r>
            <a:r>
              <a:rPr dirty="0" sz="1200" spc="-5">
                <a:latin typeface="Times New Roman"/>
                <a:cs typeface="Times New Roman"/>
              </a:rPr>
              <a:t>percakapan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sehari-hari.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Seperti telah kami </a:t>
            </a:r>
            <a:r>
              <a:rPr dirty="0" sz="1200">
                <a:latin typeface="Times New Roman"/>
                <a:cs typeface="Times New Roman"/>
              </a:rPr>
              <a:t>sampaikan </a:t>
            </a:r>
            <a:r>
              <a:rPr dirty="0" sz="1200" spc="-5">
                <a:latin typeface="Times New Roman"/>
                <a:cs typeface="Times New Roman"/>
              </a:rPr>
              <a:t>berulang-ulang </a:t>
            </a:r>
            <a:r>
              <a:rPr dirty="0" sz="1200">
                <a:latin typeface="Times New Roman"/>
                <a:cs typeface="Times New Roman"/>
              </a:rPr>
              <a:t>bahwa </a:t>
            </a:r>
            <a:r>
              <a:rPr dirty="0" sz="1200" spc="-5">
                <a:latin typeface="Times New Roman"/>
                <a:cs typeface="Times New Roman"/>
              </a:rPr>
              <a:t>dalam mengatakan, menyampaikan, atau  menasihati kepada </a:t>
            </a:r>
            <a:r>
              <a:rPr dirty="0" sz="1200">
                <a:latin typeface="Times New Roman"/>
                <a:cs typeface="Times New Roman"/>
              </a:rPr>
              <a:t>sesama,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ingin </a:t>
            </a:r>
            <a:r>
              <a:rPr dirty="0" sz="1200" spc="-5">
                <a:latin typeface="Times New Roman"/>
                <a:cs typeface="Times New Roman"/>
              </a:rPr>
              <a:t>menyakiti lawan bicaranya. Di sinilah 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</a:t>
            </a:r>
            <a:r>
              <a:rPr dirty="0" sz="1200">
                <a:latin typeface="Times New Roman"/>
                <a:cs typeface="Times New Roman"/>
              </a:rPr>
              <a:t>banyak </a:t>
            </a:r>
            <a:r>
              <a:rPr dirty="0" sz="1200" spc="-5">
                <a:latin typeface="Times New Roman"/>
                <a:cs typeface="Times New Roman"/>
              </a:rPr>
              <a:t>dimanfaatkan </a:t>
            </a:r>
            <a:r>
              <a:rPr dirty="0" sz="1200">
                <a:latin typeface="Times New Roman"/>
                <a:cs typeface="Times New Roman"/>
              </a:rPr>
              <a:t>untuk mengatakan </a:t>
            </a:r>
            <a:r>
              <a:rPr dirty="0" sz="1200" spc="-5">
                <a:latin typeface="Times New Roman"/>
                <a:cs typeface="Times New Roman"/>
              </a:rPr>
              <a:t>hal tersebut melalui sebuah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sindiran.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Pengertian Tembung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Entar</a:t>
            </a:r>
            <a:endParaRPr sz="1800">
              <a:latin typeface="Times New Roman"/>
              <a:cs typeface="Times New Roman"/>
            </a:endParaRPr>
          </a:p>
          <a:p>
            <a:pPr marL="12700" marR="2222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Dari sedikit uraian </a:t>
            </a:r>
            <a:r>
              <a:rPr dirty="0" sz="1200">
                <a:latin typeface="Times New Roman"/>
                <a:cs typeface="Times New Roman"/>
              </a:rPr>
              <a:t>di atas </a:t>
            </a:r>
            <a:r>
              <a:rPr dirty="0" sz="1200" spc="-5">
                <a:latin typeface="Times New Roman"/>
                <a:cs typeface="Times New Roman"/>
              </a:rPr>
              <a:t>dapat </a:t>
            </a:r>
            <a:r>
              <a:rPr dirty="0" sz="1200">
                <a:latin typeface="Times New Roman"/>
                <a:cs typeface="Times New Roman"/>
              </a:rPr>
              <a:t>disimpulkan </a:t>
            </a:r>
            <a:r>
              <a:rPr dirty="0" sz="1200" spc="-5">
                <a:latin typeface="Times New Roman"/>
                <a:cs typeface="Times New Roman"/>
              </a:rPr>
              <a:t>bahwa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adalah </a:t>
            </a:r>
            <a:r>
              <a:rPr dirty="0" sz="1200" spc="-5" i="1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pinjaman</a:t>
            </a:r>
            <a:r>
              <a:rPr dirty="0" sz="1200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atau dalam </a:t>
            </a:r>
            <a:r>
              <a:rPr dirty="0" sz="1200">
                <a:latin typeface="Times New Roman"/>
                <a:cs typeface="Times New Roman"/>
              </a:rPr>
              <a:t>bahasa jawa disebut </a:t>
            </a:r>
            <a:r>
              <a:rPr dirty="0" sz="1200" spc="-5" i="1">
                <a:latin typeface="Times New Roman"/>
                <a:cs typeface="Times New Roman"/>
              </a:rPr>
              <a:t>tembung </a:t>
            </a:r>
            <a:r>
              <a:rPr dirty="0" sz="1200" i="1">
                <a:latin typeface="Times New Roman"/>
                <a:cs typeface="Times New Roman"/>
              </a:rPr>
              <a:t>silihan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Salah satu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adus </a:t>
            </a:r>
            <a:r>
              <a:rPr dirty="0" sz="1200">
                <a:latin typeface="Times New Roman"/>
                <a:cs typeface="Times New Roman"/>
              </a:rPr>
              <a:t>keringat, jika  </a:t>
            </a:r>
            <a:r>
              <a:rPr dirty="0" sz="1200" spc="-5">
                <a:latin typeface="Times New Roman"/>
                <a:cs typeface="Times New Roman"/>
              </a:rPr>
              <a:t>diartikan menurut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berarti </a:t>
            </a:r>
            <a:r>
              <a:rPr dirty="0" sz="1200">
                <a:latin typeface="Times New Roman"/>
                <a:cs typeface="Times New Roman"/>
              </a:rPr>
              <a:t>"mandi </a:t>
            </a:r>
            <a:r>
              <a:rPr dirty="0" sz="1200" spc="-5">
                <a:latin typeface="Times New Roman"/>
                <a:cs typeface="Times New Roman"/>
              </a:rPr>
              <a:t>keringat". Padahal maksud kata </a:t>
            </a:r>
            <a:r>
              <a:rPr dirty="0" sz="1200">
                <a:latin typeface="Times New Roman"/>
                <a:cs typeface="Times New Roman"/>
              </a:rPr>
              <a:t>tersebut </a:t>
            </a:r>
            <a:r>
              <a:rPr dirty="0" sz="1200" spc="-5">
                <a:latin typeface="Times New Roman"/>
                <a:cs typeface="Times New Roman"/>
              </a:rPr>
              <a:t>adalah bekerja  keras.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2953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yaiku tembung </a:t>
            </a:r>
            <a:r>
              <a:rPr dirty="0" sz="1200">
                <a:latin typeface="Times New Roman"/>
                <a:cs typeface="Times New Roman"/>
              </a:rPr>
              <a:t>sing </a:t>
            </a:r>
            <a:r>
              <a:rPr dirty="0" sz="1200" spc="-5">
                <a:latin typeface="Times New Roman"/>
                <a:cs typeface="Times New Roman"/>
              </a:rPr>
              <a:t>tegese </a:t>
            </a:r>
            <a:r>
              <a:rPr dirty="0" sz="1200">
                <a:latin typeface="Times New Roman"/>
                <a:cs typeface="Times New Roman"/>
              </a:rPr>
              <a:t>dudu </a:t>
            </a:r>
            <a:r>
              <a:rPr dirty="0" sz="1200" spc="-5">
                <a:latin typeface="Times New Roman"/>
                <a:cs typeface="Times New Roman"/>
              </a:rPr>
              <a:t>teges </a:t>
            </a:r>
            <a:r>
              <a:rPr dirty="0" sz="1200">
                <a:latin typeface="Times New Roman"/>
                <a:cs typeface="Times New Roman"/>
              </a:rPr>
              <a:t>salugune. </a:t>
            </a:r>
            <a:r>
              <a:rPr dirty="0" sz="1200" spc="-5">
                <a:latin typeface="Times New Roman"/>
                <a:cs typeface="Times New Roman"/>
              </a:rPr>
              <a:t>Artinya  kata dalam kalimat yang bukan kata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6543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Yang dimaksud dengan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pinjaman adalah </a:t>
            </a:r>
            <a:r>
              <a:rPr dirty="0" sz="1200">
                <a:latin typeface="Times New Roman"/>
                <a:cs typeface="Times New Roman"/>
              </a:rPr>
              <a:t>susunan </a:t>
            </a:r>
            <a:r>
              <a:rPr dirty="0" sz="1200" spc="-5">
                <a:latin typeface="Times New Roman"/>
                <a:cs typeface="Times New Roman"/>
              </a:rPr>
              <a:t>suatu kalimat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 i="1">
                <a:latin typeface="Times New Roman"/>
                <a:cs typeface="Times New Roman"/>
              </a:rPr>
              <a:t>meminjam </a:t>
            </a:r>
            <a:r>
              <a:rPr dirty="0" sz="1200" spc="-5">
                <a:latin typeface="Times New Roman"/>
                <a:cs typeface="Times New Roman"/>
              </a:rPr>
              <a:t>kata  yang bukan arti sebenarnya. Sehingga </a:t>
            </a:r>
            <a:r>
              <a:rPr dirty="0" sz="1200">
                <a:latin typeface="Times New Roman"/>
                <a:cs typeface="Times New Roman"/>
              </a:rPr>
              <a:t>jika dibaca </a:t>
            </a:r>
            <a:r>
              <a:rPr dirty="0" sz="1200" spc="-5">
                <a:latin typeface="Times New Roman"/>
                <a:cs typeface="Times New Roman"/>
              </a:rPr>
              <a:t>dan diartikan </a:t>
            </a:r>
            <a:r>
              <a:rPr dirty="0" sz="1200">
                <a:latin typeface="Times New Roman"/>
                <a:cs typeface="Times New Roman"/>
              </a:rPr>
              <a:t>secara leterlek, </a:t>
            </a:r>
            <a:r>
              <a:rPr dirty="0" sz="1200" spc="-5">
                <a:latin typeface="Times New Roman"/>
                <a:cs typeface="Times New Roman"/>
              </a:rPr>
              <a:t>kata atau  kalimat tersebut artinya </a:t>
            </a:r>
            <a:r>
              <a:rPr dirty="0" sz="1200">
                <a:latin typeface="Times New Roman"/>
                <a:cs typeface="Times New Roman"/>
              </a:rPr>
              <a:t>sama </a:t>
            </a:r>
            <a:r>
              <a:rPr dirty="0" sz="1200" spc="-5">
                <a:latin typeface="Times New Roman"/>
                <a:cs typeface="Times New Roman"/>
              </a:rPr>
              <a:t>sekali berbeda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6002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Dengan begitu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tidak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diartikan secara </a:t>
            </a:r>
            <a:r>
              <a:rPr dirty="0" sz="1200">
                <a:latin typeface="Times New Roman"/>
                <a:cs typeface="Times New Roman"/>
              </a:rPr>
              <a:t>apa </a:t>
            </a:r>
            <a:r>
              <a:rPr dirty="0" sz="1200" spc="-5">
                <a:latin typeface="Times New Roman"/>
                <a:cs typeface="Times New Roman"/>
              </a:rPr>
              <a:t>adanya, </a:t>
            </a:r>
            <a:r>
              <a:rPr dirty="0" sz="1200">
                <a:latin typeface="Times New Roman"/>
                <a:cs typeface="Times New Roman"/>
              </a:rPr>
              <a:t>karena </a:t>
            </a:r>
            <a:r>
              <a:rPr dirty="0" sz="1200" spc="-5">
                <a:latin typeface="Times New Roman"/>
                <a:cs typeface="Times New Roman"/>
              </a:rPr>
              <a:t>terkadang kata  yang dipakai </a:t>
            </a:r>
            <a:r>
              <a:rPr dirty="0" sz="1200">
                <a:latin typeface="Times New Roman"/>
                <a:cs typeface="Times New Roman"/>
              </a:rPr>
              <a:t>seperti tidak </a:t>
            </a:r>
            <a:r>
              <a:rPr dirty="0" sz="1200" spc="-5">
                <a:latin typeface="Times New Roman"/>
                <a:cs typeface="Times New Roman"/>
              </a:rPr>
              <a:t>masuk akal dalam </a:t>
            </a:r>
            <a:r>
              <a:rPr dirty="0" sz="1200">
                <a:latin typeface="Times New Roman"/>
                <a:cs typeface="Times New Roman"/>
              </a:rPr>
              <a:t>kehidupan sehari-hari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Purwakanthi: asal kata, pengertian,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 dan</a:t>
            </a:r>
            <a:r>
              <a:rPr dirty="0" u="sng" sz="1200" spc="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Penggunaan tembung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entar?</a:t>
            </a:r>
            <a:endParaRPr sz="1800">
              <a:latin typeface="Times New Roman"/>
              <a:cs typeface="Times New Roman"/>
            </a:endParaRPr>
          </a:p>
          <a:p>
            <a:pPr marL="12700" marR="11747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 telah kami </a:t>
            </a:r>
            <a:r>
              <a:rPr dirty="0" sz="1200">
                <a:latin typeface="Times New Roman"/>
                <a:cs typeface="Times New Roman"/>
              </a:rPr>
              <a:t>singgung di </a:t>
            </a:r>
            <a:r>
              <a:rPr dirty="0" sz="1200" spc="-5">
                <a:latin typeface="Times New Roman"/>
                <a:cs typeface="Times New Roman"/>
              </a:rPr>
              <a:t>atas,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</a:t>
            </a:r>
            <a:r>
              <a:rPr dirty="0" sz="1200">
                <a:latin typeface="Times New Roman"/>
                <a:cs typeface="Times New Roman"/>
              </a:rPr>
              <a:t>umumnya </a:t>
            </a:r>
            <a:r>
              <a:rPr dirty="0" sz="1200" spc="-5">
                <a:latin typeface="Times New Roman"/>
                <a:cs typeface="Times New Roman"/>
              </a:rPr>
              <a:t>digunakan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mengatakan,  menyampaikan, </a:t>
            </a:r>
            <a:r>
              <a:rPr dirty="0" sz="1200">
                <a:latin typeface="Times New Roman"/>
                <a:cs typeface="Times New Roman"/>
              </a:rPr>
              <a:t>atau menasihati </a:t>
            </a:r>
            <a:r>
              <a:rPr dirty="0" sz="1200" spc="-5">
                <a:latin typeface="Times New Roman"/>
                <a:cs typeface="Times New Roman"/>
              </a:rPr>
              <a:t>kepada sesama </a:t>
            </a:r>
            <a:r>
              <a:rPr dirty="0" sz="1200">
                <a:latin typeface="Times New Roman"/>
                <a:cs typeface="Times New Roman"/>
              </a:rPr>
              <a:t>berupa 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sindiran.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644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entar sama sepadan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kiasan, yang </a:t>
            </a:r>
            <a:r>
              <a:rPr dirty="0" sz="1200">
                <a:latin typeface="Times New Roman"/>
                <a:cs typeface="Times New Roman"/>
              </a:rPr>
              <a:t>tentu saja ini </a:t>
            </a:r>
            <a:r>
              <a:rPr dirty="0" sz="1200" spc="-5">
                <a:latin typeface="Times New Roman"/>
                <a:cs typeface="Times New Roman"/>
              </a:rPr>
              <a:t>akan sangat  mencerminkan adat, </a:t>
            </a:r>
            <a:r>
              <a:rPr dirty="0" sz="1200">
                <a:latin typeface="Times New Roman"/>
                <a:cs typeface="Times New Roman"/>
              </a:rPr>
              <a:t>seni, </a:t>
            </a:r>
            <a:r>
              <a:rPr dirty="0" sz="1200" spc="-5">
                <a:latin typeface="Times New Roman"/>
                <a:cs typeface="Times New Roman"/>
              </a:rPr>
              <a:t>dan kebudayaan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penuturnya.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38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Masyarakat Jawa </a:t>
            </a:r>
            <a:r>
              <a:rPr dirty="0" sz="1200">
                <a:latin typeface="Times New Roman"/>
                <a:cs typeface="Times New Roman"/>
              </a:rPr>
              <a:t>menggunakan tembung entar </a:t>
            </a:r>
            <a:r>
              <a:rPr dirty="0" sz="1200" spc="-5">
                <a:latin typeface="Times New Roman"/>
                <a:cs typeface="Times New Roman"/>
              </a:rPr>
              <a:t>karena masyarakat Jawa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5">
                <a:latin typeface="Times New Roman"/>
                <a:cs typeface="Times New Roman"/>
              </a:rPr>
              <a:t>menjunjung  </a:t>
            </a:r>
            <a:r>
              <a:rPr dirty="0" sz="1200">
                <a:latin typeface="Times New Roman"/>
                <a:cs typeface="Times New Roman"/>
              </a:rPr>
              <a:t>tinggi etika </a:t>
            </a:r>
            <a:r>
              <a:rPr dirty="0" sz="1200" spc="-5">
                <a:latin typeface="Times New Roman"/>
                <a:cs typeface="Times New Roman"/>
              </a:rPr>
              <a:t>dan norma pergaulan. Mereka tidak </a:t>
            </a:r>
            <a:r>
              <a:rPr dirty="0" sz="1200">
                <a:latin typeface="Times New Roman"/>
                <a:cs typeface="Times New Roman"/>
              </a:rPr>
              <a:t>ingin </a:t>
            </a:r>
            <a:r>
              <a:rPr dirty="0" sz="1200" spc="-5">
                <a:latin typeface="Times New Roman"/>
                <a:cs typeface="Times New Roman"/>
              </a:rPr>
              <a:t>menyakiti, atau terkadang merasa tidak  enak hati (pekewuh)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menyampaikan hal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sebenarnya yang </a:t>
            </a:r>
            <a:r>
              <a:rPr dirty="0" sz="1200">
                <a:latin typeface="Times New Roman"/>
                <a:cs typeface="Times New Roman"/>
              </a:rPr>
              <a:t>ditujukan untuk  </a:t>
            </a:r>
            <a:r>
              <a:rPr dirty="0" sz="1200" spc="-5">
                <a:latin typeface="Times New Roman"/>
                <a:cs typeface="Times New Roman"/>
              </a:rPr>
              <a:t>menghindari bentrok </a:t>
            </a:r>
            <a:r>
              <a:rPr dirty="0" sz="1200">
                <a:latin typeface="Times New Roman"/>
                <a:cs typeface="Times New Roman"/>
              </a:rPr>
              <a:t>mulut </a:t>
            </a:r>
            <a:r>
              <a:rPr dirty="0" sz="1200" spc="-5">
                <a:latin typeface="Times New Roman"/>
                <a:cs typeface="Times New Roman"/>
              </a:rPr>
              <a:t>(adu </a:t>
            </a:r>
            <a:r>
              <a:rPr dirty="0" sz="1200">
                <a:latin typeface="Times New Roman"/>
                <a:cs typeface="Times New Roman"/>
              </a:rPr>
              <a:t>mulut) </a:t>
            </a:r>
            <a:r>
              <a:rPr dirty="0" sz="1200" spc="-5">
                <a:latin typeface="Times New Roman"/>
                <a:cs typeface="Times New Roman"/>
              </a:rPr>
              <a:t>maupun yang nantinya </a:t>
            </a:r>
            <a:r>
              <a:rPr dirty="0" sz="1200">
                <a:latin typeface="Times New Roman"/>
                <a:cs typeface="Times New Roman"/>
              </a:rPr>
              <a:t>membawa akibat </a:t>
            </a:r>
            <a:r>
              <a:rPr dirty="0" sz="1200" spc="-5">
                <a:latin typeface="Times New Roman"/>
                <a:cs typeface="Times New Roman"/>
              </a:rPr>
              <a:t>bentroknya  </a:t>
            </a:r>
            <a:r>
              <a:rPr dirty="0" sz="1200">
                <a:latin typeface="Times New Roman"/>
                <a:cs typeface="Times New Roman"/>
              </a:rPr>
              <a:t>fisik.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717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Biasanya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</a:t>
            </a:r>
            <a:r>
              <a:rPr dirty="0" sz="1200">
                <a:latin typeface="Times New Roman"/>
                <a:cs typeface="Times New Roman"/>
              </a:rPr>
              <a:t>berupa basa ngoko, namun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menggunakan </a:t>
            </a: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krama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inggil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516880" cy="14427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271780">
              <a:lnSpc>
                <a:spcPts val="2060"/>
              </a:lnSpc>
              <a:spcBef>
                <a:spcPts val="250"/>
              </a:spcBef>
            </a:pPr>
            <a:r>
              <a:rPr dirty="0" sz="1800" b="1">
                <a:latin typeface="Times New Roman"/>
                <a:cs typeface="Times New Roman"/>
              </a:rPr>
              <a:t>112 </a:t>
            </a:r>
            <a:r>
              <a:rPr dirty="0" sz="1800" spc="-5" b="1">
                <a:latin typeface="Times New Roman"/>
                <a:cs typeface="Times New Roman"/>
              </a:rPr>
              <a:t>Contoh tembung </a:t>
            </a:r>
            <a:r>
              <a:rPr dirty="0" sz="1800" b="1">
                <a:latin typeface="Times New Roman"/>
                <a:cs typeface="Times New Roman"/>
              </a:rPr>
              <a:t>entar </a:t>
            </a:r>
            <a:r>
              <a:rPr dirty="0" sz="1800" spc="-5" b="1">
                <a:latin typeface="Times New Roman"/>
                <a:cs typeface="Times New Roman"/>
              </a:rPr>
              <a:t>dan </a:t>
            </a:r>
            <a:r>
              <a:rPr dirty="0" sz="1800" b="1">
                <a:latin typeface="Times New Roman"/>
                <a:cs typeface="Times New Roman"/>
              </a:rPr>
              <a:t>artinya dalam </a:t>
            </a:r>
            <a:r>
              <a:rPr dirty="0" sz="1800" spc="-5" b="1">
                <a:latin typeface="Times New Roman"/>
                <a:cs typeface="Times New Roman"/>
              </a:rPr>
              <a:t>bahasa  Indonesia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05"/>
              </a:spcBef>
            </a:pPr>
            <a:r>
              <a:rPr dirty="0" sz="1200" spc="-5">
                <a:latin typeface="Times New Roman"/>
                <a:cs typeface="Times New Roman"/>
              </a:rPr>
              <a:t>Bagi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suka mendalami </a:t>
            </a:r>
            <a:r>
              <a:rPr dirty="0" sz="1200" spc="-5">
                <a:latin typeface="Times New Roman"/>
                <a:cs typeface="Times New Roman"/>
              </a:rPr>
              <a:t>sastra Jawa, daftar </a:t>
            </a:r>
            <a:r>
              <a:rPr dirty="0" sz="1200">
                <a:latin typeface="Times New Roman"/>
                <a:cs typeface="Times New Roman"/>
              </a:rPr>
              <a:t>tembung entar di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 mungkin  </a:t>
            </a:r>
            <a:r>
              <a:rPr dirty="0" sz="1200" spc="-5">
                <a:latin typeface="Times New Roman"/>
                <a:cs typeface="Times New Roman"/>
              </a:rPr>
              <a:t>dapat membantu menambah </a:t>
            </a:r>
            <a:r>
              <a:rPr dirty="0" sz="1200">
                <a:latin typeface="Times New Roman"/>
                <a:cs typeface="Times New Roman"/>
              </a:rPr>
              <a:t>koleksi </a:t>
            </a:r>
            <a:r>
              <a:rPr dirty="0" sz="1200" spc="-5">
                <a:latin typeface="Times New Roman"/>
                <a:cs typeface="Times New Roman"/>
              </a:rPr>
              <a:t>kosakata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dapat </a:t>
            </a:r>
            <a:r>
              <a:rPr dirty="0" sz="1200">
                <a:latin typeface="Times New Roman"/>
                <a:cs typeface="Times New Roman"/>
              </a:rPr>
              <a:t>anda selipkan dalam </a:t>
            </a:r>
            <a:r>
              <a:rPr dirty="0" sz="1200" spc="-5">
                <a:latin typeface="Times New Roman"/>
                <a:cs typeface="Times New Roman"/>
              </a:rPr>
              <a:t>karya anda.  Karena </a:t>
            </a:r>
            <a:r>
              <a:rPr dirty="0" sz="1200">
                <a:latin typeface="Times New Roman"/>
                <a:cs typeface="Times New Roman"/>
              </a:rPr>
              <a:t>meski </a:t>
            </a:r>
            <a:r>
              <a:rPr dirty="0" sz="1200" spc="-5">
                <a:latin typeface="Times New Roman"/>
                <a:cs typeface="Times New Roman"/>
              </a:rPr>
              <a:t>terlihat sederhana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 </a:t>
            </a:r>
            <a:r>
              <a:rPr dirty="0" sz="1200">
                <a:latin typeface="Times New Roman"/>
                <a:cs typeface="Times New Roman"/>
              </a:rPr>
              <a:t>dapat </a:t>
            </a:r>
            <a:r>
              <a:rPr dirty="0" sz="1200" spc="-5">
                <a:latin typeface="Times New Roman"/>
                <a:cs typeface="Times New Roman"/>
              </a:rPr>
              <a:t>menambah keindahan sebuah </a:t>
            </a:r>
            <a:r>
              <a:rPr dirty="0" sz="1200">
                <a:latin typeface="Times New Roman"/>
                <a:cs typeface="Times New Roman"/>
              </a:rPr>
              <a:t>karya  tulisan </a:t>
            </a:r>
            <a:r>
              <a:rPr dirty="0" sz="1200" spc="-5">
                <a:latin typeface="Times New Roman"/>
                <a:cs typeface="Times New Roman"/>
              </a:rPr>
              <a:t>agar tidak </a:t>
            </a:r>
            <a:r>
              <a:rPr dirty="0" sz="1200">
                <a:latin typeface="Times New Roman"/>
                <a:cs typeface="Times New Roman"/>
              </a:rPr>
              <a:t>terkesan monoton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menjenuhkan.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2531448"/>
          <a:ext cx="5871845" cy="7180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970280"/>
                <a:gridCol w="1280795"/>
                <a:gridCol w="1574799"/>
                <a:gridCol w="1674495"/>
              </a:tblGrid>
              <a:tr h="366325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755"/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755"/>
                </a:tc>
                <a:tc>
                  <a:txBody>
                    <a:bodyPr/>
                    <a:lstStyle/>
                    <a:p>
                      <a:pPr marL="53467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Maksud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755"/>
                </a:tc>
                <a:tc>
                  <a:txBody>
                    <a:bodyPr/>
                    <a:lstStyle/>
                    <a:p>
                      <a:pPr algn="ctr" marR="40005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4127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jangkahe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langkah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 marR="36893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bisa ikhtiar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mrana-  mrene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590" marR="2908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bisa ikhtiar ke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sana</a:t>
                      </a:r>
                      <a:r>
                        <a:rPr dirty="0" sz="12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ke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kringet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nyambut 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bekerja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prungon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 marR="4635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golek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kabar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mencari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berita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kuwanen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keberanian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nduduhake yen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 marR="62166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rit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huk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keberanian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bagus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 marR="50609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tamp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pamer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bagus/gantheng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memamerkan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ganteng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kecantikan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pamer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ayune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memamerkan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kecantikan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pekerjaan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ngatonake asil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gaweane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 marR="32956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memperlihatkan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hasil  pekerjaan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sengung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kehebatan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anggep/pambeg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sombong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74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0320" marR="13716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adol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umuk/umbag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1750" marR="3949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menjual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sombong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6990" marR="984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omongane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akeh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supaya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diarani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590" marR="4953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bicara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agar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dianggap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adus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mandi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 marR="28956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nyambut gawa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abot,  nganti kringete  dleweran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590" marR="3333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kerja keras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hingga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 keringat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yang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keluar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adus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mandu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kupinge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telinga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abot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sanggane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1750" marR="2781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kuwat/ora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kuwagang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 marR="21526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kuat menanggung  beban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watake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jelek wataknya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wong jahat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penjahat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momot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pingget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0320" marR="3035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metu  wulune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 keluar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duwe sedya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punya niat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jelek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alus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tembunge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halus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tutur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tembunge ora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 tidak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kethul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 tidak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tajam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bisa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bisa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asor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budine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rendah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budi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pekerti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gampang nesu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mudah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59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14732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akeh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ndhung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1750" marR="5353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aral  melintang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akeh alangane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 halangan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bening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jernih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sumeh,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nyenengake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murah senyum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cekak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budine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akal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gampang nesu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mudah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809615" cy="8695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978534"/>
                <a:gridCol w="1278255"/>
                <a:gridCol w="1561465"/>
                <a:gridCol w="1618614"/>
              </a:tblGrid>
              <a:tr h="366325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marL="52832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Maksud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68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cilik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kecil 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khawatir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cupet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nalare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nalar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pikire ora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pikirannya tidak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sampai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cupet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lelakone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kisah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hidup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cita-citane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kelakon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 marR="5302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cita-citanya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 terlaksana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32575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cupet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ketebalan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gampang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percaya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mudah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percaya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cupet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budine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 marR="2032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bisa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nggayuh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barang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becik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3740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bisa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mencapai  sesuatu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cendhak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umure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pendek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umurnya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gelis tinggal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donya/mati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cepat meninggal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dunia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dhuwur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gumedhe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sombong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dawa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tangane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panjang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nyenyolong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mencuri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dawa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ususe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panjang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ususnya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40132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dhuwur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pangkatnya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dadi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wong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menjadi orang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3587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ndheher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utam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menanam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kebaikan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nandur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kabecikan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Menanam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kebaikan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46799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ntheng  tang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ringan 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 marR="19431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mala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nganggo  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211454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memukul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dengan  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entek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habis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khawatir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74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3416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empuk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mbugke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lunak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0640" marR="5016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rembugke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penak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dirungokne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4572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enak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didengar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 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manteb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mantab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gilig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rembugke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kata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sarujuk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setuju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785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gatel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gatal lidahnya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40640" marR="175895">
                        <a:lnSpc>
                          <a:spcPts val="1380"/>
                        </a:lnSpc>
                        <a:spcBef>
                          <a:spcPts val="1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nyatur alaning  linyan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27940" marR="368935">
                        <a:lnSpc>
                          <a:spcPts val="138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membicarakan  jeleknya orang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14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gantilaning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gantungan 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kang ditresnani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dicintai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endhase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 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 marR="6667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</a:t>
                      </a:r>
                      <a:r>
                        <a:rPr dirty="0" sz="12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umuk,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samangkeyan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sombong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tekadte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 niatnya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 marR="104139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tekadte wis manteb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ora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gelem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25463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niatnya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sudah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mantab  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mau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idu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ludah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 marR="3448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kudu digugu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kabeh  prentahe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2635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harus diiyakan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semua  perintahnya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3683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jembar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lebar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 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4178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jembar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lautnya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sugih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pangapura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maaf/pemaaf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42672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jembar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pengetahuan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ilmune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akeh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ilmu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59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jembar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kubure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kuburannya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 marR="129539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mlebu swarga,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diapura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kabeh dosane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13589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masuk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surga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dimaafkan  segala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dosa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663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43434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jembar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polat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penglihatannya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859780" cy="8809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978534"/>
                <a:gridCol w="1273175"/>
                <a:gridCol w="1573530"/>
                <a:gridCol w="1661795"/>
              </a:tblGrid>
              <a:tr h="366325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Maksud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R="28575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2984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kaku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kaku 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kodo,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manut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keras, tidak nurut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kegugah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terbangun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kepingin niru/sadar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ingin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meniru/sadar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44386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kuat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keinginannya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5720" marR="4845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kekarepane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kudu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 marR="4445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keinginennya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harus  terlaksana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kepaten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kunjungan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duwe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pasrawungan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kepaten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obor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obornya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kelangan aluring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sadulur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955" marR="4940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kehilangan silsilah  saudara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29972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 marR="42164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ingin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nnya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terpegang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kekarepane wis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kelakon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kepancal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sepur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ketendang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kereta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kasep, telat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terlambat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kandel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kupinge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tebal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telingannya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45720" marR="33464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nggugu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marang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pitutur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dinasihati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kandel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kulite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tebal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kulitnya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betah wirang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 malu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320" marR="3492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tembunge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kasar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tuturnya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tembunge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jelek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kalepetan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kejelekan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katut 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ikut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jelek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kethul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pikire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tumpul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pikirannya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bodho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bodhoh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kulak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membeli berita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golek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kabar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mencari kabar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berita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drajat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kuat drajat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cocog dadi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pemimpin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berbakat jadi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pemimpin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landhep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tajam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 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87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lunyu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ilate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licin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lidahnya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45720" marR="5892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  tembunge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bicaranya selalu berubah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mangkel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jengkel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lurus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lakune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lurus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jujur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jujur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38354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landhep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ngkul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tajam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lutut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bodho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bodoh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owah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berubah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gendheng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sakut cantik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liver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lobok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longgar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ilate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lidahnya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 marR="3105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bisa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mbedakake  rasane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panganan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 marR="19494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bisa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membedakan  rasa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90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 marR="40386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ilang dalane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golek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kehilangan jalan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rezeki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methik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memetik surat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nurun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(wacan)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meniru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tulisan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mogol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sinaune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berhenti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belajar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 marR="273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nutug anggone</a:t>
                      </a:r>
                      <a:r>
                        <a:rPr dirty="0" sz="1200" spc="-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sinau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(sekolah)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sekolahnya tidak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lulus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mogel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lidahnya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bergoyang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 marR="30099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mangan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kudu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sarwa  enak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 harus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lezat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59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menyenangkan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nyenengake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955" marR="4445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menyenangkan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  dilihat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663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320" marR="3416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mateng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mbugke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masak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rembugke kedadean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sepakat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886450" cy="8695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63930"/>
                <a:gridCol w="1304290"/>
                <a:gridCol w="1542414"/>
                <a:gridCol w="1701164"/>
              </a:tblGrid>
              <a:tr h="366325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685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marL="51562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Maksud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4254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4464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 marR="2825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kata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menjadi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mentah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murungake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rembug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4290" marR="83883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talk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kesepakatan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medhot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memutus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nrobos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mengambil jalan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pintas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mendem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drajat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mabuk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derajat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 marR="3225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bareng wis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pangkat  umum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 marR="5219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setelah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berpangkat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sombong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memanas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memanaskan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nepsu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 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manis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eseme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manis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senyumnya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eseme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narik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senyumnya menarik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tangannya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 marR="946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ngeplak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utawa  ngaplok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menampar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mbantu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mungsuh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mata-mata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(pengkhianat)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dhuwiten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lamak marang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dipikir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hanya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metani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luput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menyisir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kesalahan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nggolek 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kaluputane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mencari kesalahan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mbukak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membuka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rahasia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 marR="2597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ngandhakne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wewadi  marang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 marR="1193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membuka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rahasia</a:t>
                      </a:r>
                      <a:r>
                        <a:rPr dirty="0" sz="12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kepada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tapa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semedi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mbalang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6195" marR="60134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melempar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nglirik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melirik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413384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mateng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 marR="2698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masak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tahu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kawruhe wis sampurna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4290" marR="2762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pengetahuannya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sudah  lengkap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(sempurna)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74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1892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ngawula</a:t>
                      </a:r>
                      <a:r>
                        <a:rPr dirty="0" sz="12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wadhuk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mengabdi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memangan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798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/>
                </a:tc>
                <a:tc>
                  <a:txBody>
                    <a:bodyPr/>
                    <a:lstStyle/>
                    <a:p>
                      <a:pPr marL="18415" marR="1333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  puluk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 marR="41529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rk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266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prihatin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babar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pisan,  ngenakne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 marR="486409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prihatin,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suka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785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18415" marR="209550">
                        <a:lnSpc>
                          <a:spcPts val="138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  kuping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memerahkan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telinga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agawe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 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3206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nandur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menanam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kebaikan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becik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 kebaikan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33401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  payung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 marR="14859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kuat  membawa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 marR="3060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diwenehi  drajat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 marR="52514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kuat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menjadi  pejabat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3543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 marR="48577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  dadanya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adu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berani bertemu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429259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ngsu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menambang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ilmu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sekolah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sekolah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3543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ngilani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mengukur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 marR="1238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ngremehake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kasektene  liyan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4290" marR="3270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meremehkan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ksektian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peteng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pikire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gelap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pikirannya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sedih/berduka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3359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pedhes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tembunge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pedas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tembunge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serik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34290" marR="2552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katanya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  jengkel/marah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pait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pahit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warna-warna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kasusahan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berbagai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kesedihan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59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42164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  langite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terang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langitnya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pecah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nalare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pecah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pikirannya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bisa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sudah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bisa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berfikir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852795" cy="2150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42340"/>
                <a:gridCol w="1306830"/>
                <a:gridCol w="1562100"/>
                <a:gridCol w="1667510"/>
              </a:tblGrid>
              <a:tr h="366325">
                <a:tc>
                  <a:txBody>
                    <a:bodyPr/>
                    <a:lstStyle/>
                    <a:p>
                      <a:pPr algn="r" marR="139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40640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marL="5346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Maksud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ts val="12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Bahasa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10160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862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perih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 marR="1955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 utawa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nelangsa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 sekali/sangat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8862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 marR="48895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jujur,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</a:t>
                      </a:r>
                      <a:r>
                        <a:rPr dirty="0" sz="12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  ngapusi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3655" marR="63881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jujur,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</a:t>
                      </a:r>
                      <a:r>
                        <a:rPr dirty="0" sz="12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suka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berbohong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muka kulit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bambu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 duwe rikuh lan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tipis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lambene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tipis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bibirnya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sugih omong,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criwis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banyak bicara, cerewet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tikel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atine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hatinya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 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66325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urun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cangkem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iuran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mulut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46990" marR="26034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melu mangan,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ora  urun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apa-apa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33655" marR="20066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hanya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ikut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ikit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iuran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apa-apa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282822"/>
            <a:ext cx="5723890" cy="91249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sampaikan mengenai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entar,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memperkaya </a:t>
            </a:r>
            <a:r>
              <a:rPr dirty="0" sz="1200">
                <a:latin typeface="Times New Roman"/>
                <a:cs typeface="Times New Roman"/>
              </a:rPr>
              <a:t>kosakata 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parikan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lengkap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penjelasan dan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2448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ada kata atau istilah bahasa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belum </a:t>
            </a:r>
            <a:r>
              <a:rPr dirty="0" sz="1200" spc="-5">
                <a:latin typeface="Times New Roman"/>
                <a:cs typeface="Times New Roman"/>
              </a:rPr>
              <a:t>anda </a:t>
            </a:r>
            <a:r>
              <a:rPr dirty="0" sz="1200">
                <a:latin typeface="Times New Roman"/>
                <a:cs typeface="Times New Roman"/>
              </a:rPr>
              <a:t>pahami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Indonesia, 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Kamus 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2023-01-25T06:16:57Z</dcterms:created>
  <dcterms:modified xsi:type="dcterms:W3CDTF">2023-01-25T06:16:57Z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