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3444" y="879094"/>
            <a:ext cx="5575960" cy="8020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2004" y="1828545"/>
            <a:ext cx="5758840" cy="2494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kawruhbasa.com/tembang/" TargetMode="External"/><Relationship Id="rId3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ang/#3_Tembang_Macapat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ang/#1_Tembang_Gedhe" TargetMode="External"/><Relationship Id="rId3" Type="http://schemas.openxmlformats.org/officeDocument/2006/relationships/hyperlink" Target="https://kawruhbasa.com/tag/sekar-rare/" TargetMode="External"/><Relationship Id="rId4" Type="http://schemas.openxmlformats.org/officeDocument/2006/relationships/hyperlink" Target="https://kawruhbasa.com/" TargetMode="External"/><Relationship Id="rId5" Type="http://schemas.openxmlformats.org/officeDocument/2006/relationships/hyperlink" Target="https://news.google.com/publications/CAAqBwgKMKDDxwsw1N7eAw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370" rIns="0" bIns="0" rtlCol="0" vert="horz">
            <a:spAutoFit/>
          </a:bodyPr>
          <a:lstStyle/>
          <a:p>
            <a:pPr marL="1818639" marR="5080" indent="-1806575">
              <a:lnSpc>
                <a:spcPts val="2990"/>
              </a:lnSpc>
              <a:spcBef>
                <a:spcPts val="310"/>
              </a:spcBef>
            </a:pPr>
            <a:r>
              <a:rPr dirty="0"/>
              <a:t>4 jenis </a:t>
            </a:r>
            <a:r>
              <a:rPr dirty="0" spc="-5"/>
              <a:t>Sekar </a:t>
            </a:r>
            <a:r>
              <a:rPr dirty="0"/>
              <a:t>di Bali lengkap </a:t>
            </a:r>
            <a:r>
              <a:rPr dirty="0" spc="-5"/>
              <a:t>dengan jenis </a:t>
            </a:r>
            <a:r>
              <a:rPr dirty="0" spc="-640"/>
              <a:t> </a:t>
            </a:r>
            <a:r>
              <a:rPr dirty="0"/>
              <a:t>dan </a:t>
            </a:r>
            <a:r>
              <a:rPr dirty="0" spc="-5"/>
              <a:t>contohnya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828545"/>
            <a:ext cx="5654675" cy="249491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 Jika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Jawa lagu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disebut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tembang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Bali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Sekar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>
                <a:latin typeface="Times New Roman"/>
                <a:cs typeface="Times New Roman"/>
              </a:rPr>
              <a:t> meskipun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sendiri</a:t>
            </a:r>
            <a:r>
              <a:rPr dirty="0" sz="1200">
                <a:latin typeface="Times New Roman"/>
                <a:cs typeface="Times New Roman"/>
              </a:rPr>
              <a:t> juga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sering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menyebutnya</a:t>
            </a:r>
            <a:r>
              <a:rPr dirty="0" sz="1200">
                <a:latin typeface="Times New Roman"/>
                <a:cs typeface="Times New Roman"/>
              </a:rPr>
              <a:t> 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itu. Pada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masyarakat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>
                <a:latin typeface="Times New Roman"/>
                <a:cs typeface="Times New Roman"/>
              </a:rPr>
              <a:t> tembang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>
                <a:latin typeface="Times New Roman"/>
                <a:cs typeface="Times New Roman"/>
              </a:rPr>
              <a:t> 3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(tiga)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masing-masing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memiliki </a:t>
            </a:r>
            <a:r>
              <a:rPr dirty="0" sz="1200" spc="-5">
                <a:latin typeface="Times New Roman"/>
                <a:cs typeface="Times New Roman"/>
              </a:rPr>
              <a:t>watak,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namun</a:t>
            </a:r>
            <a:r>
              <a:rPr dirty="0" sz="1200">
                <a:latin typeface="Times New Roman"/>
                <a:cs typeface="Times New Roman"/>
              </a:rPr>
              <a:t> di </a:t>
            </a:r>
            <a:r>
              <a:rPr dirty="0" sz="1200" spc="-5">
                <a:latin typeface="Times New Roman"/>
                <a:cs typeface="Times New Roman"/>
              </a:rPr>
              <a:t>bali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Sekar</a:t>
            </a:r>
            <a:r>
              <a:rPr dirty="0" sz="1200">
                <a:latin typeface="Times New Roman"/>
                <a:cs typeface="Times New Roman"/>
              </a:rPr>
              <a:t> di </a:t>
            </a:r>
            <a:r>
              <a:rPr dirty="0" sz="1200" spc="-5">
                <a:latin typeface="Times New Roman"/>
                <a:cs typeface="Times New Roman"/>
              </a:rPr>
              <a:t>bagi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>
                <a:latin typeface="Times New Roman"/>
                <a:cs typeface="Times New Roman"/>
              </a:rPr>
              <a:t> 4 </a:t>
            </a:r>
            <a:r>
              <a:rPr dirty="0" sz="1200" spc="-5">
                <a:latin typeface="Times New Roman"/>
                <a:cs typeface="Times New Roman"/>
              </a:rPr>
              <a:t>(empat),</a:t>
            </a:r>
            <a:r>
              <a:rPr dirty="0" sz="1200">
                <a:latin typeface="Times New Roman"/>
                <a:cs typeface="Times New Roman"/>
              </a:rPr>
              <a:t> yaitu: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spcBef>
                <a:spcPts val="5"/>
              </a:spcBef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Sekar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Rare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Sekar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Alit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Sekar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Madia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Sekar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Agung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9779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Persamaan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antara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sebagai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lagu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tradisional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biasanya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dinyanyikan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>
                <a:latin typeface="Times New Roman"/>
                <a:cs typeface="Times New Roman"/>
              </a:rPr>
              <a:t>titi </a:t>
            </a:r>
            <a:r>
              <a:rPr dirty="0" sz="1200" spc="-5">
                <a:latin typeface="Times New Roman"/>
                <a:cs typeface="Times New Roman"/>
              </a:rPr>
              <a:t>laras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slendro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pelog.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Aga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lebih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jelas,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ulas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lebih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jauh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>
                <a:latin typeface="Times New Roman"/>
                <a:cs typeface="Times New Roman"/>
              </a:rPr>
              <a:t> setiap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sekar</a:t>
            </a:r>
            <a:r>
              <a:rPr dirty="0" sz="1200">
                <a:latin typeface="Times New Roman"/>
                <a:cs typeface="Times New Roman"/>
              </a:rPr>
              <a:t> 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7866126"/>
            <a:ext cx="5639435" cy="153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1.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Sekar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Rare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1440"/>
              </a:spcBef>
            </a:pPr>
            <a:r>
              <a:rPr dirty="0" sz="1200" spc="-5" i="1">
                <a:latin typeface="Times New Roman"/>
                <a:cs typeface="Times New Roman"/>
              </a:rPr>
              <a:t>Sekar</a:t>
            </a:r>
            <a:r>
              <a:rPr dirty="0" sz="1200" i="1">
                <a:latin typeface="Times New Roman"/>
                <a:cs typeface="Times New Roman"/>
              </a:rPr>
              <a:t> Rare </a:t>
            </a:r>
            <a:r>
              <a:rPr dirty="0" sz="1200">
                <a:latin typeface="Times New Roman"/>
                <a:cs typeface="Times New Roman"/>
              </a:rPr>
              <a:t>disebut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gegendingan.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Sekar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jenis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menggunakan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memiliki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alunan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tembang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lainnya.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Sifatnya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lugu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polos,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syairnya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menggunakan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Bali apa </a:t>
            </a:r>
            <a:r>
              <a:rPr dirty="0" sz="1200">
                <a:latin typeface="Times New Roman"/>
                <a:cs typeface="Times New Roman"/>
              </a:rPr>
              <a:t>adanya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(umum).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286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Dilihat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usianya,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sekar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rarel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tertua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Bali.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memiliki </a:t>
            </a:r>
            <a:r>
              <a:rPr dirty="0" sz="1200" spc="-5">
                <a:latin typeface="Times New Roman"/>
                <a:cs typeface="Times New Roman"/>
              </a:rPr>
              <a:t>aturan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baku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jelas</a:t>
            </a:r>
            <a:r>
              <a:rPr dirty="0" sz="1200">
                <a:latin typeface="Times New Roman"/>
                <a:cs typeface="Times New Roman"/>
              </a:rPr>
              <a:t> hingga</a:t>
            </a:r>
            <a:r>
              <a:rPr dirty="0" sz="1200" spc="-5">
                <a:latin typeface="Times New Roman"/>
                <a:cs typeface="Times New Roman"/>
              </a:rPr>
              <a:t> sekarang.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" y="4491227"/>
            <a:ext cx="5731509" cy="32231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28335" cy="846391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21590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Sekar</a:t>
            </a:r>
            <a:r>
              <a:rPr dirty="0" sz="1200">
                <a:latin typeface="Times New Roman"/>
                <a:cs typeface="Times New Roman"/>
              </a:rPr>
              <a:t> ini </a:t>
            </a:r>
            <a:r>
              <a:rPr dirty="0" sz="1200" spc="-5">
                <a:latin typeface="Times New Roman"/>
                <a:cs typeface="Times New Roman"/>
              </a:rPr>
              <a:t>biasanya</a:t>
            </a:r>
            <a:r>
              <a:rPr dirty="0" sz="1200">
                <a:latin typeface="Times New Roman"/>
                <a:cs typeface="Times New Roman"/>
              </a:rPr>
              <a:t> dinyanyikan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>
                <a:latin typeface="Times New Roman"/>
                <a:cs typeface="Times New Roman"/>
              </a:rPr>
              <a:t> menyesuaikan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suara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gong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mayoritas </a:t>
            </a:r>
            <a:r>
              <a:rPr dirty="0" sz="1200" spc="-5">
                <a:latin typeface="Times New Roman"/>
                <a:cs typeface="Times New Roman"/>
              </a:rPr>
              <a:t>bernada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(laras)</a:t>
            </a:r>
            <a:r>
              <a:rPr dirty="0" sz="1200">
                <a:latin typeface="Times New Roman"/>
                <a:cs typeface="Times New Roman"/>
              </a:rPr>
              <a:t> pelog. </a:t>
            </a:r>
            <a:r>
              <a:rPr dirty="0" sz="1200" spc="-5">
                <a:latin typeface="Times New Roman"/>
                <a:cs typeface="Times New Roman"/>
              </a:rPr>
              <a:t>Sekar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dibagi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>
                <a:latin typeface="Times New Roman"/>
                <a:cs typeface="Times New Roman"/>
              </a:rPr>
              <a:t> 3 </a:t>
            </a:r>
            <a:r>
              <a:rPr dirty="0" sz="1200" spc="-5">
                <a:latin typeface="Times New Roman"/>
                <a:cs typeface="Times New Roman"/>
              </a:rPr>
              <a:t>(tiga)</a:t>
            </a:r>
            <a:r>
              <a:rPr dirty="0" sz="1200">
                <a:latin typeface="Times New Roman"/>
                <a:cs typeface="Times New Roman"/>
              </a:rPr>
              <a:t> jenis,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yaitu;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469265" marR="25400" indent="-228600">
              <a:lnSpc>
                <a:spcPts val="1380"/>
              </a:lnSpc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Gending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Rare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dinyanyikan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anak-anak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ketika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mereka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bermain.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Sekar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Gending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jenis 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melukiskan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perasaan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ceria,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bahagia,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senang.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contoh; </a:t>
            </a:r>
            <a:r>
              <a:rPr dirty="0" sz="1200" spc="-5">
                <a:latin typeface="Times New Roman"/>
                <a:cs typeface="Times New Roman"/>
              </a:rPr>
              <a:t>Guak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Maling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Taluh,</a:t>
            </a:r>
            <a:r>
              <a:rPr dirty="0" sz="1200">
                <a:latin typeface="Times New Roman"/>
                <a:cs typeface="Times New Roman"/>
              </a:rPr>
              <a:t> Meong-Meong,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Juru </a:t>
            </a:r>
            <a:r>
              <a:rPr dirty="0" sz="1200" spc="-5">
                <a:latin typeface="Times New Roman"/>
                <a:cs typeface="Times New Roman"/>
              </a:rPr>
              <a:t>Pencar,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Ongkek-ongke,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Uncung-Uncung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Semanggi.</a:t>
            </a:r>
            <a:endParaRPr sz="1200">
              <a:latin typeface="Times New Roman"/>
              <a:cs typeface="Times New Roman"/>
            </a:endParaRPr>
          </a:p>
          <a:p>
            <a:pPr marL="469265" marR="5080" indent="-228600">
              <a:lnSpc>
                <a:spcPts val="1380"/>
              </a:lnSpc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Gending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Janger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dinyanyikan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oleh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janger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kecak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pada</a:t>
            </a:r>
            <a:r>
              <a:rPr dirty="0" sz="1200">
                <a:latin typeface="Times New Roman"/>
                <a:cs typeface="Times New Roman"/>
              </a:rPr>
              <a:t> tarian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sebuah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janger.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Gending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jenis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menggunakan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bahasa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Bali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kapara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melukiskan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perasaan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gembira.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perkembangannya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Gending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dinyanyikan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tarian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genjek.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contoh;</a:t>
            </a:r>
            <a:r>
              <a:rPr dirty="0" sz="1200">
                <a:latin typeface="Times New Roman"/>
                <a:cs typeface="Times New Roman"/>
              </a:rPr>
              <a:t> Embok </a:t>
            </a:r>
            <a:r>
              <a:rPr dirty="0" sz="1200" spc="-5">
                <a:latin typeface="Times New Roman"/>
                <a:cs typeface="Times New Roman"/>
              </a:rPr>
              <a:t>Nyoman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Don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Dapdap.</a:t>
            </a:r>
            <a:endParaRPr sz="1200">
              <a:latin typeface="Times New Roman"/>
              <a:cs typeface="Times New Roman"/>
            </a:endParaRPr>
          </a:p>
          <a:p>
            <a:pPr marL="469265" marR="31750" indent="-228600">
              <a:lnSpc>
                <a:spcPts val="1380"/>
              </a:lnSpc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Gending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Sanghyang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biasa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dinyanyikan</a:t>
            </a:r>
            <a:r>
              <a:rPr dirty="0" sz="1200">
                <a:latin typeface="Times New Roman"/>
                <a:cs typeface="Times New Roman"/>
              </a:rPr>
              <a:t> oleh penari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Hyang.</a:t>
            </a:r>
            <a:r>
              <a:rPr dirty="0" sz="1200">
                <a:latin typeface="Times New Roman"/>
                <a:cs typeface="Times New Roman"/>
              </a:rPr>
              <a:t> Tujuan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dinyanyikannya </a:t>
            </a:r>
            <a:r>
              <a:rPr dirty="0" sz="1200">
                <a:latin typeface="Times New Roman"/>
                <a:cs typeface="Times New Roman"/>
              </a:rPr>
              <a:t>sekar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memuja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mengundang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dewa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agar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merasuki</a:t>
            </a:r>
            <a:endParaRPr sz="1200">
              <a:latin typeface="Times New Roman"/>
              <a:cs typeface="Times New Roman"/>
            </a:endParaRPr>
          </a:p>
          <a:p>
            <a:pPr marL="469265">
              <a:lnSpc>
                <a:spcPts val="1345"/>
              </a:lnSpc>
            </a:pPr>
            <a:r>
              <a:rPr dirty="0" sz="1200" spc="-5">
                <a:latin typeface="Times New Roman"/>
                <a:cs typeface="Times New Roman"/>
              </a:rPr>
              <a:t>penari Sang</a:t>
            </a:r>
            <a:r>
              <a:rPr dirty="0" sz="1200">
                <a:latin typeface="Times New Roman"/>
                <a:cs typeface="Times New Roman"/>
              </a:rPr>
              <a:t> Hyang. Contoh; </a:t>
            </a:r>
            <a:r>
              <a:rPr dirty="0" sz="1200" spc="-5">
                <a:latin typeface="Times New Roman"/>
                <a:cs typeface="Times New Roman"/>
              </a:rPr>
              <a:t>Gending</a:t>
            </a:r>
            <a:r>
              <a:rPr dirty="0" sz="1200">
                <a:latin typeface="Times New Roman"/>
                <a:cs typeface="Times New Roman"/>
              </a:rPr>
              <a:t> Sang </a:t>
            </a:r>
            <a:r>
              <a:rPr dirty="0" sz="1200" spc="-5">
                <a:latin typeface="Times New Roman"/>
                <a:cs typeface="Times New Roman"/>
              </a:rPr>
              <a:t>Hyang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Dedari.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241935" indent="-229870">
              <a:lnSpc>
                <a:spcPct val="100000"/>
              </a:lnSpc>
              <a:buAutoNum type="arabicPeriod" startAt="2"/>
              <a:tabLst>
                <a:tab pos="242570" algn="l"/>
              </a:tabLst>
            </a:pPr>
            <a:r>
              <a:rPr dirty="0" sz="1800" spc="-5" b="1">
                <a:latin typeface="Times New Roman"/>
                <a:cs typeface="Times New Roman"/>
              </a:rPr>
              <a:t>Sekar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Alit</a:t>
            </a:r>
            <a:endParaRPr sz="1800">
              <a:latin typeface="Times New Roman"/>
              <a:cs typeface="Times New Roman"/>
            </a:endParaRPr>
          </a:p>
          <a:p>
            <a:pPr marL="12700" marR="104775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Alit</a:t>
            </a:r>
            <a:r>
              <a:rPr dirty="0" sz="1200">
                <a:latin typeface="Times New Roman"/>
                <a:cs typeface="Times New Roman"/>
              </a:rPr>
              <a:t> jika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 </a:t>
            </a:r>
            <a:r>
              <a:rPr dirty="0" sz="1200">
                <a:latin typeface="Times New Roman"/>
                <a:cs typeface="Times New Roman"/>
              </a:rPr>
              <a:t>Jawa</a:t>
            </a:r>
            <a:r>
              <a:rPr dirty="0" sz="1200" spc="-5">
                <a:latin typeface="Times New Roman"/>
                <a:cs typeface="Times New Roman"/>
              </a:rPr>
              <a:t> artinya</a:t>
            </a:r>
            <a:r>
              <a:rPr dirty="0" sz="1200">
                <a:latin typeface="Times New Roman"/>
                <a:cs typeface="Times New Roman"/>
              </a:rPr>
              <a:t> kecil, maka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Bali</a:t>
            </a:r>
            <a:r>
              <a:rPr dirty="0" sz="1200">
                <a:latin typeface="Times New Roman"/>
                <a:cs typeface="Times New Roman"/>
              </a:rPr>
              <a:t> disebut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pupuh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macapat</a:t>
            </a:r>
            <a:r>
              <a:rPr dirty="0" sz="1200" spc="-5">
                <a:latin typeface="Times New Roman"/>
                <a:cs typeface="Times New Roman"/>
                <a:hlinkClick r:id="rId2"/>
              </a:rPr>
              <a:t>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Seperti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halnya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tembang,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sz="1200" spc="-5">
                <a:latin typeface="Times New Roman"/>
                <a:cs typeface="Times New Roman"/>
              </a:rPr>
              <a:t>diikat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oleh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aturan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padalingsa,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guru wilangan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guru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dingdong.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16192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Guru </a:t>
            </a:r>
            <a:r>
              <a:rPr dirty="0" sz="1200">
                <a:latin typeface="Times New Roman"/>
                <a:cs typeface="Times New Roman"/>
              </a:rPr>
              <a:t>dingdong </a:t>
            </a:r>
            <a:r>
              <a:rPr dirty="0" sz="1200" spc="-5">
                <a:latin typeface="Times New Roman"/>
                <a:cs typeface="Times New Roman"/>
              </a:rPr>
              <a:t>adalah </a:t>
            </a:r>
            <a:r>
              <a:rPr dirty="0" sz="1200">
                <a:latin typeface="Times New Roman"/>
                <a:cs typeface="Times New Roman"/>
              </a:rPr>
              <a:t>huruf </a:t>
            </a:r>
            <a:r>
              <a:rPr dirty="0" sz="1200" spc="-5">
                <a:latin typeface="Times New Roman"/>
                <a:cs typeface="Times New Roman"/>
              </a:rPr>
              <a:t>vokal </a:t>
            </a:r>
            <a:r>
              <a:rPr dirty="0" sz="1200">
                <a:latin typeface="Times New Roman"/>
                <a:cs typeface="Times New Roman"/>
              </a:rPr>
              <a:t>(bunyi vokal) yang </a:t>
            </a:r>
            <a:r>
              <a:rPr dirty="0" sz="1200" spc="-5">
                <a:latin typeface="Times New Roman"/>
                <a:cs typeface="Times New Roman"/>
              </a:rPr>
              <a:t>terdapat </a:t>
            </a:r>
            <a:r>
              <a:rPr dirty="0" sz="1200">
                <a:latin typeface="Times New Roman"/>
                <a:cs typeface="Times New Roman"/>
              </a:rPr>
              <a:t>pada setiap </a:t>
            </a:r>
            <a:r>
              <a:rPr dirty="0" sz="1200" spc="-5">
                <a:latin typeface="Times New Roman"/>
                <a:cs typeface="Times New Roman"/>
              </a:rPr>
              <a:t>akhir </a:t>
            </a:r>
            <a:r>
              <a:rPr dirty="0" sz="1200">
                <a:latin typeface="Times New Roman"/>
                <a:cs typeface="Times New Roman"/>
              </a:rPr>
              <a:t>suku </a:t>
            </a:r>
            <a:r>
              <a:rPr dirty="0" sz="1200" spc="-5">
                <a:latin typeface="Times New Roman"/>
                <a:cs typeface="Times New Roman"/>
              </a:rPr>
              <a:t>kata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tiap-tiap baris dalam satu bait. Padalingsa tiap </a:t>
            </a:r>
            <a:r>
              <a:rPr dirty="0" sz="1200">
                <a:latin typeface="Times New Roman"/>
                <a:cs typeface="Times New Roman"/>
              </a:rPr>
              <a:t>pupuh </a:t>
            </a:r>
            <a:r>
              <a:rPr dirty="0" sz="1200" spc="-5">
                <a:latin typeface="Times New Roman"/>
                <a:cs typeface="Times New Roman"/>
              </a:rPr>
              <a:t>dapat dijelaskan </a:t>
            </a:r>
            <a:r>
              <a:rPr dirty="0" sz="1200">
                <a:latin typeface="Times New Roman"/>
                <a:cs typeface="Times New Roman"/>
              </a:rPr>
              <a:t>pada masing-masing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pupuh. </a:t>
            </a:r>
            <a:r>
              <a:rPr dirty="0" sz="1200" spc="-5">
                <a:latin typeface="Times New Roman"/>
                <a:cs typeface="Times New Roman"/>
              </a:rPr>
              <a:t>Wangun atau </a:t>
            </a:r>
            <a:r>
              <a:rPr dirty="0" sz="1200">
                <a:latin typeface="Times New Roman"/>
                <a:cs typeface="Times New Roman"/>
              </a:rPr>
              <a:t>bagian </a:t>
            </a:r>
            <a:r>
              <a:rPr dirty="0" sz="1200" spc="-5">
                <a:latin typeface="Times New Roman"/>
                <a:cs typeface="Times New Roman"/>
              </a:rPr>
              <a:t>tembang yang </a:t>
            </a:r>
            <a:r>
              <a:rPr dirty="0" sz="1200">
                <a:latin typeface="Times New Roman"/>
                <a:cs typeface="Times New Roman"/>
              </a:rPr>
              <a:t>termasuk </a:t>
            </a:r>
            <a:r>
              <a:rPr dirty="0" sz="1200" spc="-5">
                <a:latin typeface="Times New Roman"/>
                <a:cs typeface="Times New Roman"/>
              </a:rPr>
              <a:t>Sekar alit </a:t>
            </a:r>
            <a:r>
              <a:rPr dirty="0" sz="1200" spc="5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Bali ada kurang </a:t>
            </a:r>
            <a:r>
              <a:rPr dirty="0" sz="1200">
                <a:latin typeface="Times New Roman"/>
                <a:cs typeface="Times New Roman"/>
              </a:rPr>
              <a:t>lebih 14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pupuh,</a:t>
            </a:r>
            <a:r>
              <a:rPr dirty="0" sz="1200" spc="-5">
                <a:latin typeface="Times New Roman"/>
                <a:cs typeface="Times New Roman"/>
              </a:rPr>
              <a:t> yaitu: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Pupuh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Adri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Pupuh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Dangdang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Pupuh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Demung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Pupuh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Durma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Pupuh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Gambuh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Pupuh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Ginada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Pupuh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Ginanti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Pupuh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Maskumambang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Pupuh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Megatruh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Pupuh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Mijil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Pupuh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Pangkur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75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Pupuh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Pucung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75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Pupuh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Sinom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Pupuh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Semarandana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Times New Roman"/>
              <a:buAutoNum type="arabicPeriod"/>
            </a:pPr>
            <a:endParaRPr sz="1100">
              <a:latin typeface="Times New Roman"/>
              <a:cs typeface="Times New Roman"/>
            </a:endParaRPr>
          </a:p>
          <a:p>
            <a:pPr marL="241935" indent="-229870">
              <a:lnSpc>
                <a:spcPct val="100000"/>
              </a:lnSpc>
              <a:buAutoNum type="arabicPeriod" startAt="3"/>
              <a:tabLst>
                <a:tab pos="242570" algn="l"/>
              </a:tabLst>
            </a:pPr>
            <a:r>
              <a:rPr dirty="0" sz="1800" spc="-5" b="1">
                <a:latin typeface="Times New Roman"/>
                <a:cs typeface="Times New Roman"/>
              </a:rPr>
              <a:t>Sekar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Madia</a:t>
            </a:r>
            <a:endParaRPr sz="1800">
              <a:latin typeface="Times New Roman"/>
              <a:cs typeface="Times New Roman"/>
            </a:endParaRPr>
          </a:p>
          <a:p>
            <a:pPr marL="12700" marR="14351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Sekar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sekar </a:t>
            </a:r>
            <a:r>
              <a:rPr dirty="0" sz="1200" i="1">
                <a:latin typeface="Times New Roman"/>
                <a:cs typeface="Times New Roman"/>
              </a:rPr>
              <a:t>madia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madya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</a:t>
            </a:r>
            <a:r>
              <a:rPr dirty="0" sz="1200" spc="-5">
                <a:latin typeface="Times New Roman"/>
                <a:cs typeface="Times New Roman"/>
              </a:rPr>
              <a:t> dalam</a:t>
            </a:r>
            <a:r>
              <a:rPr dirty="0" sz="1200">
                <a:latin typeface="Times New Roman"/>
                <a:cs typeface="Times New Roman"/>
              </a:rPr>
              <a:t> bahasa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artinya </a:t>
            </a:r>
            <a:r>
              <a:rPr dirty="0" sz="1200" spc="-5">
                <a:latin typeface="Times New Roman"/>
                <a:cs typeface="Times New Roman"/>
              </a:rPr>
              <a:t>tengah,</a:t>
            </a:r>
            <a:r>
              <a:rPr dirty="0" sz="1200">
                <a:latin typeface="Times New Roman"/>
                <a:cs typeface="Times New Roman"/>
              </a:rPr>
              <a:t>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biasa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disebut kidung.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Sekar</a:t>
            </a:r>
            <a:r>
              <a:rPr dirty="0" sz="1200">
                <a:latin typeface="Times New Roman"/>
                <a:cs typeface="Times New Roman"/>
              </a:rPr>
              <a:t> jenis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merupakan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tembang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menggunakan</a:t>
            </a:r>
            <a:r>
              <a:rPr dirty="0" sz="1200">
                <a:latin typeface="Times New Roman"/>
                <a:cs typeface="Times New Roman"/>
              </a:rPr>
              <a:t> bahasa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Kuno,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 Tengahan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Alus,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yaitu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biasa</a:t>
            </a:r>
            <a:r>
              <a:rPr dirty="0" sz="1200" spc="-5">
                <a:latin typeface="Times New Roman"/>
                <a:cs typeface="Times New Roman"/>
              </a:rPr>
              <a:t> digunakan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pada lontar-lontar </a:t>
            </a:r>
            <a:r>
              <a:rPr dirty="0" sz="1200" i="1">
                <a:latin typeface="Times New Roman"/>
                <a:cs typeface="Times New Roman"/>
              </a:rPr>
              <a:t>panji 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malat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53100" cy="609536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ct val="95900"/>
              </a:lnSpc>
              <a:spcBef>
                <a:spcPts val="160"/>
              </a:spcBef>
            </a:pPr>
            <a:r>
              <a:rPr dirty="0" sz="1200" spc="-5">
                <a:latin typeface="Times New Roman"/>
                <a:cs typeface="Times New Roman"/>
              </a:rPr>
              <a:t>Berbeda </a:t>
            </a:r>
            <a:r>
              <a:rPr dirty="0" sz="1200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sekar alit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terikat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oleh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padalingsa,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guru</a:t>
            </a:r>
            <a:r>
              <a:rPr dirty="0" sz="1200" spc="-5">
                <a:latin typeface="Times New Roman"/>
                <a:cs typeface="Times New Roman"/>
              </a:rPr>
              <a:t> wilangan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guru dingdong,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madya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terlalu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terikat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oleh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hal-hal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Namun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menggunakan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beberapa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macam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bagian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Pembuka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(Pengawit),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Tengah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(Pengawak),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Pendek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(Pemawak),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Panjang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(Penawa).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27051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termasuk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Madya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Kidung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Kakidungan,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sering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dinyanyikan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pada</a:t>
            </a:r>
            <a:r>
              <a:rPr dirty="0" sz="1200">
                <a:latin typeface="Times New Roman"/>
                <a:cs typeface="Times New Roman"/>
              </a:rPr>
              <a:t> puncak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upacara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keagamaan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bersifat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sakral.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Beberapa jenis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kidung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ada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Bali</a:t>
            </a:r>
            <a:r>
              <a:rPr dirty="0" sz="1200">
                <a:latin typeface="Times New Roman"/>
                <a:cs typeface="Times New Roman"/>
              </a:rPr>
              <a:t> antara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lain: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Kidung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Tantri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Kidung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Alis-alis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Ijo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Kidung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Wargasari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Kidung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Kawitan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Wargasari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Kidung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Aji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Kembang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Kidung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Kaki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Kidung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Sidapaksa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Demung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Malat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Puh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Jerum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4.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Sekar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Agung</a:t>
            </a:r>
            <a:endParaRPr sz="1800">
              <a:latin typeface="Times New Roman"/>
              <a:cs typeface="Times New Roman"/>
            </a:endParaRPr>
          </a:p>
          <a:p>
            <a:pPr marL="12700" marR="14604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Sekar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agung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lagu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kemungkinan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sejajar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tembang</a:t>
            </a:r>
            <a:r>
              <a:rPr dirty="0" u="sng" sz="1200" spc="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gedhe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Adapun</a:t>
            </a:r>
            <a:r>
              <a:rPr dirty="0" sz="1200">
                <a:latin typeface="Times New Roman"/>
                <a:cs typeface="Times New Roman"/>
              </a:rPr>
              <a:t> yang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termasuk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tembang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Kekawin,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yaitu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puisi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klasik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biasa terdapat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 sastra </a:t>
            </a:r>
            <a:r>
              <a:rPr dirty="0" sz="1200">
                <a:latin typeface="Times New Roman"/>
                <a:cs typeface="Times New Roman"/>
              </a:rPr>
              <a:t>Jawa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kuno.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365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melihat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syairnya,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kekawin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banyak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menggunakan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 Sanskerta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disesuaikan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>
                <a:latin typeface="Times New Roman"/>
                <a:cs typeface="Times New Roman"/>
              </a:rPr>
              <a:t> bahasa </a:t>
            </a:r>
            <a:r>
              <a:rPr dirty="0" sz="1200" spc="-5">
                <a:latin typeface="Times New Roman"/>
                <a:cs typeface="Times New Roman"/>
              </a:rPr>
              <a:t>sekarang.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sekar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agung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terdapat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beberapa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aturan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Bali </a:t>
            </a:r>
            <a:r>
              <a:rPr dirty="0" sz="1200">
                <a:latin typeface="Times New Roman"/>
                <a:cs typeface="Times New Roman"/>
              </a:rPr>
              <a:t> disebut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uger-uger).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termasuk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jenis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Kekawin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antara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lain: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Guru,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laghu,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wretta,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matra.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3177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Demikian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contoh</a:t>
            </a:r>
            <a:r>
              <a:rPr dirty="0" u="sng" sz="1200" spc="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Sekar</a:t>
            </a:r>
            <a:r>
              <a:rPr dirty="0" u="sng" sz="1200" spc="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rare</a:t>
            </a:r>
            <a:r>
              <a:rPr dirty="0" sz="1200" spc="5">
                <a:solidFill>
                  <a:srgbClr val="0000FF"/>
                </a:solidFill>
                <a:latin typeface="Times New Roman"/>
                <a:cs typeface="Times New Roman"/>
                <a:hlinkClick r:id="rId3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bali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lengkap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jenis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penjelasannya,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semoga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bermanfaat</a:t>
            </a:r>
            <a:r>
              <a:rPr dirty="0" sz="1200">
                <a:latin typeface="Times New Roman"/>
                <a:cs typeface="Times New Roman"/>
              </a:rPr>
              <a:t> bagi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membutuhkan. Kunjungi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kawruhbasa.com</a:t>
            </a:r>
            <a:r>
              <a:rPr dirty="0" sz="1200" spc="10">
                <a:solidFill>
                  <a:srgbClr val="0000FF"/>
                </a:solidFill>
                <a:latin typeface="Times New Roman"/>
                <a:cs typeface="Times New Roman"/>
                <a:hlinkClick r:id="rId4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mendapatkan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update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terbaru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pembelajaran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 atau</a:t>
            </a:r>
            <a:r>
              <a:rPr dirty="0" sz="1200">
                <a:latin typeface="Times New Roman"/>
                <a:cs typeface="Times New Roman"/>
              </a:rPr>
              <a:t> ikuti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>
                <a:latin typeface="Times New Roman"/>
                <a:cs typeface="Times New Roman"/>
              </a:rPr>
              <a:t> di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Google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 News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2023-01-28T04:57:29Z</dcterms:created>
  <dcterms:modified xsi:type="dcterms:W3CDTF">2023-01-28T04:57:29Z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2023-01-28T00:00:00Z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2023-01-28T00:00:00Z</vt:filetime>
  </property>
</Properties>
</file>