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60094" y="879094"/>
            <a:ext cx="5042661" cy="833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pepindhan/" TargetMode="External"/><Relationship Id="rId3" Type="http://schemas.openxmlformats.org/officeDocument/2006/relationships/hyperlink" Target="https://kawruhbasa.com/paribasan/" TargetMode="External"/><Relationship Id="rId4" Type="http://schemas.openxmlformats.org/officeDocument/2006/relationships/hyperlink" Target="https://kawruhbasa.com/bebasan/" TargetMode="External"/><Relationship Id="rId5" Type="http://schemas.openxmlformats.org/officeDocument/2006/relationships/hyperlink" Target="https://kawruhbasa.com/rura-basa/" TargetMode="External"/><Relationship Id="rId6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keratabasa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camboran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garba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" TargetMode="External"/><Relationship Id="rId3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209040" marR="5080" indent="-1196975">
              <a:lnSpc>
                <a:spcPts val="3240"/>
              </a:lnSpc>
              <a:spcBef>
                <a:spcPts val="85"/>
              </a:spcBef>
            </a:pPr>
            <a:r>
              <a:rPr dirty="0"/>
              <a:t>Saloka</a:t>
            </a:r>
            <a:r>
              <a:rPr dirty="0" spc="-25"/>
              <a:t> </a:t>
            </a:r>
            <a:r>
              <a:rPr dirty="0" spc="-5"/>
              <a:t>Bahasa</a:t>
            </a:r>
            <a:r>
              <a:rPr dirty="0" spc="-10"/>
              <a:t> </a:t>
            </a:r>
            <a:r>
              <a:rPr dirty="0" spc="-5"/>
              <a:t>Jawa,</a:t>
            </a:r>
            <a:r>
              <a:rPr dirty="0" spc="-10"/>
              <a:t> </a:t>
            </a:r>
            <a:r>
              <a:rPr dirty="0"/>
              <a:t>Pengertian,</a:t>
            </a:r>
            <a:r>
              <a:rPr dirty="0" spc="-20"/>
              <a:t> </a:t>
            </a:r>
            <a:r>
              <a:rPr dirty="0" spc="-5"/>
              <a:t>Ciri, </a:t>
            </a:r>
            <a:r>
              <a:rPr dirty="0" spc="-635"/>
              <a:t> </a:t>
            </a:r>
            <a:r>
              <a:rPr dirty="0"/>
              <a:t>Contoh</a:t>
            </a:r>
            <a:r>
              <a:rPr dirty="0" spc="-5"/>
              <a:t> dan</a:t>
            </a:r>
            <a:r>
              <a:rPr dirty="0" spc="-15"/>
              <a:t> </a:t>
            </a:r>
            <a:r>
              <a:rPr dirty="0"/>
              <a:t>Artinya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887981"/>
            <a:ext cx="5728970" cy="178943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Saloka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yaiku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unen-unen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gumathok,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ngemu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surasa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pepindhan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pepindhane </a:t>
            </a:r>
            <a:r>
              <a:rPr dirty="0" sz="1200">
                <a:latin typeface="Times New Roman"/>
                <a:cs typeface="Times New Roman"/>
              </a:rPr>
              <a:t>mau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trumrap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uwong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kahanan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utawa </a:t>
            </a:r>
            <a:r>
              <a:rPr dirty="0" sz="1200" spc="-5">
                <a:latin typeface="Times New Roman"/>
                <a:cs typeface="Times New Roman"/>
              </a:rPr>
              <a:t>pakartine.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Saloka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ungkapan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mengandung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makna </a:t>
            </a:r>
            <a:r>
              <a:rPr dirty="0" sz="1200" spc="-5">
                <a:latin typeface="Times New Roman"/>
                <a:cs typeface="Times New Roman"/>
              </a:rPr>
              <a:t>kiasan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pengandaian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terhadap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keadaan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tingkah lakunya. </a:t>
            </a:r>
            <a:r>
              <a:rPr dirty="0" sz="1200" spc="-5">
                <a:latin typeface="Times New Roman"/>
                <a:cs typeface="Times New Roman"/>
              </a:rPr>
              <a:t>Namun,</a:t>
            </a:r>
            <a:r>
              <a:rPr dirty="0" sz="1200">
                <a:latin typeface="Times New Roman"/>
                <a:cs typeface="Times New Roman"/>
              </a:rPr>
              <a:t>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digunakan untuk perumpamaan </a:t>
            </a:r>
            <a:r>
              <a:rPr dirty="0" sz="1200" spc="-5">
                <a:latin typeface="Times New Roman"/>
                <a:cs typeface="Times New Roman"/>
              </a:rPr>
              <a:t>biasanya hewan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"gajah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rapah"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nerak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wewalere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dhewe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(orang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melanggar </a:t>
            </a:r>
            <a:r>
              <a:rPr dirty="0" sz="1200" spc="-5">
                <a:latin typeface="Times New Roman"/>
                <a:cs typeface="Times New Roman"/>
              </a:rPr>
              <a:t>peraturannya </a:t>
            </a:r>
            <a:r>
              <a:rPr dirty="0" sz="1200">
                <a:latin typeface="Times New Roman"/>
                <a:cs typeface="Times New Roman"/>
              </a:rPr>
              <a:t>sendiri)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272415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umumnya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>
                <a:latin typeface="Times New Roman"/>
                <a:cs typeface="Times New Roman"/>
              </a:rPr>
              <a:t> tiga </a:t>
            </a:r>
            <a:r>
              <a:rPr dirty="0" sz="1200" spc="-5">
                <a:latin typeface="Times New Roman"/>
                <a:cs typeface="Times New Roman"/>
              </a:rPr>
              <a:t>macam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peribahasa,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yaitu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paribasan</a:t>
            </a:r>
            <a:r>
              <a:rPr dirty="0" sz="1200" spc="-5">
                <a:latin typeface="Times New Roman"/>
                <a:cs typeface="Times New Roman"/>
                <a:hlinkClick r:id="rId3"/>
              </a:rPr>
              <a:t>,</a:t>
            </a:r>
            <a:r>
              <a:rPr dirty="0" sz="1200" spc="25"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bebasan</a:t>
            </a:r>
            <a:r>
              <a:rPr dirty="0" sz="1200" spc="-5">
                <a:latin typeface="Times New Roman"/>
                <a:cs typeface="Times New Roman"/>
                <a:hlinkClick r:id="rId4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saloka.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masing-masing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peribahasa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khas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khusus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membedakannya.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3817746"/>
            <a:ext cx="18808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Ciri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khusus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Saloka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7678292"/>
            <a:ext cx="5704205" cy="1597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Saloka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memiliki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ciri-ciri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khusus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dirty="0" sz="1100" spc="-5">
                <a:latin typeface="Calibri"/>
                <a:cs typeface="Calibri"/>
              </a:rPr>
              <a:t>Mengandung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arti</a:t>
            </a:r>
            <a:r>
              <a:rPr dirty="0" sz="1100" spc="-5">
                <a:latin typeface="Calibri"/>
                <a:cs typeface="Calibri"/>
              </a:rPr>
              <a:t> kiasan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(konotatif)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469900" algn="l"/>
              </a:tabLst>
            </a:pPr>
            <a:r>
              <a:rPr dirty="0" sz="1100" spc="-5">
                <a:latin typeface="Calibri"/>
                <a:cs typeface="Calibri"/>
              </a:rPr>
              <a:t>Sifatnya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tetap</a:t>
            </a:r>
            <a:endParaRPr sz="1100">
              <a:latin typeface="Calibri"/>
              <a:cs typeface="Calibri"/>
            </a:endParaRPr>
          </a:p>
          <a:p>
            <a:pPr marL="469265" marR="5080" indent="-228600">
              <a:lnSpc>
                <a:spcPct val="101800"/>
              </a:lnSpc>
              <a:buAutoNum type="arabicPeriod"/>
              <a:tabLst>
                <a:tab pos="469900" algn="l"/>
              </a:tabLst>
            </a:pPr>
            <a:r>
              <a:rPr dirty="0" sz="1100" spc="-5">
                <a:latin typeface="Calibri"/>
                <a:cs typeface="Calibri"/>
              </a:rPr>
              <a:t>Mengandung</a:t>
            </a:r>
            <a:r>
              <a:rPr dirty="0" sz="1100" spc="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ungkapan</a:t>
            </a:r>
            <a:r>
              <a:rPr dirty="0" sz="1100" spc="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pengandaian,</a:t>
            </a:r>
            <a:r>
              <a:rPr dirty="0" sz="1100" spc="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dengan</a:t>
            </a:r>
            <a:r>
              <a:rPr dirty="0" sz="1100" spc="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menggunakan</a:t>
            </a:r>
            <a:r>
              <a:rPr dirty="0" sz="1100" spc="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perumpamaan</a:t>
            </a:r>
            <a:r>
              <a:rPr dirty="0" sz="1100" spc="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hewan</a:t>
            </a:r>
            <a:r>
              <a:rPr dirty="0" sz="1100" spc="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ataupun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barang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Calibri"/>
              <a:cs typeface="Calibri"/>
            </a:endParaRPr>
          </a:p>
          <a:p>
            <a:pPr marL="12700" marR="43942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30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Contoh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Rura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Basa,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Jawa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salah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kaprah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yang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masih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umum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digunakan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004" y="9414458"/>
            <a:ext cx="28841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63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contoh Saloka dan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artinya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4400" y="4285487"/>
            <a:ext cx="5731509" cy="32236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23560" cy="885571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313055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memperjelas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 itu </a:t>
            </a:r>
            <a:r>
              <a:rPr dirty="0" sz="1200" spc="-5">
                <a:latin typeface="Times New Roman"/>
                <a:cs typeface="Times New Roman"/>
              </a:rPr>
              <a:t>saloka,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 </a:t>
            </a:r>
            <a:r>
              <a:rPr dirty="0" sz="1200" spc="-5">
                <a:latin typeface="Times New Roman"/>
                <a:cs typeface="Times New Roman"/>
              </a:rPr>
              <a:t>berikan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agar </a:t>
            </a:r>
            <a:r>
              <a:rPr dirty="0" sz="1200" spc="-5">
                <a:latin typeface="Times New Roman"/>
                <a:cs typeface="Times New Roman"/>
              </a:rPr>
              <a:t>anda</a:t>
            </a:r>
            <a:r>
              <a:rPr dirty="0" sz="1200">
                <a:latin typeface="Times New Roman"/>
                <a:cs typeface="Times New Roman"/>
              </a:rPr>
              <a:t> bisa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membedakan </a:t>
            </a:r>
            <a:r>
              <a:rPr dirty="0" sz="1200">
                <a:latin typeface="Times New Roman"/>
                <a:cs typeface="Times New Roman"/>
              </a:rPr>
              <a:t>jenis peribahasa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-5">
                <a:latin typeface="Times New Roman"/>
                <a:cs typeface="Times New Roman"/>
              </a:rPr>
              <a:t> Jawa.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/>
              <a:tabLst>
                <a:tab pos="1651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Ala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belo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becik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jaran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nalika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isih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cilik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rupane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ala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bareng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gedhe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rupane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ayu/bagus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ketika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kecil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wajahnya</a:t>
            </a:r>
            <a:r>
              <a:rPr dirty="0" sz="1200">
                <a:latin typeface="Times New Roman"/>
                <a:cs typeface="Times New Roman"/>
              </a:rPr>
              <a:t> jelek,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setelah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besar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wajahnya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cantik/ganteng.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2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Asu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arebut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balung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uwong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rebutan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barang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ora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mingsra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berebut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seberapa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nilainya.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3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Cecak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nguntal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elo</a:t>
            </a:r>
            <a:r>
              <a:rPr dirty="0" sz="1200" b="1" i="1">
                <a:latin typeface="Times New Roman"/>
                <a:cs typeface="Times New Roman"/>
              </a:rPr>
              <a:t> 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duwe karep</a:t>
            </a:r>
            <a:r>
              <a:rPr dirty="0" sz="1200" b="1" i="1">
                <a:latin typeface="Times New Roman"/>
                <a:cs typeface="Times New Roman"/>
              </a:rPr>
              <a:t> kang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mokal </a:t>
            </a:r>
            <a:r>
              <a:rPr dirty="0" sz="1200" spc="-5" b="1" i="1">
                <a:latin typeface="Times New Roman"/>
                <a:cs typeface="Times New Roman"/>
              </a:rPr>
              <a:t>kelakone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punya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keinginan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mustahil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terlaksana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AutoNum type="arabicPeriod" startAt="4"/>
              <a:tabLst>
                <a:tab pos="1651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Gagak nganggo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laring</a:t>
            </a:r>
            <a:r>
              <a:rPr dirty="0" sz="1200" b="1" i="1">
                <a:latin typeface="Times New Roman"/>
                <a:cs typeface="Times New Roman"/>
              </a:rPr>
              <a:t> merak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 </a:t>
            </a:r>
            <a:r>
              <a:rPr dirty="0" sz="1200" spc="-5" b="1" i="1">
                <a:latin typeface="Times New Roman"/>
                <a:cs typeface="Times New Roman"/>
              </a:rPr>
              <a:t>asor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carane urip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kaya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gedhe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4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rakyat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kecil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cara</a:t>
            </a:r>
            <a:r>
              <a:rPr dirty="0" sz="1200">
                <a:latin typeface="Times New Roman"/>
                <a:cs typeface="Times New Roman"/>
              </a:rPr>
              <a:t> hidupnya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 </a:t>
            </a:r>
            <a:r>
              <a:rPr dirty="0" sz="1200" spc="-5">
                <a:latin typeface="Times New Roman"/>
                <a:cs typeface="Times New Roman"/>
              </a:rPr>
              <a:t>pejabat/orang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5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Gajah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ngidak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rapah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nerak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marang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wewalere dhewe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melanggar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omongan/peraturannya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75565">
              <a:lnSpc>
                <a:spcPts val="1380"/>
              </a:lnSpc>
              <a:buAutoNum type="arabicPeriod" startAt="6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Gajah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tumbuk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kancil </a:t>
            </a:r>
            <a:r>
              <a:rPr dirty="0" sz="1200" b="1" i="1">
                <a:latin typeface="Times New Roman"/>
                <a:cs typeface="Times New Roman"/>
              </a:rPr>
              <a:t>mati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tengah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luhur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pasulayan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cilik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kang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nemu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cilaka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6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pejabat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bertengkar/berperang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rakyat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susah/sengsara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7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Kebo </a:t>
            </a:r>
            <a:r>
              <a:rPr dirty="0" sz="1200" b="1" i="1">
                <a:latin typeface="Times New Roman"/>
                <a:cs typeface="Times New Roman"/>
              </a:rPr>
              <a:t>bule mati </a:t>
            </a:r>
            <a:r>
              <a:rPr dirty="0" sz="1200" spc="-5" b="1" i="1">
                <a:latin typeface="Times New Roman"/>
                <a:cs typeface="Times New Roman"/>
              </a:rPr>
              <a:t>setra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 wong apik </a:t>
            </a:r>
            <a:r>
              <a:rPr dirty="0" sz="1200" spc="-5" b="1" i="1">
                <a:latin typeface="Times New Roman"/>
                <a:cs typeface="Times New Roman"/>
              </a:rPr>
              <a:t>matine ora</a:t>
            </a:r>
            <a:r>
              <a:rPr dirty="0" sz="1200" spc="-2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kopen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baik</a:t>
            </a:r>
            <a:r>
              <a:rPr dirty="0" sz="1200">
                <a:latin typeface="Times New Roman"/>
                <a:cs typeface="Times New Roman"/>
              </a:rPr>
              <a:t> meninggalnya</a:t>
            </a:r>
            <a:r>
              <a:rPr dirty="0" sz="1200" spc="-5">
                <a:latin typeface="Times New Roman"/>
                <a:cs typeface="Times New Roman"/>
              </a:rPr>
              <a:t> 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terawat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8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Kebo</a:t>
            </a:r>
            <a:r>
              <a:rPr dirty="0" sz="1200" b="1" i="1">
                <a:latin typeface="Times New Roman"/>
                <a:cs typeface="Times New Roman"/>
              </a:rPr>
              <a:t> kabotan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sungu </a:t>
            </a:r>
            <a:r>
              <a:rPr dirty="0" sz="1200" b="1" i="1">
                <a:latin typeface="Times New Roman"/>
                <a:cs typeface="Times New Roman"/>
              </a:rPr>
              <a:t>= 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uripe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rekasa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jalaran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kakean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sanggan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hidupnya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sengsara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terlalu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banyak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AutoNum type="arabicPeriod" startAt="9"/>
              <a:tabLst>
                <a:tab pos="1651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Kebo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lumumpat 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palang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uwong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ngadili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prakara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ora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nganggo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wewaton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benar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mengadili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perkara 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pedoman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benar.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AutoNum type="arabicPeriod" startAt="10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Kebo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nusu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gudel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uwong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tuwa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njaluk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Times New Roman"/>
                <a:cs typeface="Times New Roman"/>
              </a:rPr>
              <a:t>wuruk</a:t>
            </a:r>
            <a:r>
              <a:rPr dirty="0" sz="1200" b="1" i="1">
                <a:latin typeface="Times New Roman"/>
                <a:cs typeface="Times New Roman"/>
              </a:rPr>
              <a:t> marang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 </a:t>
            </a:r>
            <a:r>
              <a:rPr dirty="0" sz="1200" spc="-5" b="1" i="1">
                <a:latin typeface="Times New Roman"/>
                <a:cs typeface="Times New Roman"/>
              </a:rPr>
              <a:t>enom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0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orang tua minta</a:t>
            </a:r>
            <a:r>
              <a:rPr dirty="0" sz="1200" spc="-5">
                <a:latin typeface="Times New Roman"/>
                <a:cs typeface="Times New Roman"/>
              </a:rPr>
              <a:t> petunjuk/arahan</a:t>
            </a:r>
            <a:r>
              <a:rPr dirty="0" sz="1200">
                <a:latin typeface="Times New Roman"/>
                <a:cs typeface="Times New Roman"/>
              </a:rPr>
              <a:t> 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anak</a:t>
            </a:r>
            <a:r>
              <a:rPr dirty="0" sz="1200">
                <a:latin typeface="Times New Roman"/>
                <a:cs typeface="Times New Roman"/>
              </a:rPr>
              <a:t> muda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67640">
              <a:lnSpc>
                <a:spcPts val="1380"/>
              </a:lnSpc>
              <a:buAutoNum type="arabicPeriod" startAt="11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Pitik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trondhol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diumbar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pedaringan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ala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dipercaya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ngreksa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barang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kang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dadi</a:t>
            </a:r>
            <a:r>
              <a:rPr dirty="0" sz="1200" spc="-5" b="1" i="1">
                <a:latin typeface="Times New Roman"/>
                <a:cs typeface="Times New Roman"/>
              </a:rPr>
              <a:t> pekaremane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rabicPeriod" startAt="11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dipercaya </a:t>
            </a:r>
            <a:r>
              <a:rPr dirty="0" sz="1200" spc="-5">
                <a:latin typeface="Times New Roman"/>
                <a:cs typeface="Times New Roman"/>
              </a:rPr>
              <a:t>memelihara/menjaga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kesenangannya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2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Pecruk</a:t>
            </a:r>
            <a:r>
              <a:rPr dirty="0" sz="1200" b="1" i="1">
                <a:latin typeface="Times New Roman"/>
                <a:cs typeface="Times New Roman"/>
              </a:rPr>
              <a:t> tunggu bara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 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ala </a:t>
            </a:r>
            <a:r>
              <a:rPr dirty="0" sz="1200" spc="-5" b="1" i="1">
                <a:latin typeface="Times New Roman"/>
                <a:cs typeface="Times New Roman"/>
              </a:rPr>
              <a:t>dipercaya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njaga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barang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kang dadi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pekaremane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95950" cy="8852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jahat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dipercaya </a:t>
            </a:r>
            <a:r>
              <a:rPr dirty="0" sz="1200" spc="-5">
                <a:latin typeface="Times New Roman"/>
                <a:cs typeface="Times New Roman"/>
              </a:rPr>
              <a:t>memelihara/menjaga barang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kesenangannya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3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Semut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marani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gula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marani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panggonan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Times New Roman"/>
                <a:cs typeface="Times New Roman"/>
              </a:rPr>
              <a:t>ana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rejekine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1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pergi ke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>
                <a:latin typeface="Times New Roman"/>
                <a:cs typeface="Times New Roman"/>
              </a:rPr>
              <a:t> yang banyak </a:t>
            </a:r>
            <a:r>
              <a:rPr dirty="0" sz="1200" spc="-5">
                <a:latin typeface="Times New Roman"/>
                <a:cs typeface="Times New Roman"/>
              </a:rPr>
              <a:t>rejeki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AutoNum type="arabicPeriod" startAt="14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Tekek </a:t>
            </a:r>
            <a:r>
              <a:rPr dirty="0" sz="1200" b="1" i="1">
                <a:latin typeface="Times New Roman"/>
                <a:cs typeface="Times New Roman"/>
              </a:rPr>
              <a:t>mati </a:t>
            </a:r>
            <a:r>
              <a:rPr dirty="0" sz="1200" spc="-5" b="1" i="1">
                <a:latin typeface="Times New Roman"/>
                <a:cs typeface="Times New Roman"/>
              </a:rPr>
              <a:t>ing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ulune </a:t>
            </a:r>
            <a:r>
              <a:rPr dirty="0" sz="1200" b="1" i="1">
                <a:latin typeface="Times New Roman"/>
                <a:cs typeface="Times New Roman"/>
              </a:rPr>
              <a:t>= wong oleh kacilakan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marga saka</a:t>
            </a:r>
            <a:r>
              <a:rPr dirty="0" sz="1200" spc="-5" b="1" i="1">
                <a:latin typeface="Times New Roman"/>
                <a:cs typeface="Times New Roman"/>
              </a:rPr>
              <a:t> omongane</a:t>
            </a:r>
            <a:r>
              <a:rPr dirty="0" sz="1200" spc="-2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dhewe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4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kecelakaan/halangan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ucapannya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5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Ula </a:t>
            </a:r>
            <a:r>
              <a:rPr dirty="0" sz="1200" b="1" i="1">
                <a:latin typeface="Times New Roman"/>
                <a:cs typeface="Times New Roman"/>
              </a:rPr>
              <a:t>marani gebuk =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 kang </a:t>
            </a:r>
            <a:r>
              <a:rPr dirty="0" sz="1200" spc="-5" b="1" i="1">
                <a:latin typeface="Times New Roman"/>
                <a:cs typeface="Times New Roman"/>
              </a:rPr>
              <a:t>njarak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marang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kacilakan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bermain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bencana/kesusahan/kemalangan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6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Asu </a:t>
            </a:r>
            <a:r>
              <a:rPr dirty="0" sz="1200" b="1" i="1">
                <a:latin typeface="Times New Roman"/>
                <a:cs typeface="Times New Roman"/>
              </a:rPr>
              <a:t>belang </a:t>
            </a:r>
            <a:r>
              <a:rPr dirty="0" sz="1200" spc="-5" b="1" i="1">
                <a:latin typeface="Times New Roman"/>
                <a:cs typeface="Times New Roman"/>
              </a:rPr>
              <a:t>kalung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wang</a:t>
            </a:r>
            <a:r>
              <a:rPr dirty="0" sz="1200" b="1" i="1">
                <a:latin typeface="Times New Roman"/>
                <a:cs typeface="Times New Roman"/>
              </a:rPr>
              <a:t> = wong ala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nanging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sugih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1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jelek,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rendah,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11454">
              <a:lnSpc>
                <a:spcPts val="1380"/>
              </a:lnSpc>
              <a:spcBef>
                <a:spcPts val="5"/>
              </a:spcBef>
              <a:buAutoNum type="arabicPeriod" startAt="17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Asu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gedhe </a:t>
            </a:r>
            <a:r>
              <a:rPr dirty="0" sz="1200" b="1" i="1">
                <a:latin typeface="Times New Roman"/>
                <a:cs typeface="Times New Roman"/>
              </a:rPr>
              <a:t>menang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kerahe </a:t>
            </a:r>
            <a:r>
              <a:rPr dirty="0" sz="1200" b="1" i="1">
                <a:latin typeface="Times New Roman"/>
                <a:cs typeface="Times New Roman"/>
              </a:rPr>
              <a:t>= 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duwe </a:t>
            </a:r>
            <a:r>
              <a:rPr dirty="0" sz="1200" b="1" i="1">
                <a:latin typeface="Times New Roman"/>
                <a:cs typeface="Times New Roman"/>
              </a:rPr>
              <a:t>pangkat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dhuwur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biasana</a:t>
            </a:r>
            <a:r>
              <a:rPr dirty="0" sz="1200" b="1" i="1">
                <a:latin typeface="Times New Roman"/>
                <a:cs typeface="Times New Roman"/>
              </a:rPr>
              <a:t> menang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ing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prakara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AutoNum type="arabicPeriod" startAt="17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lebih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tinggi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derajat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pangkatnya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permasalahannya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8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Ati</a:t>
            </a:r>
            <a:r>
              <a:rPr dirty="0" sz="1200" spc="-5" b="1" i="1">
                <a:latin typeface="Times New Roman"/>
                <a:cs typeface="Times New Roman"/>
              </a:rPr>
              <a:t> bengkong</a:t>
            </a:r>
            <a:r>
              <a:rPr dirty="0" sz="1200" b="1" i="1">
                <a:latin typeface="Times New Roman"/>
                <a:cs typeface="Times New Roman"/>
              </a:rPr>
              <a:t> oleh </a:t>
            </a:r>
            <a:r>
              <a:rPr dirty="0" sz="1200" spc="-5" b="1" i="1">
                <a:latin typeface="Times New Roman"/>
                <a:cs typeface="Times New Roman"/>
              </a:rPr>
              <a:t>oncong </a:t>
            </a:r>
            <a:r>
              <a:rPr dirty="0" sz="1200" b="1" i="1">
                <a:latin typeface="Times New Roman"/>
                <a:cs typeface="Times New Roman"/>
              </a:rPr>
              <a:t>= wong kang </a:t>
            </a:r>
            <a:r>
              <a:rPr dirty="0" sz="1200" spc="-10" b="1" i="1">
                <a:latin typeface="Times New Roman"/>
                <a:cs typeface="Times New Roman"/>
              </a:rPr>
              <a:t>duwe </a:t>
            </a:r>
            <a:r>
              <a:rPr dirty="0" sz="1200" b="1" i="1">
                <a:latin typeface="Times New Roman"/>
                <a:cs typeface="Times New Roman"/>
              </a:rPr>
              <a:t>niat ala </a:t>
            </a:r>
            <a:r>
              <a:rPr dirty="0" sz="1200" spc="-5" b="1" i="1">
                <a:latin typeface="Times New Roman"/>
                <a:cs typeface="Times New Roman"/>
              </a:rPr>
              <a:t>antuk </a:t>
            </a:r>
            <a:r>
              <a:rPr dirty="0" sz="1200" b="1" i="1">
                <a:latin typeface="Times New Roman"/>
                <a:cs typeface="Times New Roman"/>
              </a:rPr>
              <a:t>dalan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punya niat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buruk/jahat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mendukung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jalan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19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Baladewa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ilang</a:t>
            </a:r>
            <a:r>
              <a:rPr dirty="0" sz="1200" spc="-5" b="1" i="1">
                <a:latin typeface="Times New Roman"/>
                <a:cs typeface="Times New Roman"/>
              </a:rPr>
              <a:t> gapite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kang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kelangan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kekuatane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1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kehilangan </a:t>
            </a:r>
            <a:r>
              <a:rPr dirty="0" sz="1200" spc="-5">
                <a:latin typeface="Times New Roman"/>
                <a:cs typeface="Times New Roman"/>
              </a:rPr>
              <a:t>kekuatannya.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20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Bathok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bolu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isi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madu</a:t>
            </a:r>
            <a:r>
              <a:rPr dirty="0" sz="1200" b="1" i="1">
                <a:latin typeface="Times New Roman"/>
                <a:cs typeface="Times New Roman"/>
              </a:rPr>
              <a:t> = wong </a:t>
            </a:r>
            <a:r>
              <a:rPr dirty="0" sz="1200" spc="-5" b="1" i="1">
                <a:latin typeface="Times New Roman"/>
                <a:cs typeface="Times New Roman"/>
              </a:rPr>
              <a:t>sudra nangin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sugih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ngelmu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20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rendahan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 </a:t>
            </a:r>
            <a:r>
              <a:rPr dirty="0" sz="1200">
                <a:latin typeface="Times New Roman"/>
                <a:cs typeface="Times New Roman"/>
              </a:rPr>
              <a:t>kaya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pengetahuan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>
                <a:latin typeface="Times New Roman"/>
                <a:cs typeface="Times New Roman"/>
              </a:rPr>
              <a:t> juga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Keratabasa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Jawa yang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populer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sepanjang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masa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77470">
              <a:lnSpc>
                <a:spcPts val="1380"/>
              </a:lnSpc>
              <a:buAutoNum type="arabicPeriod" startAt="21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Bebek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mungsuh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mliwis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padha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pintere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memungsuhan,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nanging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siji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kalah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marga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kalah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tekun/trampil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rabicPeriod" startAt="21"/>
            </a:pPr>
            <a:endParaRPr sz="1200">
              <a:latin typeface="Times New Roman"/>
              <a:cs typeface="Times New Roman"/>
            </a:endParaRPr>
          </a:p>
          <a:p>
            <a:pPr marL="12700" marR="755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pandai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bermusuhan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pandai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tekun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terampil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07950">
              <a:lnSpc>
                <a:spcPts val="1380"/>
              </a:lnSpc>
              <a:buAutoNum type="arabicPeriod" startAt="22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Belo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melu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seton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melu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grubyak-grubyuk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nanging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ora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ngerti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maksud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lan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tujuane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AutoNum type="arabicPeriod" startAt="22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ikut-ikutan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tahu</a:t>
            </a:r>
            <a:r>
              <a:rPr dirty="0" sz="1200">
                <a:latin typeface="Times New Roman"/>
                <a:cs typeface="Times New Roman"/>
              </a:rPr>
              <a:t> maksud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tujuannya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buAutoNum type="arabicPeriod" startAt="23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Beras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wutah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arang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bali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marang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takere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samubarang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wis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owah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langka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isoh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pulih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meneh kaya</a:t>
            </a:r>
            <a:r>
              <a:rPr dirty="0" sz="1200" b="1" i="1">
                <a:latin typeface="Times New Roman"/>
                <a:cs typeface="Times New Roman"/>
              </a:rPr>
              <a:t> maune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47385" cy="885063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4356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sesuatu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berubah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mulanya</a:t>
            </a:r>
            <a:r>
              <a:rPr dirty="0" sz="1200" spc="-5">
                <a:latin typeface="Times New Roman"/>
                <a:cs typeface="Times New Roman"/>
              </a:rPr>
              <a:t> mustahil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pulih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sediakala.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24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Cebol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nggayuh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lintang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sudra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duwe</a:t>
            </a:r>
            <a:r>
              <a:rPr dirty="0" sz="1200" spc="-5" b="1" i="1">
                <a:latin typeface="Times New Roman"/>
                <a:cs typeface="Times New Roman"/>
              </a:rPr>
              <a:t> pepinginan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mokal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kelakone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24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miskin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mempunyai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keinginan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mustahil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tercapai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25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Cecak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nguntal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empyak/cagak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duwe pepinginan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kang </a:t>
            </a:r>
            <a:r>
              <a:rPr dirty="0" sz="1200" spc="-5" b="1" i="1">
                <a:latin typeface="Times New Roman"/>
                <a:cs typeface="Times New Roman"/>
              </a:rPr>
              <a:t>ora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jumbuh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karo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kabisane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keinginan/cita-cita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sesuai</a:t>
            </a:r>
            <a:r>
              <a:rPr dirty="0" sz="1200">
                <a:latin typeface="Times New Roman"/>
                <a:cs typeface="Times New Roman"/>
              </a:rPr>
              <a:t> dengan kemampuannya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0640">
              <a:lnSpc>
                <a:spcPts val="1380"/>
              </a:lnSpc>
              <a:buAutoNum type="arabicPeriod" startAt="26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Dhandhang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diunekake</a:t>
            </a:r>
            <a:r>
              <a:rPr dirty="0" sz="1200" b="1" i="1">
                <a:latin typeface="Times New Roman"/>
                <a:cs typeface="Times New Roman"/>
              </a:rPr>
              <a:t> kuntul,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kuntul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diunekake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dhandhang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ala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dikandhakne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becik,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becik </a:t>
            </a:r>
            <a:r>
              <a:rPr dirty="0" sz="1200" b="1" i="1">
                <a:latin typeface="Times New Roman"/>
                <a:cs typeface="Times New Roman"/>
              </a:rPr>
              <a:t>dikandhakne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ala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26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buruk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dikatakan</a:t>
            </a:r>
            <a:r>
              <a:rPr dirty="0" sz="1200" spc="-5">
                <a:latin typeface="Times New Roman"/>
                <a:cs typeface="Times New Roman"/>
              </a:rPr>
              <a:t> baik, </a:t>
            </a:r>
            <a:r>
              <a:rPr dirty="0" sz="1200">
                <a:latin typeface="Times New Roman"/>
                <a:cs typeface="Times New Roman"/>
              </a:rPr>
              <a:t>baik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dikatakan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buruk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buAutoNum type="arabicPeriod" startAt="27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Dhemit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ora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ndulit,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setan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ora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doyan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kang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tansah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antuk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keslametan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ora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ana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ngganggu </a:t>
            </a:r>
            <a:r>
              <a:rPr dirty="0" sz="1200" b="1" i="1">
                <a:latin typeface="Times New Roman"/>
                <a:cs typeface="Times New Roman"/>
              </a:rPr>
              <a:t>gawe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rabicPeriod" startAt="27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selalu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diberi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keselamatan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serta 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mengganggu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28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Dom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sumurup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ing</a:t>
            </a:r>
            <a:r>
              <a:rPr dirty="0" sz="1200" spc="-5" b="1" i="1">
                <a:latin typeface="Times New Roman"/>
                <a:cs typeface="Times New Roman"/>
              </a:rPr>
              <a:t> banyu</a:t>
            </a:r>
            <a:r>
              <a:rPr dirty="0" sz="1200" b="1" i="1">
                <a:latin typeface="Times New Roman"/>
                <a:cs typeface="Times New Roman"/>
              </a:rPr>
              <a:t> = tumindak</a:t>
            </a:r>
            <a:r>
              <a:rPr dirty="0" sz="1200" spc="-5" b="1" i="1">
                <a:latin typeface="Times New Roman"/>
                <a:cs typeface="Times New Roman"/>
              </a:rPr>
              <a:t> meneng-menengan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kanggo </a:t>
            </a:r>
            <a:r>
              <a:rPr dirty="0" sz="1200" spc="-5" b="1" i="1">
                <a:latin typeface="Times New Roman"/>
                <a:cs typeface="Times New Roman"/>
              </a:rPr>
              <a:t>nutupi </a:t>
            </a:r>
            <a:r>
              <a:rPr dirty="0" sz="1200" b="1" i="1">
                <a:latin typeface="Times New Roman"/>
                <a:cs typeface="Times New Roman"/>
              </a:rPr>
              <a:t>ala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2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melakukan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secara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diam-diam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menutupi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keburukan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AutoNum type="arabicPeriod" startAt="29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Emprit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abuntut bedhug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prakara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cilik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dadi</a:t>
            </a:r>
            <a:r>
              <a:rPr dirty="0" sz="1200" spc="-5" b="1" i="1">
                <a:latin typeface="Times New Roman"/>
                <a:cs typeface="Times New Roman"/>
              </a:rPr>
              <a:t> gedhe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permasalahan </a:t>
            </a:r>
            <a:r>
              <a:rPr dirty="0" sz="1200" spc="-5">
                <a:latin typeface="Times New Roman"/>
                <a:cs typeface="Times New Roman"/>
              </a:rPr>
              <a:t>kecil menjadi</a:t>
            </a:r>
            <a:r>
              <a:rPr dirty="0" sz="1200">
                <a:latin typeface="Times New Roman"/>
                <a:cs typeface="Times New Roman"/>
              </a:rPr>
              <a:t> besar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menjadi-jadi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30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Endhas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gundhul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dikepeti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wis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enak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isih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ditambahi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enak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0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sudah </a:t>
            </a:r>
            <a:r>
              <a:rPr dirty="0" sz="1200" spc="-5">
                <a:latin typeface="Times New Roman"/>
                <a:cs typeface="Times New Roman"/>
              </a:rPr>
              <a:t>enak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ditambah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lagi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325120">
              <a:lnSpc>
                <a:spcPts val="1380"/>
              </a:lnSpc>
              <a:buAutoNum type="arabicPeriod" startAt="31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Gagak nganggo </a:t>
            </a:r>
            <a:r>
              <a:rPr dirty="0" sz="1200" spc="-5" b="1" i="1">
                <a:latin typeface="Times New Roman"/>
                <a:cs typeface="Times New Roman"/>
              </a:rPr>
              <a:t>elaring </a:t>
            </a:r>
            <a:r>
              <a:rPr dirty="0" sz="1200" b="1" i="1">
                <a:latin typeface="Times New Roman"/>
                <a:cs typeface="Times New Roman"/>
              </a:rPr>
              <a:t>merak = wong </a:t>
            </a:r>
            <a:r>
              <a:rPr dirty="0" sz="1200" spc="-5" b="1" i="1">
                <a:latin typeface="Times New Roman"/>
                <a:cs typeface="Times New Roman"/>
              </a:rPr>
              <a:t>sudra </a:t>
            </a:r>
            <a:r>
              <a:rPr dirty="0" sz="1200" b="1" i="1">
                <a:latin typeface="Times New Roman"/>
                <a:cs typeface="Times New Roman"/>
              </a:rPr>
              <a:t>nanging </a:t>
            </a:r>
            <a:r>
              <a:rPr dirty="0" sz="1200" spc="-5" b="1" i="1">
                <a:latin typeface="Times New Roman"/>
                <a:cs typeface="Times New Roman"/>
              </a:rPr>
              <a:t>tumindake kaya </a:t>
            </a:r>
            <a:r>
              <a:rPr dirty="0" sz="1200" b="1" i="1">
                <a:latin typeface="Times New Roman"/>
                <a:cs typeface="Times New Roman"/>
              </a:rPr>
              <a:t>wong duwe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pangkat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drajat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dhuwur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rabicPeriod" startAt="31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miskin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bertindak</a:t>
            </a:r>
            <a:r>
              <a:rPr dirty="0" sz="1200">
                <a:latin typeface="Times New Roman"/>
                <a:cs typeface="Times New Roman"/>
              </a:rPr>
              <a:t> 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besar/luhur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9525">
              <a:lnSpc>
                <a:spcPts val="1380"/>
              </a:lnSpc>
              <a:buAutoNum type="arabicPeriod" startAt="32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Gajah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alingan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suket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teki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sipat utawa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tumindak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sanadyan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ora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katon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mata,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mesti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bakal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katon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32"/>
            </a:pPr>
            <a:endParaRPr sz="1200">
              <a:latin typeface="Times New Roman"/>
              <a:cs typeface="Times New Roman"/>
            </a:endParaRPr>
          </a:p>
          <a:p>
            <a:pPr marL="12700" marR="1409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sifat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kelakuan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lahir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maupun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batin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meskipun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kelihatan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 tampak</a:t>
            </a:r>
            <a:r>
              <a:rPr dirty="0" sz="1200">
                <a:latin typeface="Times New Roman"/>
                <a:cs typeface="Times New Roman"/>
              </a:rPr>
              <a:t> yang </a:t>
            </a:r>
            <a:r>
              <a:rPr dirty="0" sz="1200" spc="-5">
                <a:latin typeface="Times New Roman"/>
                <a:cs typeface="Times New Roman"/>
              </a:rPr>
              <a:t>sebenarnya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18135">
              <a:lnSpc>
                <a:spcPts val="1380"/>
              </a:lnSpc>
              <a:buAutoNum type="arabicPeriod" startAt="33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Gajah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tumbuk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karo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gajah,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kancil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mati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tengah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sing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duwe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kalungguhan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padudon, </a:t>
            </a:r>
            <a:r>
              <a:rPr dirty="0" sz="1200" b="1" i="1">
                <a:latin typeface="Times New Roman"/>
                <a:cs typeface="Times New Roman"/>
              </a:rPr>
              <a:t>wong </a:t>
            </a:r>
            <a:r>
              <a:rPr dirty="0" sz="1200" spc="-5" b="1" i="1">
                <a:latin typeface="Times New Roman"/>
                <a:cs typeface="Times New Roman"/>
              </a:rPr>
              <a:t>cilik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b="1" i="1">
                <a:latin typeface="Times New Roman"/>
                <a:cs typeface="Times New Roman"/>
              </a:rPr>
              <a:t> dadi </a:t>
            </a:r>
            <a:r>
              <a:rPr dirty="0" sz="1200" spc="-5" b="1" i="1">
                <a:latin typeface="Times New Roman"/>
                <a:cs typeface="Times New Roman"/>
              </a:rPr>
              <a:t>korban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AutoNum type="arabicPeriod" startAt="33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berkedudukan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saling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bertengkar,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rakyat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kecil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korban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AutoNum type="arabicPeriod" startAt="34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Gong</a:t>
            </a:r>
            <a:r>
              <a:rPr dirty="0" sz="1200" b="1" i="1">
                <a:latin typeface="Times New Roman"/>
                <a:cs typeface="Times New Roman"/>
              </a:rPr>
              <a:t> lumaku</a:t>
            </a:r>
            <a:r>
              <a:rPr dirty="0" sz="1200" spc="-5" b="1" i="1">
                <a:latin typeface="Times New Roman"/>
                <a:cs typeface="Times New Roman"/>
              </a:rPr>
              <a:t> tinabuh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tansah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dijaluki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wewarah </a:t>
            </a:r>
            <a:r>
              <a:rPr dirty="0" sz="1200" b="1" i="1">
                <a:latin typeface="Times New Roman"/>
                <a:cs typeface="Times New Roman"/>
              </a:rPr>
              <a:t>utawa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ngelmu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16270" cy="8850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selalu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dimintai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petuah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dimintai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ilmu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pengetahuan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7940">
              <a:lnSpc>
                <a:spcPts val="1380"/>
              </a:lnSpc>
              <a:spcBef>
                <a:spcPts val="5"/>
              </a:spcBef>
              <a:buAutoNum type="arabicPeriod" startAt="35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Idu</a:t>
            </a:r>
            <a:r>
              <a:rPr dirty="0" sz="1200" b="1" i="1">
                <a:latin typeface="Times New Roman"/>
                <a:cs typeface="Times New Roman"/>
              </a:rPr>
              <a:t> didilat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maneh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wis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menehi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utawa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janji,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nanging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dijaluk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maneh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utawa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dijabel </a:t>
            </a:r>
            <a:r>
              <a:rPr dirty="0" sz="1200" b="1" i="1">
                <a:latin typeface="Times New Roman"/>
                <a:cs typeface="Times New Roman"/>
              </a:rPr>
              <a:t>rembugke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35"/>
            </a:pPr>
            <a:endParaRPr sz="1200">
              <a:latin typeface="Times New Roman"/>
              <a:cs typeface="Times New Roman"/>
            </a:endParaRPr>
          </a:p>
          <a:p>
            <a:pPr marL="12700" marR="3867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kemudian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meminta </a:t>
            </a:r>
            <a:r>
              <a:rPr dirty="0" sz="1200" spc="-5">
                <a:latin typeface="Times New Roman"/>
                <a:cs typeface="Times New Roman"/>
              </a:rPr>
              <a:t>kembali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pemberiannya</a:t>
            </a:r>
            <a:r>
              <a:rPr dirty="0" sz="1200" spc="-5">
                <a:latin typeface="Times New Roman"/>
                <a:cs typeface="Times New Roman"/>
              </a:rPr>
              <a:t> atau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membatalkan </a:t>
            </a:r>
            <a:r>
              <a:rPr dirty="0" sz="1200">
                <a:latin typeface="Times New Roman"/>
                <a:cs typeface="Times New Roman"/>
              </a:rPr>
              <a:t>janji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diucapkan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AutoNum type="arabicPeriod" startAt="36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Iwak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klebu</a:t>
            </a:r>
            <a:r>
              <a:rPr dirty="0" sz="1200" spc="-5" b="1" i="1">
                <a:latin typeface="Times New Roman"/>
                <a:cs typeface="Times New Roman"/>
              </a:rPr>
              <a:t> ing </a:t>
            </a:r>
            <a:r>
              <a:rPr dirty="0" sz="1200" spc="-10" b="1" i="1">
                <a:latin typeface="Times New Roman"/>
                <a:cs typeface="Times New Roman"/>
              </a:rPr>
              <a:t>wuwu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-5" b="1" i="1">
                <a:latin typeface="Times New Roman"/>
                <a:cs typeface="Times New Roman"/>
              </a:rPr>
              <a:t> sing </a:t>
            </a:r>
            <a:r>
              <a:rPr dirty="0" sz="1200" b="1" i="1">
                <a:latin typeface="Times New Roman"/>
                <a:cs typeface="Times New Roman"/>
              </a:rPr>
              <a:t>gampang</a:t>
            </a:r>
            <a:r>
              <a:rPr dirty="0" sz="1200" spc="-2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diapusi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3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mudah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dibohongi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37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Jati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ketlusuban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ruyung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kumpulan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apik-apik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kelebon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tumindake</a:t>
            </a:r>
            <a:r>
              <a:rPr dirty="0" sz="1200" b="1" i="1">
                <a:latin typeface="Times New Roman"/>
                <a:cs typeface="Times New Roman"/>
              </a:rPr>
              <a:t> ala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3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kumpulan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orang-orang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kemasukan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buruk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sifatnya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38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Jaran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kerubuhan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empyak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 kang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wis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kapok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ora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bakal </a:t>
            </a:r>
            <a:r>
              <a:rPr dirty="0" sz="1200" spc="-5" b="1" i="1">
                <a:latin typeface="Times New Roman"/>
                <a:cs typeface="Times New Roman"/>
              </a:rPr>
              <a:t>mbaleni </a:t>
            </a:r>
            <a:r>
              <a:rPr dirty="0" sz="1200" b="1" i="1">
                <a:latin typeface="Times New Roman"/>
                <a:cs typeface="Times New Roman"/>
              </a:rPr>
              <a:t>maneh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3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jera</a:t>
            </a:r>
            <a:r>
              <a:rPr dirty="0" sz="1200">
                <a:latin typeface="Times New Roman"/>
                <a:cs typeface="Times New Roman"/>
              </a:rPr>
              <a:t> 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mengulangi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05104">
              <a:lnSpc>
                <a:spcPts val="1380"/>
              </a:lnSpc>
              <a:spcBef>
                <a:spcPts val="5"/>
              </a:spcBef>
              <a:buAutoNum type="arabicPeriod" startAt="39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Kacang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mangsa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ninggala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lanjaran</a:t>
            </a:r>
            <a:r>
              <a:rPr dirty="0" sz="1200" spc="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pakulinan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anak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biasane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niru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tumindake</a:t>
            </a:r>
            <a:r>
              <a:rPr dirty="0" sz="1200" b="1" i="1">
                <a:latin typeface="Times New Roman"/>
                <a:cs typeface="Times New Roman"/>
              </a:rPr>
              <a:t> wong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tuwane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AutoNum type="arabicPeriod" startAt="39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kebiasaan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meniru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perbuatan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buAutoNum type="arabicPeriod" startAt="40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Kebo</a:t>
            </a:r>
            <a:r>
              <a:rPr dirty="0" sz="1200" b="1" i="1">
                <a:latin typeface="Times New Roman"/>
                <a:cs typeface="Times New Roman"/>
              </a:rPr>
              <a:t> bule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mati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setra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pinter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nanging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Times New Roman"/>
                <a:cs typeface="Times New Roman"/>
              </a:rPr>
              <a:t>ora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ana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mbutuhne,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amarga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manggon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aneng </a:t>
            </a:r>
            <a:r>
              <a:rPr dirty="0" sz="1200" b="1" i="1">
                <a:latin typeface="Times New Roman"/>
                <a:cs typeface="Times New Roman"/>
              </a:rPr>
              <a:t>kang </a:t>
            </a:r>
            <a:r>
              <a:rPr dirty="0" sz="1200" spc="-5" b="1" i="1">
                <a:latin typeface="Times New Roman"/>
                <a:cs typeface="Times New Roman"/>
              </a:rPr>
              <a:t>ora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samesthine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40"/>
            </a:pPr>
            <a:endParaRPr sz="1200">
              <a:latin typeface="Times New Roman"/>
              <a:cs typeface="Times New Roman"/>
            </a:endParaRPr>
          </a:p>
          <a:p>
            <a:pPr marL="12700" marR="8255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pandai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kepandaiannya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membutuhkan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berada di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 </a:t>
            </a:r>
            <a:r>
              <a:rPr dirty="0" sz="1200">
                <a:latin typeface="Times New Roman"/>
                <a:cs typeface="Times New Roman"/>
              </a:rPr>
              <a:t>yang tidak </a:t>
            </a:r>
            <a:r>
              <a:rPr dirty="0" sz="1200" spc="-5">
                <a:latin typeface="Times New Roman"/>
                <a:cs typeface="Times New Roman"/>
              </a:rPr>
              <a:t>semestinya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4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Camboran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310515">
              <a:lnSpc>
                <a:spcPts val="1380"/>
              </a:lnSpc>
              <a:buAutoNum type="arabicPeriod" startAt="41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Kebo </a:t>
            </a:r>
            <a:r>
              <a:rPr dirty="0" sz="1200" b="1" i="1">
                <a:latin typeface="Times New Roman"/>
                <a:cs typeface="Times New Roman"/>
              </a:rPr>
              <a:t>ilang tombok </a:t>
            </a:r>
            <a:r>
              <a:rPr dirty="0" sz="1200" spc="-5" b="1" i="1">
                <a:latin typeface="Times New Roman"/>
                <a:cs typeface="Times New Roman"/>
              </a:rPr>
              <a:t>kandhang</a:t>
            </a:r>
            <a:r>
              <a:rPr dirty="0" sz="1200" b="1" i="1">
                <a:latin typeface="Times New Roman"/>
                <a:cs typeface="Times New Roman"/>
              </a:rPr>
              <a:t> = </a:t>
            </a:r>
            <a:r>
              <a:rPr dirty="0" sz="1200" spc="-5" b="1" i="1">
                <a:latin typeface="Times New Roman"/>
                <a:cs typeface="Times New Roman"/>
              </a:rPr>
              <a:t>wong</a:t>
            </a:r>
            <a:r>
              <a:rPr dirty="0" sz="1200" b="1" i="1">
                <a:latin typeface="Times New Roman"/>
                <a:cs typeface="Times New Roman"/>
              </a:rPr>
              <a:t> kang </a:t>
            </a:r>
            <a:r>
              <a:rPr dirty="0" sz="1200" spc="-5" b="1" i="1">
                <a:latin typeface="Times New Roman"/>
                <a:cs typeface="Times New Roman"/>
              </a:rPr>
              <a:t>wis </a:t>
            </a:r>
            <a:r>
              <a:rPr dirty="0" sz="1200" b="1" i="1">
                <a:latin typeface="Times New Roman"/>
                <a:cs typeface="Times New Roman"/>
              </a:rPr>
              <a:t>kelangan </a:t>
            </a:r>
            <a:r>
              <a:rPr dirty="0" sz="1200" spc="-5" b="1" i="1">
                <a:latin typeface="Times New Roman"/>
                <a:cs typeface="Times New Roman"/>
              </a:rPr>
              <a:t>nanging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isih </a:t>
            </a:r>
            <a:r>
              <a:rPr dirty="0" sz="1200" b="1" i="1">
                <a:latin typeface="Times New Roman"/>
                <a:cs typeface="Times New Roman"/>
              </a:rPr>
              <a:t>mbutuhake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bea/ragat</a:t>
            </a:r>
            <a:r>
              <a:rPr dirty="0" sz="1200" b="1" i="1">
                <a:latin typeface="Times New Roman"/>
                <a:cs typeface="Times New Roman"/>
              </a:rPr>
              <a:t> kanggo </a:t>
            </a:r>
            <a:r>
              <a:rPr dirty="0" sz="1200" spc="-5" b="1" i="1">
                <a:latin typeface="Times New Roman"/>
                <a:cs typeface="Times New Roman"/>
              </a:rPr>
              <a:t>nggoleki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barang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ilang </a:t>
            </a:r>
            <a:r>
              <a:rPr dirty="0" sz="1200" spc="-5" b="1" i="1">
                <a:latin typeface="Times New Roman"/>
                <a:cs typeface="Times New Roman"/>
              </a:rPr>
              <a:t>mau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41"/>
            </a:pPr>
            <a:endParaRPr sz="1200">
              <a:latin typeface="Times New Roman"/>
              <a:cs typeface="Times New Roman"/>
            </a:endParaRPr>
          </a:p>
          <a:p>
            <a:pPr marL="12700" marR="33083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kehilangan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membutuhkan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biaya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mencari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 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hilang</a:t>
            </a:r>
            <a:r>
              <a:rPr dirty="0" sz="1200">
                <a:latin typeface="Times New Roman"/>
                <a:cs typeface="Times New Roman"/>
              </a:rPr>
              <a:t> tadi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42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Kebo</a:t>
            </a:r>
            <a:r>
              <a:rPr dirty="0" sz="1200" b="1" i="1">
                <a:latin typeface="Times New Roman"/>
                <a:cs typeface="Times New Roman"/>
              </a:rPr>
              <a:t> mulih</a:t>
            </a:r>
            <a:r>
              <a:rPr dirty="0" sz="1200" spc="-5" b="1" i="1">
                <a:latin typeface="Times New Roman"/>
                <a:cs typeface="Times New Roman"/>
              </a:rPr>
              <a:t> nyang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kandhange</a:t>
            </a:r>
            <a:r>
              <a:rPr dirty="0" sz="1200" b="1" i="1">
                <a:latin typeface="Times New Roman"/>
                <a:cs typeface="Times New Roman"/>
              </a:rPr>
              <a:t> 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wis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lunga </a:t>
            </a:r>
            <a:r>
              <a:rPr dirty="0" sz="1200" spc="-5" b="1" i="1">
                <a:latin typeface="Times New Roman"/>
                <a:cs typeface="Times New Roman"/>
              </a:rPr>
              <a:t>suwe</a:t>
            </a:r>
            <a:r>
              <a:rPr dirty="0" sz="1200" b="1" i="1">
                <a:latin typeface="Times New Roman"/>
                <a:cs typeface="Times New Roman"/>
              </a:rPr>
              <a:t> bali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menyang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asale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4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sudah </a:t>
            </a:r>
            <a:r>
              <a:rPr dirty="0" sz="1200" spc="-5">
                <a:latin typeface="Times New Roman"/>
                <a:cs typeface="Times New Roman"/>
              </a:rPr>
              <a:t>pergi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kembali lagi ke</a:t>
            </a:r>
            <a:r>
              <a:rPr dirty="0" sz="1200" spc="-5">
                <a:latin typeface="Times New Roman"/>
                <a:cs typeface="Times New Roman"/>
              </a:rPr>
              <a:t> asalnya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43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Kebo</a:t>
            </a:r>
            <a:r>
              <a:rPr dirty="0" sz="1200" b="1" i="1">
                <a:latin typeface="Times New Roman"/>
                <a:cs typeface="Times New Roman"/>
              </a:rPr>
              <a:t> kabotan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sungu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uripe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sengsara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merga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kakean</a:t>
            </a:r>
            <a:r>
              <a:rPr dirty="0" sz="1200" b="1" i="1">
                <a:latin typeface="Times New Roman"/>
                <a:cs typeface="Times New Roman"/>
              </a:rPr>
              <a:t> anak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4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kehidupannya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susah/menderita</a:t>
            </a:r>
            <a:r>
              <a:rPr dirty="0" sz="1200" spc="-5">
                <a:latin typeface="Times New Roman"/>
                <a:cs typeface="Times New Roman"/>
              </a:rPr>
              <a:t> karena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kebanyakan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44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Kebo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nusu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gudel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-5" b="1" i="1">
                <a:latin typeface="Times New Roman"/>
                <a:cs typeface="Times New Roman"/>
              </a:rPr>
              <a:t> 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tuwa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njaluk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tulung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marang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bocah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enom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 tua yang meminta </a:t>
            </a:r>
            <a:r>
              <a:rPr dirty="0" sz="1200" spc="-5">
                <a:latin typeface="Times New Roman"/>
                <a:cs typeface="Times New Roman"/>
              </a:rPr>
              <a:t>bantuan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kepada pemuda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45785" cy="8852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AutoNum type="arabicPeriod" startAt="45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Kemladheyan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ngajak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sempal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neneka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ngajak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tumindak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ala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4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pendatang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mengajak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berbuat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onar/keburukan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46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Kere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munggah bale</a:t>
            </a:r>
            <a:r>
              <a:rPr dirty="0" sz="1200" spc="-2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 wong mlarat</a:t>
            </a:r>
            <a:r>
              <a:rPr dirty="0" sz="1200" spc="-5" b="1" i="1">
                <a:latin typeface="Times New Roman"/>
                <a:cs typeface="Times New Roman"/>
              </a:rPr>
              <a:t> diangkat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utawa didadekne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bojo </a:t>
            </a:r>
            <a:r>
              <a:rPr dirty="0" sz="1200" spc="-5" b="1" i="1">
                <a:latin typeface="Times New Roman"/>
                <a:cs typeface="Times New Roman"/>
              </a:rPr>
              <a:t>wong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gedhe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46"/>
            </a:pPr>
            <a:endParaRPr sz="1250">
              <a:latin typeface="Times New Roman"/>
              <a:cs typeface="Times New Roman"/>
            </a:endParaRPr>
          </a:p>
          <a:p>
            <a:pPr marL="12700" marR="7366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miskin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diangkat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berkedudukan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dijadikan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istri/suami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 yang</a:t>
            </a:r>
            <a:r>
              <a:rPr dirty="0" sz="1200">
                <a:latin typeface="Times New Roman"/>
                <a:cs typeface="Times New Roman"/>
              </a:rPr>
              <a:t> berkedudukan/orang </a:t>
            </a:r>
            <a:r>
              <a:rPr dirty="0" sz="1200" spc="-5">
                <a:latin typeface="Times New Roman"/>
                <a:cs typeface="Times New Roman"/>
              </a:rPr>
              <a:t>besar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47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Kethek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seranggon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kumpulane</a:t>
            </a:r>
            <a:r>
              <a:rPr dirty="0" sz="1200" b="1" i="1">
                <a:latin typeface="Times New Roman"/>
                <a:cs typeface="Times New Roman"/>
              </a:rPr>
              <a:t> wong-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sing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seneng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tumindak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ala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4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segerombolan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berbuat</a:t>
            </a:r>
            <a:r>
              <a:rPr dirty="0" sz="1200">
                <a:latin typeface="Times New Roman"/>
                <a:cs typeface="Times New Roman"/>
              </a:rPr>
              <a:t> kejahatan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48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Klenthing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wadhah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masin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abot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ninggalke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pakulinan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ala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4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meninggalkan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kebiasaan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buruk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AutoNum type="arabicPeriod" startAt="49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Kriwikan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dadi grojogan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prakara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cilik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dadi</a:t>
            </a:r>
            <a:r>
              <a:rPr dirty="0" sz="1200" spc="-2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gedhe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4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permasalahan </a:t>
            </a:r>
            <a:r>
              <a:rPr dirty="0" sz="1200" spc="-5">
                <a:latin typeface="Times New Roman"/>
                <a:cs typeface="Times New Roman"/>
              </a:rPr>
              <a:t>kecil menjadi</a:t>
            </a:r>
            <a:r>
              <a:rPr dirty="0" sz="1200">
                <a:latin typeface="Times New Roman"/>
                <a:cs typeface="Times New Roman"/>
              </a:rPr>
              <a:t> besar</a:t>
            </a:r>
            <a:r>
              <a:rPr dirty="0" sz="1200" spc="-5">
                <a:latin typeface="Times New Roman"/>
                <a:cs typeface="Times New Roman"/>
              </a:rPr>
              <a:t> 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menjadi-jadi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50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Kutuk</a:t>
            </a:r>
            <a:r>
              <a:rPr dirty="0" sz="1200" spc="-5" b="1" i="1">
                <a:latin typeface="Times New Roman"/>
                <a:cs typeface="Times New Roman"/>
              </a:rPr>
              <a:t> marani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sunduk </a:t>
            </a:r>
            <a:r>
              <a:rPr dirty="0" sz="1200" b="1" i="1">
                <a:latin typeface="Times New Roman"/>
                <a:cs typeface="Times New Roman"/>
              </a:rPr>
              <a:t>= wong</a:t>
            </a:r>
            <a:r>
              <a:rPr dirty="0" sz="1200" spc="-5" b="1" i="1">
                <a:latin typeface="Times New Roman"/>
                <a:cs typeface="Times New Roman"/>
              </a:rPr>
              <a:t> sing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dolanan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bebaya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50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bermain-main</a:t>
            </a:r>
            <a:r>
              <a:rPr dirty="0" sz="1200">
                <a:latin typeface="Times New Roman"/>
                <a:cs typeface="Times New Roman"/>
              </a:rPr>
              <a:t> dengan bahaya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51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Lahang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karoban </a:t>
            </a:r>
            <a:r>
              <a:rPr dirty="0" sz="1200" spc="-5" b="1" i="1">
                <a:latin typeface="Times New Roman"/>
                <a:cs typeface="Times New Roman"/>
              </a:rPr>
              <a:t>manis</a:t>
            </a:r>
            <a:r>
              <a:rPr dirty="0" sz="1200" b="1" i="1">
                <a:latin typeface="Times New Roman"/>
                <a:cs typeface="Times New Roman"/>
              </a:rPr>
              <a:t> = wong </a:t>
            </a:r>
            <a:r>
              <a:rPr dirty="0" sz="1200" spc="-5" b="1" i="1">
                <a:latin typeface="Times New Roman"/>
                <a:cs typeface="Times New Roman"/>
              </a:rPr>
              <a:t>ayu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utawa </a:t>
            </a:r>
            <a:r>
              <a:rPr dirty="0" sz="1200" spc="-5" b="1" i="1">
                <a:latin typeface="Times New Roman"/>
                <a:cs typeface="Times New Roman"/>
              </a:rPr>
              <a:t>bagus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lan</a:t>
            </a:r>
            <a:r>
              <a:rPr dirty="0" sz="1200" spc="2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budi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pakartine </a:t>
            </a:r>
            <a:r>
              <a:rPr dirty="0" sz="1200" b="1" i="1">
                <a:latin typeface="Times New Roman"/>
                <a:cs typeface="Times New Roman"/>
              </a:rPr>
              <a:t>luhur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5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wajahnya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cantik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ganteng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serta </a:t>
            </a:r>
            <a:r>
              <a:rPr dirty="0" sz="1200">
                <a:latin typeface="Times New Roman"/>
                <a:cs typeface="Times New Roman"/>
              </a:rPr>
              <a:t>berbudi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pekerti</a:t>
            </a:r>
            <a:r>
              <a:rPr dirty="0" sz="1200">
                <a:latin typeface="Times New Roman"/>
                <a:cs typeface="Times New Roman"/>
              </a:rPr>
              <a:t> luhur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buAutoNum type="arabicPeriod" startAt="52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Lambe satumang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Times New Roman"/>
                <a:cs typeface="Times New Roman"/>
              </a:rPr>
              <a:t>keri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samerang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diwenehi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ngerti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bola-bali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nanging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tetep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ora percaya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AutoNum type="arabicPeriod" startAt="52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diberi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tahu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berkali-kali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saja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percaya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71170">
              <a:lnSpc>
                <a:spcPts val="1380"/>
              </a:lnSpc>
              <a:buAutoNum type="arabicPeriod" startAt="53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Legan</a:t>
            </a:r>
            <a:r>
              <a:rPr dirty="0" sz="1200" b="1" i="1">
                <a:latin typeface="Times New Roman"/>
                <a:cs typeface="Times New Roman"/>
              </a:rPr>
              <a:t> golek momongan 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 kang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wis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kepenak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uripe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nanging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malah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golek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kasusahan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AutoNum type="arabicPeriod" startAt="53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sudah </a:t>
            </a:r>
            <a:r>
              <a:rPr dirty="0" sz="1200" spc="-5">
                <a:latin typeface="Times New Roman"/>
                <a:cs typeface="Times New Roman"/>
              </a:rPr>
              <a:t>enak</a:t>
            </a:r>
            <a:r>
              <a:rPr dirty="0" sz="1200">
                <a:latin typeface="Times New Roman"/>
                <a:cs typeface="Times New Roman"/>
              </a:rPr>
              <a:t> hidupnya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tetapi </a:t>
            </a:r>
            <a:r>
              <a:rPr dirty="0" sz="1200" spc="-5">
                <a:latin typeface="Times New Roman"/>
                <a:cs typeface="Times New Roman"/>
              </a:rPr>
              <a:t>malah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mencari</a:t>
            </a:r>
            <a:r>
              <a:rPr dirty="0" sz="1200">
                <a:latin typeface="Times New Roman"/>
                <a:cs typeface="Times New Roman"/>
              </a:rPr>
              <a:t> kesulitan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570230">
              <a:lnSpc>
                <a:spcPts val="1380"/>
              </a:lnSpc>
              <a:buAutoNum type="arabicPeriod" startAt="54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Opor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bebek</a:t>
            </a:r>
            <a:r>
              <a:rPr dirty="0" sz="1200" b="1" i="1">
                <a:latin typeface="Times New Roman"/>
                <a:cs typeface="Times New Roman"/>
              </a:rPr>
              <a:t> mentas awake </a:t>
            </a:r>
            <a:r>
              <a:rPr dirty="0" sz="1200" spc="-5" b="1" i="1">
                <a:latin typeface="Times New Roman"/>
                <a:cs typeface="Times New Roman"/>
              </a:rPr>
              <a:t>dhewe </a:t>
            </a:r>
            <a:r>
              <a:rPr dirty="0" sz="1200" b="1" i="1">
                <a:latin typeface="Times New Roman"/>
                <a:cs typeface="Times New Roman"/>
              </a:rPr>
              <a:t>= wong </a:t>
            </a:r>
            <a:r>
              <a:rPr dirty="0" sz="1200" spc="-5" b="1" i="1">
                <a:latin typeface="Times New Roman"/>
                <a:cs typeface="Times New Roman"/>
              </a:rPr>
              <a:t>kang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ngrampungke </a:t>
            </a:r>
            <a:r>
              <a:rPr dirty="0" sz="1200" b="1" i="1">
                <a:latin typeface="Times New Roman"/>
                <a:cs typeface="Times New Roman"/>
              </a:rPr>
              <a:t>prakara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merga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budidayane </a:t>
            </a:r>
            <a:r>
              <a:rPr dirty="0" sz="1200" b="1" i="1">
                <a:latin typeface="Times New Roman"/>
                <a:cs typeface="Times New Roman"/>
              </a:rPr>
              <a:t>dhewe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rabicPeriod" startAt="54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menyelesaikan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permasalahan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usahanya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sendiri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02870">
              <a:lnSpc>
                <a:spcPts val="1380"/>
              </a:lnSpc>
              <a:spcBef>
                <a:spcPts val="5"/>
              </a:spcBef>
              <a:buAutoNum type="arabicPeriod" startAt="55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Palang mangan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tanduran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 </a:t>
            </a:r>
            <a:r>
              <a:rPr dirty="0" sz="1200" spc="-5" b="1" i="1">
                <a:latin typeface="Times New Roman"/>
                <a:cs typeface="Times New Roman"/>
              </a:rPr>
              <a:t>wong</a:t>
            </a:r>
            <a:r>
              <a:rPr dirty="0" sz="1200" b="1" i="1">
                <a:latin typeface="Times New Roman"/>
                <a:cs typeface="Times New Roman"/>
              </a:rPr>
              <a:t> kang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dipercaya</a:t>
            </a:r>
            <a:r>
              <a:rPr dirty="0" sz="1200" b="1" i="1">
                <a:latin typeface="Times New Roman"/>
                <a:cs typeface="Times New Roman"/>
              </a:rPr>
              <a:t> njaga samubarang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malah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dirusak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dhewe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AutoNum type="arabicPeriod" startAt="55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dipercayai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merusaknya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56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Satru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munggwing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cangklakan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mungsuhi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wong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sabenere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isih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sedulure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dhewe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04205" cy="8696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memusuhi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sebenarnya masih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saudaranya</a:t>
            </a:r>
            <a:r>
              <a:rPr dirty="0" sz="1200">
                <a:latin typeface="Times New Roman"/>
                <a:cs typeface="Times New Roman"/>
              </a:rPr>
              <a:t> sendiri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57"/>
              <a:tabLst>
                <a:tab pos="24130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Sumur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lumaku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tinimba</a:t>
            </a:r>
            <a:r>
              <a:rPr dirty="0" sz="1200" b="1" i="1">
                <a:latin typeface="Times New Roman"/>
                <a:cs typeface="Times New Roman"/>
              </a:rPr>
              <a:t> 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 kang </a:t>
            </a:r>
            <a:r>
              <a:rPr dirty="0" sz="1200" spc="-5" b="1" i="1">
                <a:latin typeface="Times New Roman"/>
                <a:cs typeface="Times New Roman"/>
              </a:rPr>
              <a:t>kudu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dijaluki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pitakonan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5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harus dimintai</a:t>
            </a:r>
            <a:r>
              <a:rPr dirty="0" sz="1200" spc="-5">
                <a:latin typeface="Times New Roman"/>
                <a:cs typeface="Times New Roman"/>
              </a:rPr>
              <a:t> pertanyaan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AutoNum type="arabicPeriod" startAt="58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Tumbu</a:t>
            </a:r>
            <a:r>
              <a:rPr dirty="0" sz="1200" b="1" i="1">
                <a:latin typeface="Times New Roman"/>
                <a:cs typeface="Times New Roman"/>
              </a:rPr>
              <a:t> oleh </a:t>
            </a:r>
            <a:r>
              <a:rPr dirty="0" sz="1200" spc="-5" b="1" i="1">
                <a:latin typeface="Times New Roman"/>
                <a:cs typeface="Times New Roman"/>
              </a:rPr>
              <a:t>tutup</a:t>
            </a:r>
            <a:r>
              <a:rPr dirty="0" sz="1200" b="1" i="1">
                <a:latin typeface="Times New Roman"/>
                <a:cs typeface="Times New Roman"/>
              </a:rPr>
              <a:t> =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wong kang </a:t>
            </a:r>
            <a:r>
              <a:rPr dirty="0" sz="1200" spc="-5" b="1" i="1">
                <a:latin typeface="Times New Roman"/>
                <a:cs typeface="Times New Roman"/>
              </a:rPr>
              <a:t>wis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cocok</a:t>
            </a:r>
            <a:r>
              <a:rPr dirty="0" sz="1200" b="1" i="1">
                <a:latin typeface="Times New Roman"/>
                <a:cs typeface="Times New Roman"/>
              </a:rPr>
              <a:t> karo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pepinginane</a:t>
            </a:r>
            <a:r>
              <a:rPr dirty="0" sz="1200" spc="-5" b="1" i="1">
                <a:latin typeface="Times New Roman"/>
                <a:cs typeface="Times New Roman"/>
              </a:rPr>
              <a:t> utawa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karepe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5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-5">
                <a:latin typeface="Times New Roman"/>
                <a:cs typeface="Times New Roman"/>
              </a:rPr>
              <a:t> yang </a:t>
            </a:r>
            <a:r>
              <a:rPr dirty="0" sz="1200">
                <a:latin typeface="Times New Roman"/>
                <a:cs typeface="Times New Roman"/>
              </a:rPr>
              <a:t>sudah</a:t>
            </a:r>
            <a:r>
              <a:rPr dirty="0" sz="1200" spc="-5">
                <a:latin typeface="Times New Roman"/>
                <a:cs typeface="Times New Roman"/>
              </a:rPr>
              <a:t> cocok </a:t>
            </a:r>
            <a:r>
              <a:rPr dirty="0" sz="1200">
                <a:latin typeface="Times New Roman"/>
                <a:cs typeface="Times New Roman"/>
              </a:rPr>
              <a:t>dengan keinginannya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59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Timun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mungsuh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duren</a:t>
            </a:r>
            <a:r>
              <a:rPr dirty="0" sz="1200" b="1" i="1">
                <a:latin typeface="Times New Roman"/>
                <a:cs typeface="Times New Roman"/>
              </a:rPr>
              <a:t> = wong mlarat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memungsuhan</a:t>
            </a:r>
            <a:r>
              <a:rPr dirty="0" sz="1200" b="1" i="1">
                <a:latin typeface="Times New Roman"/>
                <a:cs typeface="Times New Roman"/>
              </a:rPr>
              <a:t> karo wong </a:t>
            </a:r>
            <a:r>
              <a:rPr dirty="0" sz="1200" spc="-5" b="1" i="1">
                <a:latin typeface="Times New Roman"/>
                <a:cs typeface="Times New Roman"/>
              </a:rPr>
              <a:t>sing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duwe </a:t>
            </a:r>
            <a:r>
              <a:rPr dirty="0" sz="1200" spc="-5" b="1" i="1">
                <a:latin typeface="Times New Roman"/>
                <a:cs typeface="Times New Roman"/>
              </a:rPr>
              <a:t>kuwasa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5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miskin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bermusuhan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berkuasa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60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Timun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wungkuk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jaga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imbuh</a:t>
            </a:r>
            <a:r>
              <a:rPr dirty="0" sz="1200" b="1" i="1">
                <a:latin typeface="Times New Roman"/>
                <a:cs typeface="Times New Roman"/>
              </a:rPr>
              <a:t> 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wong</a:t>
            </a:r>
            <a:r>
              <a:rPr dirty="0" sz="1200" b="1" i="1">
                <a:latin typeface="Times New Roman"/>
                <a:cs typeface="Times New Roman"/>
              </a:rPr>
              <a:t> bodho </a:t>
            </a:r>
            <a:r>
              <a:rPr dirty="0" sz="1200" spc="-5" b="1" i="1">
                <a:latin typeface="Times New Roman"/>
                <a:cs typeface="Times New Roman"/>
              </a:rPr>
              <a:t>lan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elek</a:t>
            </a:r>
            <a:r>
              <a:rPr dirty="0" sz="1200" b="1" i="1">
                <a:latin typeface="Times New Roman"/>
                <a:cs typeface="Times New Roman"/>
              </a:rPr>
              <a:t> digunakne </a:t>
            </a:r>
            <a:r>
              <a:rPr dirty="0" sz="1200" spc="-5" b="1" i="1">
                <a:latin typeface="Times New Roman"/>
                <a:cs typeface="Times New Roman"/>
              </a:rPr>
              <a:t>menawa</a:t>
            </a:r>
            <a:r>
              <a:rPr dirty="0" sz="1200" b="1" i="1">
                <a:latin typeface="Times New Roman"/>
                <a:cs typeface="Times New Roman"/>
              </a:rPr>
              <a:t> dibutuhke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 bodoh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jelek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dipakai</a:t>
            </a:r>
            <a:r>
              <a:rPr dirty="0" sz="1200">
                <a:latin typeface="Times New Roman"/>
                <a:cs typeface="Times New Roman"/>
              </a:rPr>
              <a:t> hanya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 dibutuhkan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83845">
              <a:lnSpc>
                <a:spcPts val="1380"/>
              </a:lnSpc>
              <a:spcBef>
                <a:spcPts val="5"/>
              </a:spcBef>
              <a:buAutoNum type="arabicPeriod" startAt="62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Tunggak</a:t>
            </a:r>
            <a:r>
              <a:rPr dirty="0" sz="1200" b="1" i="1">
                <a:latin typeface="Times New Roman"/>
                <a:cs typeface="Times New Roman"/>
              </a:rPr>
              <a:t> jarak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mrajak,</a:t>
            </a:r>
            <a:r>
              <a:rPr dirty="0" sz="1200" b="1" i="1">
                <a:latin typeface="Times New Roman"/>
                <a:cs typeface="Times New Roman"/>
              </a:rPr>
              <a:t> tunggak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jati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mati 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turunane</a:t>
            </a:r>
            <a:r>
              <a:rPr dirty="0" sz="1200" b="1" i="1">
                <a:latin typeface="Times New Roman"/>
                <a:cs typeface="Times New Roman"/>
              </a:rPr>
              <a:t> wong </a:t>
            </a:r>
            <a:r>
              <a:rPr dirty="0" sz="1200" spc="-5" b="1" i="1">
                <a:latin typeface="Times New Roman"/>
                <a:cs typeface="Times New Roman"/>
              </a:rPr>
              <a:t>cilik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Times New Roman"/>
                <a:cs typeface="Times New Roman"/>
              </a:rPr>
              <a:t>lan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ala dadi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akeh, </a:t>
            </a:r>
            <a:r>
              <a:rPr dirty="0" sz="1200" spc="-28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nanging</a:t>
            </a:r>
            <a:r>
              <a:rPr dirty="0" sz="1200" spc="-5" b="1" i="1">
                <a:latin typeface="Times New Roman"/>
                <a:cs typeface="Times New Roman"/>
              </a:rPr>
              <a:t> keturunane wong</a:t>
            </a:r>
            <a:r>
              <a:rPr dirty="0" sz="1200" b="1" i="1">
                <a:latin typeface="Times New Roman"/>
                <a:cs typeface="Times New Roman"/>
              </a:rPr>
              <a:t> apik </a:t>
            </a:r>
            <a:r>
              <a:rPr dirty="0" sz="1200" spc="-5" b="1" i="1">
                <a:latin typeface="Times New Roman"/>
                <a:cs typeface="Times New Roman"/>
              </a:rPr>
              <a:t>entek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2"/>
            </a:pPr>
            <a:endParaRPr sz="1200">
              <a:latin typeface="Times New Roman"/>
              <a:cs typeface="Times New Roman"/>
            </a:endParaRPr>
          </a:p>
          <a:p>
            <a:pPr marL="12700" marR="10541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keturunan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kecil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buruk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berkembang,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sedangkan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keturunan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habis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AutoNum type="arabicPeriod" startAt="63"/>
              <a:tabLst>
                <a:tab pos="241300" algn="l"/>
              </a:tabLst>
            </a:pPr>
            <a:r>
              <a:rPr dirty="0" sz="1200" spc="-5" b="1" i="1">
                <a:latin typeface="Times New Roman"/>
                <a:cs typeface="Times New Roman"/>
              </a:rPr>
              <a:t>Yuyu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rumpung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mbarong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ronge </a:t>
            </a:r>
            <a:r>
              <a:rPr dirty="0" sz="1200" b="1" i="1">
                <a:latin typeface="Times New Roman"/>
                <a:cs typeface="Times New Roman"/>
              </a:rPr>
              <a:t>=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omahe </a:t>
            </a:r>
            <a:r>
              <a:rPr dirty="0" sz="1200" spc="-5" b="1" i="1">
                <a:latin typeface="Times New Roman"/>
                <a:cs typeface="Times New Roman"/>
              </a:rPr>
              <a:t>gedhe</a:t>
            </a:r>
            <a:r>
              <a:rPr dirty="0" sz="1200" spc="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nanging </a:t>
            </a:r>
            <a:r>
              <a:rPr dirty="0" sz="1200" spc="-5" b="1" i="1">
                <a:latin typeface="Times New Roman"/>
                <a:cs typeface="Times New Roman"/>
              </a:rPr>
              <a:t>satemene</a:t>
            </a:r>
            <a:r>
              <a:rPr dirty="0" sz="1200" b="1" i="1">
                <a:latin typeface="Times New Roman"/>
                <a:cs typeface="Times New Roman"/>
              </a:rPr>
              <a:t> wong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mlarat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rumahnya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besar</a:t>
            </a:r>
            <a:r>
              <a:rPr dirty="0" sz="1200" spc="-5">
                <a:latin typeface="Times New Roman"/>
                <a:cs typeface="Times New Roman"/>
              </a:rPr>
              <a:t> tetapi</a:t>
            </a:r>
            <a:r>
              <a:rPr dirty="0" sz="1200">
                <a:latin typeface="Times New Roman"/>
                <a:cs typeface="Times New Roman"/>
              </a:rPr>
              <a:t> sebenarnya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-5">
                <a:latin typeface="Times New Roman"/>
                <a:cs typeface="Times New Roman"/>
              </a:rPr>
              <a:t> yang </a:t>
            </a:r>
            <a:r>
              <a:rPr dirty="0" sz="1200">
                <a:latin typeface="Times New Roman"/>
                <a:cs typeface="Times New Roman"/>
              </a:rPr>
              <a:t>miskin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 di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hanya </a:t>
            </a:r>
            <a:r>
              <a:rPr dirty="0" sz="1200">
                <a:latin typeface="Times New Roman"/>
                <a:cs typeface="Times New Roman"/>
              </a:rPr>
              <a:t>sebagian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saja,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masih</a:t>
            </a:r>
            <a:r>
              <a:rPr dirty="0" sz="1200">
                <a:latin typeface="Times New Roman"/>
                <a:cs typeface="Times New Roman"/>
              </a:rPr>
              <a:t> banyak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saloka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lainnya.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61722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Garba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Jawa: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Fungsi,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57+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Kesimpulan</a:t>
            </a:r>
            <a:endParaRPr sz="1800">
              <a:latin typeface="Times New Roman"/>
              <a:cs typeface="Times New Roman"/>
            </a:endParaRPr>
          </a:p>
          <a:p>
            <a:pPr marL="12700" marR="48895">
              <a:lnSpc>
                <a:spcPct val="95900"/>
              </a:lnSpc>
              <a:spcBef>
                <a:spcPts val="1400"/>
              </a:spcBef>
            </a:pPr>
            <a:r>
              <a:rPr dirty="0" sz="1200" spc="-5">
                <a:latin typeface="Times New Roman"/>
                <a:cs typeface="Times New Roman"/>
              </a:rPr>
              <a:t>Saloka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ungkapan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Jawa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bermakna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kiasan,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sifatnya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mengandung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ungkapan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pengandaian,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hewan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perumpamaan.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Saloka sudah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>
                <a:latin typeface="Times New Roman"/>
                <a:cs typeface="Times New Roman"/>
              </a:rPr>
              <a:t> sejak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jaman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dahulu,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sehingga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 sekarang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hanya tinggal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menirukan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saja.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Mengapa</a:t>
            </a:r>
            <a:r>
              <a:rPr dirty="0" sz="1200" spc="-15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saloka</a:t>
            </a:r>
            <a:r>
              <a:rPr dirty="0" sz="1200" spc="-10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hanya</a:t>
            </a:r>
            <a:r>
              <a:rPr dirty="0" sz="1200" spc="-15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ditirukan?</a:t>
            </a:r>
            <a:endParaRPr sz="12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100">
                <a:latin typeface="Calibri"/>
                <a:cs typeface="Calibri"/>
              </a:rPr>
              <a:t>Karena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masyarakat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Jawa</a:t>
            </a:r>
            <a:r>
              <a:rPr dirty="0" sz="1100" spc="-5">
                <a:latin typeface="Calibri"/>
                <a:cs typeface="Calibri"/>
              </a:rPr>
              <a:t> sekarang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sudah</a:t>
            </a:r>
            <a:r>
              <a:rPr dirty="0" sz="1100">
                <a:latin typeface="Calibri"/>
                <a:cs typeface="Calibri"/>
              </a:rPr>
              <a:t> kesulitan </a:t>
            </a:r>
            <a:r>
              <a:rPr dirty="0" sz="1100" spc="-5">
                <a:latin typeface="Calibri"/>
                <a:cs typeface="Calibri"/>
              </a:rPr>
              <a:t>membuat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saloka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Apakah orang</a:t>
            </a: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 sekarang</a:t>
            </a:r>
            <a:r>
              <a:rPr dirty="0" sz="1200" spc="-10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masih</a:t>
            </a: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bisa</a:t>
            </a:r>
            <a:r>
              <a:rPr dirty="0" sz="1200" spc="5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membuat saloka?</a:t>
            </a:r>
            <a:endParaRPr sz="12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100">
                <a:latin typeface="Calibri"/>
                <a:cs typeface="Calibri"/>
              </a:rPr>
              <a:t>Bisa,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namun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sudah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jarang.</a:t>
            </a:r>
            <a:r>
              <a:rPr dirty="0" sz="1100">
                <a:latin typeface="Calibri"/>
                <a:cs typeface="Calibri"/>
              </a:rPr>
              <a:t> Karena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mengumpamakan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sesuatu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itu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tidak</a:t>
            </a:r>
            <a:r>
              <a:rPr dirty="0" sz="1100" spc="-5">
                <a:latin typeface="Calibri"/>
                <a:cs typeface="Calibri"/>
              </a:rPr>
              <a:t> mudah.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Bagaimana</a:t>
            </a:r>
            <a:r>
              <a:rPr dirty="0" sz="1200" spc="-10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cara</a:t>
            </a:r>
            <a:r>
              <a:rPr dirty="0" sz="1200" spc="-20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 spc="-5">
                <a:solidFill>
                  <a:srgbClr val="1F3762"/>
                </a:solidFill>
                <a:latin typeface="Calibri Light"/>
                <a:cs typeface="Calibri Light"/>
              </a:rPr>
              <a:t>membuat</a:t>
            </a:r>
            <a:r>
              <a:rPr dirty="0" sz="1200" spc="-10">
                <a:solidFill>
                  <a:srgbClr val="1F3762"/>
                </a:solidFill>
                <a:latin typeface="Calibri Light"/>
                <a:cs typeface="Calibri Light"/>
              </a:rPr>
              <a:t> </a:t>
            </a:r>
            <a:r>
              <a:rPr dirty="0" sz="1200">
                <a:solidFill>
                  <a:srgbClr val="1F3762"/>
                </a:solidFill>
                <a:latin typeface="Calibri Light"/>
                <a:cs typeface="Calibri Light"/>
              </a:rPr>
              <a:t>saloka?</a:t>
            </a:r>
            <a:endParaRPr sz="1200">
              <a:latin typeface="Calibri Light"/>
              <a:cs typeface="Calibri Light"/>
            </a:endParaRPr>
          </a:p>
          <a:p>
            <a:pPr marL="12700" marR="5080">
              <a:lnSpc>
                <a:spcPct val="109100"/>
              </a:lnSpc>
              <a:spcBef>
                <a:spcPts val="25"/>
              </a:spcBef>
            </a:pPr>
            <a:r>
              <a:rPr dirty="0" sz="1100">
                <a:latin typeface="Calibri"/>
                <a:cs typeface="Calibri"/>
              </a:rPr>
              <a:t>Dengan cara melihat </a:t>
            </a:r>
            <a:r>
              <a:rPr dirty="0" sz="1100" spc="-5">
                <a:latin typeface="Calibri"/>
                <a:cs typeface="Calibri"/>
              </a:rPr>
              <a:t>contoh </a:t>
            </a:r>
            <a:r>
              <a:rPr dirty="0" sz="1100">
                <a:latin typeface="Calibri"/>
                <a:cs typeface="Calibri"/>
              </a:rPr>
              <a:t>saloka yang </a:t>
            </a:r>
            <a:r>
              <a:rPr dirty="0" sz="1100" spc="-5">
                <a:latin typeface="Calibri"/>
                <a:cs typeface="Calibri"/>
              </a:rPr>
              <a:t>sudah </a:t>
            </a:r>
            <a:r>
              <a:rPr dirty="0" sz="1100">
                <a:latin typeface="Calibri"/>
                <a:cs typeface="Calibri"/>
              </a:rPr>
              <a:t>ada, kemudian </a:t>
            </a:r>
            <a:r>
              <a:rPr dirty="0" sz="1100" spc="-5">
                <a:latin typeface="Calibri"/>
                <a:cs typeface="Calibri"/>
              </a:rPr>
              <a:t>diolah sendiri hingga </a:t>
            </a:r>
            <a:r>
              <a:rPr dirty="0" sz="1100">
                <a:latin typeface="Calibri"/>
                <a:cs typeface="Calibri"/>
              </a:rPr>
              <a:t>menjadi </a:t>
            </a:r>
            <a:r>
              <a:rPr dirty="0" sz="1100" spc="-5">
                <a:latin typeface="Calibri"/>
                <a:cs typeface="Calibri"/>
              </a:rPr>
              <a:t>sebuah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perumpamaan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yang</a:t>
            </a:r>
            <a:r>
              <a:rPr dirty="0" sz="1100" spc="-5">
                <a:latin typeface="Calibri"/>
                <a:cs typeface="Calibri"/>
              </a:rPr>
              <a:t> belum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ada.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70550" cy="55943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Saloka,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semoga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bermanfaat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membutuhkan.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sz="1200" spc="-5">
                <a:latin typeface="Times New Roman"/>
                <a:cs typeface="Times New Roman"/>
              </a:rPr>
              <a:t>website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Kawruh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Basa</a:t>
            </a:r>
            <a:r>
              <a:rPr dirty="0" sz="1200" spc="10" b="1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pengetahuan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</a:t>
            </a:r>
            <a:r>
              <a:rPr dirty="0" sz="1200">
                <a:latin typeface="Times New Roman"/>
                <a:cs typeface="Times New Roman"/>
              </a:rPr>
              <a:t> dan </a:t>
            </a:r>
            <a:r>
              <a:rPr dirty="0" sz="1200" spc="-5">
                <a:latin typeface="Times New Roman"/>
                <a:cs typeface="Times New Roman"/>
              </a:rPr>
              <a:t>benar,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 ikuti kami 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Google</a:t>
            </a:r>
            <a:r>
              <a:rPr dirty="0" u="heavy" sz="1200" spc="-2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2023-01-28T04:48:35Z</dcterms:created>
  <dcterms:modified xsi:type="dcterms:W3CDTF">2023-01-28T04:48:35Z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2023-01-28T00:00:00Z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2023-01-28T00:00:00Z</vt:filetime>
  </property>
</Properties>
</file>