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7264" y="882141"/>
            <a:ext cx="5408320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keratabasa/" TargetMode="External"/><Relationship Id="rId3" Type="http://schemas.openxmlformats.org/officeDocument/2006/relationships/hyperlink" Target="https://kawruhbasa.com/tembung-camboran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saroja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garba/" TargetMode="External"/><Relationship Id="rId3" Type="http://schemas.openxmlformats.org/officeDocument/2006/relationships/hyperlink" Target="https://kawruhbasa.com/" TargetMode="External"/><Relationship Id="rId4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254635" marR="5080" indent="-242570">
              <a:lnSpc>
                <a:spcPts val="2760"/>
              </a:lnSpc>
              <a:spcBef>
                <a:spcPts val="290"/>
              </a:spcBef>
            </a:pPr>
            <a:r>
              <a:rPr dirty="0"/>
              <a:t>30 </a:t>
            </a:r>
            <a:r>
              <a:rPr dirty="0" spc="-5"/>
              <a:t>Contoh Rura </a:t>
            </a:r>
            <a:r>
              <a:rPr dirty="0"/>
              <a:t>Basa, </a:t>
            </a:r>
            <a:r>
              <a:rPr dirty="0" spc="-5"/>
              <a:t>bahasa </a:t>
            </a:r>
            <a:r>
              <a:rPr dirty="0"/>
              <a:t>Jawa salah </a:t>
            </a:r>
            <a:r>
              <a:rPr dirty="0" spc="-585"/>
              <a:t> </a:t>
            </a:r>
            <a:r>
              <a:rPr dirty="0" spc="-5"/>
              <a:t>kaprah </a:t>
            </a:r>
            <a:r>
              <a:rPr dirty="0"/>
              <a:t>yang masih</a:t>
            </a:r>
            <a:r>
              <a:rPr dirty="0" spc="-5"/>
              <a:t> umum</a:t>
            </a:r>
            <a:r>
              <a:rPr dirty="0"/>
              <a:t> </a:t>
            </a:r>
            <a:r>
              <a:rPr dirty="0" spc="-5"/>
              <a:t>digunakan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770633"/>
            <a:ext cx="5756275" cy="7515859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4892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katanya,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rura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basa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"rura"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rusak</a:t>
            </a:r>
            <a:r>
              <a:rPr dirty="0" sz="1200" spc="-5">
                <a:latin typeface="Times New Roman"/>
                <a:cs typeface="Times New Roman"/>
              </a:rPr>
              <a:t>/</a:t>
            </a:r>
            <a:r>
              <a:rPr dirty="0" sz="1200" spc="-5" i="1">
                <a:latin typeface="Times New Roman"/>
                <a:cs typeface="Times New Roman"/>
              </a:rPr>
              <a:t>salah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"basa"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didefinisikan,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rurabasa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gabungan/bentukan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diucapkan,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dibenarkan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justru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kurang pas.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rakitaning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luput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nanging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utawa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lumrah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diucapke,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amarga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dibenerke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malah </a:t>
            </a:r>
            <a:r>
              <a:rPr dirty="0" sz="1200" spc="-5">
                <a:latin typeface="Times New Roman"/>
                <a:cs typeface="Times New Roman"/>
              </a:rPr>
              <a:t>kurang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</a:t>
            </a:r>
            <a:r>
              <a:rPr dirty="0" sz="1200">
                <a:latin typeface="Times New Roman"/>
                <a:cs typeface="Times New Roman"/>
              </a:rPr>
              <a:t> sabab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lumrah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contoh "</a:t>
            </a:r>
            <a:r>
              <a:rPr dirty="0" sz="1200" i="1">
                <a:latin typeface="Times New Roman"/>
                <a:cs typeface="Times New Roman"/>
              </a:rPr>
              <a:t>adang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sega</a:t>
            </a:r>
            <a:r>
              <a:rPr dirty="0" sz="1200">
                <a:latin typeface="Times New Roman"/>
                <a:cs typeface="Times New Roman"/>
              </a:rPr>
              <a:t>"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adang = </a:t>
            </a:r>
            <a:r>
              <a:rPr dirty="0" sz="1200" spc="-5">
                <a:latin typeface="Times New Roman"/>
                <a:cs typeface="Times New Roman"/>
              </a:rPr>
              <a:t>memasak,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nasi.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943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dianalisa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</a:t>
            </a:r>
            <a:r>
              <a:rPr dirty="0" sz="1200">
                <a:latin typeface="Times New Roman"/>
                <a:cs typeface="Times New Roman"/>
              </a:rPr>
              <a:t> 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berwujud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disantap,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nasi.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Bukankah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dimasak?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32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percakapan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sehari-hari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rura</a:t>
            </a:r>
            <a:r>
              <a:rPr dirty="0" sz="1200" spc="-5">
                <a:latin typeface="Times New Roman"/>
                <a:cs typeface="Times New Roman"/>
              </a:rPr>
              <a:t> basa</a:t>
            </a:r>
            <a:r>
              <a:rPr dirty="0" sz="1200">
                <a:latin typeface="Times New Roman"/>
                <a:cs typeface="Times New Roman"/>
              </a:rPr>
              <a:t> sebenarnya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suatu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anggapan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saja.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Anehnya,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 susunan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 </a:t>
            </a:r>
            <a:r>
              <a:rPr dirty="0" sz="1200" spc="-5">
                <a:latin typeface="Times New Roman"/>
                <a:cs typeface="Times New Roman"/>
              </a:rPr>
              <a:t>dibenarkan,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berbelit-belit,</a:t>
            </a:r>
            <a:r>
              <a:rPr dirty="0" sz="1200">
                <a:latin typeface="Times New Roman"/>
                <a:cs typeface="Times New Roman"/>
              </a:rPr>
              <a:t> sehingga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sulit </a:t>
            </a:r>
            <a:r>
              <a:rPr dirty="0" sz="1200" spc="-5">
                <a:latin typeface="Times New Roman"/>
                <a:cs typeface="Times New Roman"/>
              </a:rPr>
              <a:t>diterima </a:t>
            </a:r>
            <a:r>
              <a:rPr dirty="0" sz="1200">
                <a:latin typeface="Times New Roman"/>
                <a:cs typeface="Times New Roman"/>
              </a:rPr>
              <a:t>oleh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>
                <a:latin typeface="Times New Roman"/>
                <a:cs typeface="Times New Roman"/>
              </a:rPr>
              <a:t> umum.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Keratabasa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populer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sepanjang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masa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Penggunaan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Rurabasa</a:t>
            </a:r>
            <a:endParaRPr sz="1800">
              <a:latin typeface="Times New Roman"/>
              <a:cs typeface="Times New Roman"/>
            </a:endParaRPr>
          </a:p>
          <a:p>
            <a:pPr marL="12700" marR="58419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pergaulan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percakapan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sehari-hari,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mempertanyakan</a:t>
            </a:r>
            <a:r>
              <a:rPr dirty="0" sz="1200">
                <a:latin typeface="Times New Roman"/>
                <a:cs typeface="Times New Roman"/>
              </a:rPr>
              <a:t> kevalidtan </a:t>
            </a:r>
            <a:r>
              <a:rPr dirty="0" sz="1200" spc="-5">
                <a:latin typeface="Times New Roman"/>
                <a:cs typeface="Times New Roman"/>
              </a:rPr>
              <a:t>bahasa tersebut.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58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Ternyata,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kita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temui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frasa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 </a:t>
            </a:r>
            <a:r>
              <a:rPr dirty="0" sz="1200">
                <a:latin typeface="Times New Roman"/>
                <a:cs typeface="Times New Roman"/>
              </a:rPr>
              <a:t>susunannya </a:t>
            </a:r>
            <a:r>
              <a:rPr dirty="0" sz="1200" spc="-5">
                <a:latin typeface="Times New Roman"/>
                <a:cs typeface="Times New Roman"/>
              </a:rPr>
              <a:t>salah.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lazim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>
                <a:latin typeface="Times New Roman"/>
                <a:cs typeface="Times New Roman"/>
              </a:rPr>
              <a:t> maka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menyalahkan.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90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"adang</a:t>
            </a:r>
            <a:r>
              <a:rPr dirty="0" sz="1200">
                <a:latin typeface="Times New Roman"/>
                <a:cs typeface="Times New Roman"/>
              </a:rPr>
              <a:t> sega"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Indonesia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“memasak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nasi”,.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jelaskan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>
                <a:latin typeface="Times New Roman"/>
                <a:cs typeface="Times New Roman"/>
              </a:rPr>
              <a:t> bahwa</a:t>
            </a:r>
            <a:r>
              <a:rPr dirty="0" sz="1200" spc="-5">
                <a:latin typeface="Times New Roman"/>
                <a:cs typeface="Times New Roman"/>
              </a:rPr>
              <a:t> nasi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matang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masak.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Penggunaan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seharusnya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memasak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setelah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masak baru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>
                <a:latin typeface="Times New Roman"/>
                <a:cs typeface="Times New Roman"/>
              </a:rPr>
              <a:t> nasi.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4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jenis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Camboran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pengertian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4150">
              <a:lnSpc>
                <a:spcPts val="2080"/>
              </a:lnSpc>
            </a:pPr>
            <a:r>
              <a:rPr dirty="0" sz="1800" b="1">
                <a:latin typeface="Times New Roman"/>
                <a:cs typeface="Times New Roman"/>
              </a:rPr>
              <a:t>30 </a:t>
            </a: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Rurabasa</a:t>
            </a:r>
            <a:r>
              <a:rPr dirty="0" sz="1800" b="1">
                <a:latin typeface="Times New Roman"/>
                <a:cs typeface="Times New Roman"/>
              </a:rPr>
              <a:t> lengkap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dengan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arti, penjelasan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dan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penggunaannya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dalam kalimat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200">
                <a:latin typeface="Times New Roman"/>
                <a:cs typeface="Times New Roman"/>
              </a:rPr>
              <a:t>1. </a:t>
            </a:r>
            <a:r>
              <a:rPr dirty="0" sz="1200" b="1">
                <a:latin typeface="Times New Roman"/>
                <a:cs typeface="Times New Roman"/>
              </a:rPr>
              <a:t>Adang </a:t>
            </a:r>
            <a:r>
              <a:rPr dirty="0" sz="1200" spc="-5" b="1">
                <a:latin typeface="Times New Roman"/>
                <a:cs typeface="Times New Roman"/>
              </a:rPr>
              <a:t>sega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nasi,</a:t>
            </a:r>
            <a:r>
              <a:rPr dirty="0" sz="1200">
                <a:latin typeface="Times New Roman"/>
                <a:cs typeface="Times New Roman"/>
              </a:rPr>
              <a:t> yang 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adang </a:t>
            </a:r>
            <a:r>
              <a:rPr dirty="0" sz="1200" spc="-5">
                <a:latin typeface="Times New Roman"/>
                <a:cs typeface="Times New Roman"/>
              </a:rPr>
              <a:t>beras.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paragraf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ke-3.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2780" cy="88430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8953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"Simbok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pawon",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Ibu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dapur.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Adang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thiwul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memasak</a:t>
            </a:r>
            <a:r>
              <a:rPr dirty="0" sz="1200">
                <a:latin typeface="Times New Roman"/>
                <a:cs typeface="Times New Roman"/>
              </a:rPr>
              <a:t> tiwul </a:t>
            </a:r>
            <a:r>
              <a:rPr dirty="0" sz="1200" spc="-5">
                <a:latin typeface="Times New Roman"/>
                <a:cs typeface="Times New Roman"/>
              </a:rPr>
              <a:t>(nasi </a:t>
            </a:r>
            <a:r>
              <a:rPr dirty="0" sz="1200">
                <a:latin typeface="Times New Roman"/>
                <a:cs typeface="Times New Roman"/>
              </a:rPr>
              <a:t>dari ubi)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27749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"adang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menir"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(memasak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butiran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ubi kecil-kecil)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>
                <a:latin typeface="Times New Roman"/>
                <a:cs typeface="Times New Roman"/>
              </a:rPr>
              <a:t> thiwul. Thiwul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>
                <a:latin typeface="Times New Roman"/>
                <a:cs typeface="Times New Roman"/>
              </a:rPr>
              <a:t> yang terbuat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ubi </a:t>
            </a:r>
            <a:r>
              <a:rPr dirty="0" sz="1200" spc="-5">
                <a:latin typeface="Times New Roman"/>
                <a:cs typeface="Times New Roman"/>
              </a:rPr>
              <a:t>kayu.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9116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"Jaman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langka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thiwul",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sekarang</a:t>
            </a:r>
            <a:r>
              <a:rPr dirty="0" sz="1200">
                <a:latin typeface="Times New Roman"/>
                <a:cs typeface="Times New Roman"/>
              </a:rPr>
              <a:t> sudah </a:t>
            </a:r>
            <a:r>
              <a:rPr dirty="0" sz="1200" spc="-5">
                <a:latin typeface="Times New Roman"/>
                <a:cs typeface="Times New Roman"/>
              </a:rPr>
              <a:t>jarang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memasak nasi</a:t>
            </a:r>
            <a:r>
              <a:rPr dirty="0" sz="1200">
                <a:latin typeface="Times New Roman"/>
                <a:cs typeface="Times New Roman"/>
              </a:rPr>
              <a:t> thiwul.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3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Mbathik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jarit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membatik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batik.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3"/>
            </a:pPr>
            <a:endParaRPr sz="1200">
              <a:latin typeface="Times New Roman"/>
              <a:cs typeface="Times New Roman"/>
            </a:endParaRPr>
          </a:p>
          <a:p>
            <a:pPr marL="12700" marR="22732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"mbathik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mori"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(membatik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kain)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supaya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jarit.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kain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dibatik,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 </a:t>
            </a:r>
            <a:r>
              <a:rPr dirty="0" sz="1200" spc="-5">
                <a:latin typeface="Times New Roman"/>
                <a:cs typeface="Times New Roman"/>
              </a:rPr>
              <a:t>jarit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>
                <a:latin typeface="Times New Roman"/>
                <a:cs typeface="Times New Roman"/>
              </a:rPr>
              <a:t> dibatik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sudah </a:t>
            </a:r>
            <a:r>
              <a:rPr dirty="0" sz="1200" spc="-5">
                <a:latin typeface="Times New Roman"/>
                <a:cs typeface="Times New Roman"/>
              </a:rPr>
              <a:t>ada </a:t>
            </a:r>
            <a:r>
              <a:rPr dirty="0" sz="1200">
                <a:latin typeface="Times New Roman"/>
                <a:cs typeface="Times New Roman"/>
              </a:rPr>
              <a:t>batiknya.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478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"Budi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sakiki </a:t>
            </a:r>
            <a:r>
              <a:rPr dirty="0" sz="1200" spc="-5">
                <a:latin typeface="Times New Roman"/>
                <a:cs typeface="Times New Roman"/>
              </a:rPr>
              <a:t>nyambut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gawe </a:t>
            </a:r>
            <a:r>
              <a:rPr dirty="0" sz="1200">
                <a:latin typeface="Times New Roman"/>
                <a:cs typeface="Times New Roman"/>
              </a:rPr>
              <a:t>mbathik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jarit",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kerja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membatik.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Mbakar sate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membakar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4"/>
            </a:pPr>
            <a:endParaRPr sz="1200">
              <a:latin typeface="Times New Roman"/>
              <a:cs typeface="Times New Roman"/>
            </a:endParaRPr>
          </a:p>
          <a:p>
            <a:pPr algn="just" marL="12700" marR="939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 </a:t>
            </a:r>
            <a:r>
              <a:rPr dirty="0" sz="1200">
                <a:latin typeface="Times New Roman"/>
                <a:cs typeface="Times New Roman"/>
              </a:rPr>
              <a:t>seharusnya "mbakar daging" </a:t>
            </a:r>
            <a:r>
              <a:rPr dirty="0" sz="1200" spc="-5">
                <a:latin typeface="Times New Roman"/>
                <a:cs typeface="Times New Roman"/>
              </a:rPr>
              <a:t>(memanggang daging)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dijadikan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sate. Karena </a:t>
            </a:r>
            <a:r>
              <a:rPr dirty="0" sz="1200">
                <a:latin typeface="Times New Roman"/>
                <a:cs typeface="Times New Roman"/>
              </a:rPr>
              <a:t>sate </a:t>
            </a:r>
            <a:r>
              <a:rPr dirty="0" sz="1200" spc="-5">
                <a:latin typeface="Times New Roman"/>
                <a:cs typeface="Times New Roman"/>
              </a:rPr>
              <a:t>berarti sudah menjadi makanan dari daging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sudah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perlu </a:t>
            </a:r>
            <a:r>
              <a:rPr dirty="0" sz="1200">
                <a:latin typeface="Times New Roman"/>
                <a:cs typeface="Times New Roman"/>
              </a:rPr>
              <a:t>dibakar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"Bakule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mbakar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sate",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pedagang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membakar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5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Negor </a:t>
            </a:r>
            <a:r>
              <a:rPr dirty="0" sz="1200" b="1">
                <a:latin typeface="Times New Roman"/>
                <a:cs typeface="Times New Roman"/>
              </a:rPr>
              <a:t>klapa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menebang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5"/>
            </a:pPr>
            <a:endParaRPr sz="1200">
              <a:latin typeface="Times New Roman"/>
              <a:cs typeface="Times New Roman"/>
            </a:endParaRPr>
          </a:p>
          <a:p>
            <a:pPr marL="12700" marR="3848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"negor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klapa"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(menebang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>
                <a:latin typeface="Times New Roman"/>
                <a:cs typeface="Times New Roman"/>
              </a:rPr>
              <a:t> kelapa.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6639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"Pak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negor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klapa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aneng mburi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omah",</a:t>
            </a:r>
            <a:r>
              <a:rPr dirty="0" sz="1200">
                <a:latin typeface="Times New Roman"/>
                <a:cs typeface="Times New Roman"/>
              </a:rPr>
              <a:t> artinya </a:t>
            </a:r>
            <a:r>
              <a:rPr dirty="0" sz="1200" spc="-5">
                <a:latin typeface="Times New Roman"/>
                <a:cs typeface="Times New Roman"/>
              </a:rPr>
              <a:t>Pak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menebang </a:t>
            </a:r>
            <a:r>
              <a:rPr dirty="0" sz="1200">
                <a:latin typeface="Times New Roman"/>
                <a:cs typeface="Times New Roman"/>
              </a:rPr>
              <a:t>kelapa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belakang </a:t>
            </a:r>
            <a:r>
              <a:rPr dirty="0" sz="1200" spc="-5">
                <a:latin typeface="Times New Roman"/>
                <a:cs typeface="Times New Roman"/>
              </a:rPr>
              <a:t>rumah.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Nggodhog </a:t>
            </a:r>
            <a:r>
              <a:rPr dirty="0" sz="1200" spc="-5" b="1">
                <a:latin typeface="Times New Roman"/>
                <a:cs typeface="Times New Roman"/>
              </a:rPr>
              <a:t>wedang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merebus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minuman.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</a:pPr>
            <a:endParaRPr sz="1250">
              <a:latin typeface="Times New Roman"/>
              <a:cs typeface="Times New Roman"/>
            </a:endParaRPr>
          </a:p>
          <a:p>
            <a:pPr marL="12700" marR="489584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"nggodhog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banyu" </a:t>
            </a:r>
            <a:r>
              <a:rPr dirty="0" sz="1200" spc="-5">
                <a:latin typeface="Times New Roman"/>
                <a:cs typeface="Times New Roman"/>
              </a:rPr>
              <a:t>(merebus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air), karena</a:t>
            </a:r>
            <a:r>
              <a:rPr dirty="0" sz="1200" spc="-5">
                <a:latin typeface="Times New Roman"/>
                <a:cs typeface="Times New Roman"/>
              </a:rPr>
              <a:t> namanya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minuman</a:t>
            </a:r>
            <a:r>
              <a:rPr dirty="0" sz="1200" spc="-5">
                <a:latin typeface="Times New Roman"/>
                <a:cs typeface="Times New Roman"/>
              </a:rPr>
              <a:t> 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 </a:t>
            </a:r>
            <a:r>
              <a:rPr dirty="0" sz="1200" spc="-5">
                <a:latin typeface="Times New Roman"/>
                <a:cs typeface="Times New Roman"/>
              </a:rPr>
              <a:t>dimasak.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8989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"Simbah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nggodhog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wedang",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 </a:t>
            </a:r>
            <a:r>
              <a:rPr dirty="0" sz="1200" spc="-5">
                <a:latin typeface="Times New Roman"/>
                <a:cs typeface="Times New Roman"/>
              </a:rPr>
              <a:t>nenek/kakek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merebus minuman.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7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Ndudhuk sumur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menggali </a:t>
            </a:r>
            <a:r>
              <a:rPr dirty="0" sz="1200">
                <a:latin typeface="Times New Roman"/>
                <a:cs typeface="Times New Roman"/>
              </a:rPr>
              <a:t>sumur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"ndhudhuk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lemah" </a:t>
            </a:r>
            <a:r>
              <a:rPr dirty="0" sz="1200" spc="-5">
                <a:latin typeface="Times New Roman"/>
                <a:cs typeface="Times New Roman"/>
              </a:rPr>
              <a:t>(menggali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tanah),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sumur berarti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 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>
                <a:latin typeface="Times New Roman"/>
                <a:cs typeface="Times New Roman"/>
              </a:rPr>
              <a:t> digali.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1651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ukara (kalimat)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"Lik Pandiyo lagi ndhudhuk </a:t>
            </a:r>
            <a:r>
              <a:rPr dirty="0" sz="1200">
                <a:latin typeface="Times New Roman"/>
                <a:cs typeface="Times New Roman"/>
              </a:rPr>
              <a:t>sumur", </a:t>
            </a:r>
            <a:r>
              <a:rPr dirty="0" sz="1200" spc="-5">
                <a:latin typeface="Times New Roman"/>
                <a:cs typeface="Times New Roman"/>
              </a:rPr>
              <a:t>artinya Paman </a:t>
            </a:r>
            <a:r>
              <a:rPr dirty="0" sz="1200">
                <a:latin typeface="Times New Roman"/>
                <a:cs typeface="Times New Roman"/>
              </a:rPr>
              <a:t>Pandiyo </a:t>
            </a:r>
            <a:r>
              <a:rPr dirty="0" sz="1200" spc="-5">
                <a:latin typeface="Times New Roman"/>
                <a:cs typeface="Times New Roman"/>
              </a:rPr>
              <a:t>sedang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menggali </a:t>
            </a:r>
            <a:r>
              <a:rPr dirty="0" sz="1200">
                <a:latin typeface="Times New Roman"/>
                <a:cs typeface="Times New Roman"/>
              </a:rPr>
              <a:t>sumur.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6430" cy="866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8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Ngulek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sambel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melumat </a:t>
            </a:r>
            <a:r>
              <a:rPr dirty="0" sz="1200" spc="-5">
                <a:latin typeface="Times New Roman"/>
                <a:cs typeface="Times New Roman"/>
              </a:rPr>
              <a:t>sambal.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8"/>
            </a:pPr>
            <a:endParaRPr sz="1250">
              <a:latin typeface="Times New Roman"/>
              <a:cs typeface="Times New Roman"/>
            </a:endParaRPr>
          </a:p>
          <a:p>
            <a:pPr marL="12700" marR="217804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5">
                <a:latin typeface="Times New Roman"/>
                <a:cs typeface="Times New Roman"/>
              </a:rPr>
              <a:t> "ngulek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lombok"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(melumat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cabai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bahan</a:t>
            </a:r>
            <a:r>
              <a:rPr dirty="0" sz="1200">
                <a:latin typeface="Times New Roman"/>
                <a:cs typeface="Times New Roman"/>
              </a:rPr>
              <a:t> lain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dijadikan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sambal),</a:t>
            </a:r>
            <a:r>
              <a:rPr dirty="0" sz="1200">
                <a:latin typeface="Times New Roman"/>
                <a:cs typeface="Times New Roman"/>
              </a:rPr>
              <a:t> karena</a:t>
            </a:r>
            <a:r>
              <a:rPr dirty="0" sz="1200" spc="-5">
                <a:latin typeface="Times New Roman"/>
                <a:cs typeface="Times New Roman"/>
              </a:rPr>
              <a:t> sambal</a:t>
            </a:r>
            <a:r>
              <a:rPr dirty="0" sz="1200">
                <a:latin typeface="Times New Roman"/>
                <a:cs typeface="Times New Roman"/>
              </a:rPr>
              <a:t> segarusnya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>
                <a:latin typeface="Times New Roman"/>
                <a:cs typeface="Times New Roman"/>
              </a:rPr>
              <a:t> dilumat lagi.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4099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"Yanti</a:t>
            </a:r>
            <a:r>
              <a:rPr dirty="0" sz="1200">
                <a:latin typeface="Times New Roman"/>
                <a:cs typeface="Times New Roman"/>
              </a:rPr>
              <a:t> dikongkon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ngulek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ibune", artinya Yanti disuruh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ibunya</a:t>
            </a:r>
            <a:r>
              <a:rPr dirty="0" sz="1200" spc="-5">
                <a:latin typeface="Times New Roman"/>
                <a:cs typeface="Times New Roman"/>
              </a:rPr>
              <a:t> melumat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sambel.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9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Nggoreng </a:t>
            </a:r>
            <a:r>
              <a:rPr dirty="0" sz="1200" b="1">
                <a:latin typeface="Times New Roman"/>
                <a:cs typeface="Times New Roman"/>
              </a:rPr>
              <a:t>krupuk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artinya menggoreng</a:t>
            </a:r>
            <a:r>
              <a:rPr dirty="0" sz="1200">
                <a:latin typeface="Times New Roman"/>
                <a:cs typeface="Times New Roman"/>
              </a:rPr>
              <a:t> krupuk.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9"/>
            </a:pPr>
            <a:endParaRPr sz="1250">
              <a:latin typeface="Times New Roman"/>
              <a:cs typeface="Times New Roman"/>
            </a:endParaRPr>
          </a:p>
          <a:p>
            <a:pPr marL="12700" marR="444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"nggoreng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krecek" </a:t>
            </a:r>
            <a:r>
              <a:rPr dirty="0" sz="1200" spc="-5">
                <a:latin typeface="Times New Roman"/>
                <a:cs typeface="Times New Roman"/>
              </a:rPr>
              <a:t>(menggoreng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krecek),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kerupuk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 krecek</a:t>
            </a:r>
            <a:r>
              <a:rPr dirty="0" sz="1200">
                <a:latin typeface="Times New Roman"/>
                <a:cs typeface="Times New Roman"/>
              </a:rPr>
              <a:t> yang sudah </a:t>
            </a:r>
            <a:r>
              <a:rPr dirty="0" sz="1200" spc="-5">
                <a:latin typeface="Times New Roman"/>
                <a:cs typeface="Times New Roman"/>
              </a:rPr>
              <a:t>digoreng.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2352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ukara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(kalimat)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"Simbok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nggoreng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krupuk",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ibu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menggoreng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kerupuk.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0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Mikul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bakso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memikul </a:t>
            </a:r>
            <a:r>
              <a:rPr dirty="0" sz="1200" spc="-5">
                <a:latin typeface="Times New Roman"/>
                <a:cs typeface="Times New Roman"/>
              </a:rPr>
              <a:t>bakso.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0"/>
            </a:pPr>
            <a:endParaRPr sz="1250">
              <a:latin typeface="Times New Roman"/>
              <a:cs typeface="Times New Roman"/>
            </a:endParaRPr>
          </a:p>
          <a:p>
            <a:pPr marL="12700" marR="850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 "mikul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rombong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bakso"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(memikul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wadah/tempat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bakso),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bakso </a:t>
            </a:r>
            <a:r>
              <a:rPr dirty="0" sz="1200" spc="-5">
                <a:latin typeface="Times New Roman"/>
                <a:cs typeface="Times New Roman"/>
              </a:rPr>
              <a:t>bentuknya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bulat-bulat </a:t>
            </a:r>
            <a:r>
              <a:rPr dirty="0" sz="1200" spc="-5">
                <a:latin typeface="Times New Roman"/>
                <a:cs typeface="Times New Roman"/>
              </a:rPr>
              <a:t>kecil,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mungkin </a:t>
            </a:r>
            <a:r>
              <a:rPr dirty="0" sz="1200" spc="-5">
                <a:latin typeface="Times New Roman"/>
                <a:cs typeface="Times New Roman"/>
              </a:rPr>
              <a:t>bukan</a:t>
            </a:r>
            <a:r>
              <a:rPr dirty="0" sz="1200">
                <a:latin typeface="Times New Roman"/>
                <a:cs typeface="Times New Roman"/>
              </a:rPr>
              <a:t> jika dipikul?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1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Bakul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jangan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penjual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sayur.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1"/>
            </a:pPr>
            <a:endParaRPr sz="1250">
              <a:latin typeface="Times New Roman"/>
              <a:cs typeface="Times New Roman"/>
            </a:endParaRPr>
          </a:p>
          <a:p>
            <a:pPr marL="12700" marR="755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yang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"bakul godhongan dinggo </a:t>
            </a:r>
            <a:r>
              <a:rPr dirty="0" sz="1200" spc="-5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sayuran" </a:t>
            </a:r>
            <a:r>
              <a:rPr dirty="0" sz="1200" spc="-5">
                <a:latin typeface="Times New Roman"/>
                <a:cs typeface="Times New Roman"/>
              </a:rPr>
              <a:t>(penjual</a:t>
            </a:r>
            <a:r>
              <a:rPr dirty="0" sz="1200">
                <a:latin typeface="Times New Roman"/>
                <a:cs typeface="Times New Roman"/>
              </a:rPr>
              <a:t> daun-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sayur),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sayur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dimasak.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2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Menek </a:t>
            </a:r>
            <a:r>
              <a:rPr dirty="0" sz="1200" b="1">
                <a:latin typeface="Times New Roman"/>
                <a:cs typeface="Times New Roman"/>
              </a:rPr>
              <a:t>klapa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memanjat </a:t>
            </a:r>
            <a:r>
              <a:rPr dirty="0" sz="1200">
                <a:latin typeface="Times New Roman"/>
                <a:cs typeface="Times New Roman"/>
              </a:rPr>
              <a:t>klapa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12"/>
            </a:pPr>
            <a:endParaRPr sz="1200">
              <a:latin typeface="Times New Roman"/>
              <a:cs typeface="Times New Roman"/>
            </a:endParaRPr>
          </a:p>
          <a:p>
            <a:pPr marL="12700" marR="3441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"menek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klapa"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(memanjat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buahnya,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mungkin untuk </a:t>
            </a:r>
            <a:r>
              <a:rPr dirty="0" sz="1200" spc="-5">
                <a:latin typeface="Times New Roman"/>
                <a:cs typeface="Times New Roman"/>
              </a:rPr>
              <a:t>dipanjat.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3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Njahit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klambi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menjahit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baju.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13"/>
            </a:pPr>
            <a:endParaRPr sz="1200">
              <a:latin typeface="Times New Roman"/>
              <a:cs typeface="Times New Roman"/>
            </a:endParaRPr>
          </a:p>
          <a:p>
            <a:pPr marL="12700" marR="1327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"njahit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kain/mori"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(menjahit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kain),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klambi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(baju)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 hasil</a:t>
            </a:r>
            <a:r>
              <a:rPr dirty="0" sz="1200">
                <a:latin typeface="Times New Roman"/>
                <a:cs typeface="Times New Roman"/>
              </a:rPr>
              <a:t> dari </a:t>
            </a:r>
            <a:r>
              <a:rPr dirty="0" sz="1200" spc="-5">
                <a:latin typeface="Times New Roman"/>
                <a:cs typeface="Times New Roman"/>
              </a:rPr>
              <a:t>kain</a:t>
            </a:r>
            <a:r>
              <a:rPr dirty="0" sz="1200">
                <a:latin typeface="Times New Roman"/>
                <a:cs typeface="Times New Roman"/>
              </a:rPr>
              <a:t> yang sudah </a:t>
            </a:r>
            <a:r>
              <a:rPr dirty="0" sz="1200" spc="-5">
                <a:latin typeface="Times New Roman"/>
                <a:cs typeface="Times New Roman"/>
              </a:rPr>
              <a:t>dijahit.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4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Nutu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gethuk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menumbuk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gethuk.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4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"nutu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bodin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mateng"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(menumbuk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gethuk),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gethuk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>
                <a:latin typeface="Times New Roman"/>
                <a:cs typeface="Times New Roman"/>
              </a:rPr>
              <a:t> menjadi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>
                <a:latin typeface="Times New Roman"/>
                <a:cs typeface="Times New Roman"/>
              </a:rPr>
              <a:t> setelah ditumbuk.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5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Mbunteli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tempe</a:t>
            </a:r>
            <a:r>
              <a:rPr dirty="0" sz="1200" spc="-5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membungkus</a:t>
            </a:r>
            <a:r>
              <a:rPr dirty="0" sz="1200" spc="-5">
                <a:latin typeface="Times New Roman"/>
                <a:cs typeface="Times New Roman"/>
              </a:rPr>
              <a:t> tempe.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22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"mbunteli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dhele"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(membungkus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kedelai),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tempe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>
                <a:latin typeface="Times New Roman"/>
                <a:cs typeface="Times New Roman"/>
              </a:rPr>
              <a:t> 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hasil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kedelai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dibungkus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menjamur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akhirnya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752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Saroja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lengkap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artinya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dalam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Indonesia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31510" cy="884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Menek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krambil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memanjat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buah</a:t>
            </a:r>
            <a:r>
              <a:rPr dirty="0" sz="1200" spc="-5">
                <a:latin typeface="Times New Roman"/>
                <a:cs typeface="Times New Roman"/>
              </a:rPr>
              <a:t> kelapa.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6"/>
            </a:pPr>
            <a:endParaRPr sz="1250">
              <a:latin typeface="Times New Roman"/>
              <a:cs typeface="Times New Roman"/>
            </a:endParaRPr>
          </a:p>
          <a:p>
            <a:pPr marL="12700" marR="27749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"menek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</a:t>
            </a:r>
            <a:r>
              <a:rPr dirty="0" sz="1200">
                <a:latin typeface="Times New Roman"/>
                <a:cs typeface="Times New Roman"/>
              </a:rPr>
              <a:t> krambil" </a:t>
            </a:r>
            <a:r>
              <a:rPr dirty="0" sz="1200" spc="-5">
                <a:latin typeface="Times New Roman"/>
                <a:cs typeface="Times New Roman"/>
              </a:rPr>
              <a:t>(memanjat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 </a:t>
            </a:r>
            <a:r>
              <a:rPr dirty="0" sz="1200" spc="-5">
                <a:latin typeface="Times New Roman"/>
                <a:cs typeface="Times New Roman"/>
              </a:rPr>
              <a:t>kelapa)</a:t>
            </a:r>
            <a:r>
              <a:rPr dirty="0" sz="1200">
                <a:latin typeface="Times New Roman"/>
                <a:cs typeface="Times New Roman"/>
              </a:rPr>
              <a:t> bukan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buah kelapanya yang</a:t>
            </a:r>
            <a:r>
              <a:rPr dirty="0" sz="1200">
                <a:latin typeface="Times New Roman"/>
                <a:cs typeface="Times New Roman"/>
              </a:rPr>
              <a:t> dipanjat.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7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Njilid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buku</a:t>
            </a:r>
            <a:r>
              <a:rPr dirty="0" sz="1200" spc="-5">
                <a:latin typeface="Times New Roman"/>
                <a:cs typeface="Times New Roman"/>
              </a:rPr>
              <a:t>, 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menjilid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buku.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7"/>
            </a:pPr>
            <a:endParaRPr sz="1250">
              <a:latin typeface="Times New Roman"/>
              <a:cs typeface="Times New Roman"/>
            </a:endParaRPr>
          </a:p>
          <a:p>
            <a:pPr marL="12700" marR="1225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"njilid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kertas"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(menjilid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hasil dari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menjilid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8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Nulis </a:t>
            </a:r>
            <a:r>
              <a:rPr dirty="0" sz="1200" b="1">
                <a:latin typeface="Times New Roman"/>
                <a:cs typeface="Times New Roman"/>
              </a:rPr>
              <a:t>layang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artinya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menulis</a:t>
            </a:r>
            <a:r>
              <a:rPr dirty="0" sz="1200" spc="-5">
                <a:latin typeface="Times New Roman"/>
                <a:cs typeface="Times New Roman"/>
              </a:rPr>
              <a:t> surat.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18"/>
            </a:pPr>
            <a:endParaRPr sz="1200">
              <a:latin typeface="Times New Roman"/>
              <a:cs typeface="Times New Roman"/>
            </a:endParaRPr>
          </a:p>
          <a:p>
            <a:pPr marL="12700" marR="29210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 </a:t>
            </a:r>
            <a:r>
              <a:rPr dirty="0" sz="1200" spc="-5">
                <a:latin typeface="Times New Roman"/>
                <a:cs typeface="Times New Roman"/>
              </a:rPr>
              <a:t>"nulisi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layang"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(menulis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surat)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9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Nggawe </a:t>
            </a:r>
            <a:r>
              <a:rPr dirty="0" sz="1200" b="1">
                <a:latin typeface="Times New Roman"/>
                <a:cs typeface="Times New Roman"/>
              </a:rPr>
              <a:t>omah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19"/>
            </a:pPr>
            <a:endParaRPr sz="1250">
              <a:latin typeface="Times New Roman"/>
              <a:cs typeface="Times New Roman"/>
            </a:endParaRPr>
          </a:p>
          <a:p>
            <a:pPr marL="12700" marR="3803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bata/semen,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dll"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(manata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bata/semen,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dll)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 rumah.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0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Ngenam</a:t>
            </a:r>
            <a:r>
              <a:rPr dirty="0" sz="1200" b="1">
                <a:latin typeface="Times New Roman"/>
                <a:cs typeface="Times New Roman"/>
              </a:rPr>
              <a:t> klasa</a:t>
            </a:r>
            <a:r>
              <a:rPr dirty="0" sz="1200">
                <a:latin typeface="Times New Roman"/>
                <a:cs typeface="Times New Roman"/>
              </a:rPr>
              <a:t>,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menganyam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tikar.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0"/>
            </a:pPr>
            <a:endParaRPr sz="1250">
              <a:latin typeface="Times New Roman"/>
              <a:cs typeface="Times New Roman"/>
            </a:endParaRPr>
          </a:p>
          <a:p>
            <a:pPr marL="12700" marR="39751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"ngena, mendhong" </a:t>
            </a:r>
            <a:r>
              <a:rPr dirty="0" sz="1200" spc="-5">
                <a:latin typeface="Times New Roman"/>
                <a:cs typeface="Times New Roman"/>
              </a:rPr>
              <a:t>(menganyam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mendhong)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dijadikan tikar.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Nggodhog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gula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merebus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gula.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21"/>
            </a:pPr>
            <a:endParaRPr sz="1200">
              <a:latin typeface="Times New Roman"/>
              <a:cs typeface="Times New Roman"/>
            </a:endParaRPr>
          </a:p>
          <a:p>
            <a:pPr marL="12700" marR="3035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 </a:t>
            </a:r>
            <a:r>
              <a:rPr dirty="0" sz="1200">
                <a:latin typeface="Times New Roman"/>
                <a:cs typeface="Times New Roman"/>
              </a:rPr>
              <a:t>seharusnya "nggodhog badhek/nira" </a:t>
            </a:r>
            <a:r>
              <a:rPr dirty="0" sz="1200" spc="-5">
                <a:latin typeface="Times New Roman"/>
                <a:cs typeface="Times New Roman"/>
              </a:rPr>
              <a:t>(merebus </a:t>
            </a:r>
            <a:r>
              <a:rPr dirty="0" sz="1200">
                <a:latin typeface="Times New Roman"/>
                <a:cs typeface="Times New Roman"/>
              </a:rPr>
              <a:t>badhek/nira </a:t>
            </a:r>
            <a:r>
              <a:rPr dirty="0" sz="1200" spc="-5">
                <a:latin typeface="Times New Roman"/>
                <a:cs typeface="Times New Roman"/>
              </a:rPr>
              <a:t>bahan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pembuat gula).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2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Negor gedhang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artinya </a:t>
            </a:r>
            <a:r>
              <a:rPr dirty="0" sz="1200" spc="-5">
                <a:latin typeface="Times New Roman"/>
                <a:cs typeface="Times New Roman"/>
              </a:rPr>
              <a:t>menebang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pisang.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22"/>
            </a:pPr>
            <a:endParaRPr sz="1200">
              <a:latin typeface="Times New Roman"/>
              <a:cs typeface="Times New Roman"/>
            </a:endParaRPr>
          </a:p>
          <a:p>
            <a:pPr marL="12700" marR="1949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"negor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gedhang"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(menebang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pisang),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pisang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5">
                <a:latin typeface="Times New Roman"/>
                <a:cs typeface="Times New Roman"/>
              </a:rPr>
              <a:t>buahnya.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3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Nggiling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tahu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menggiling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tahu.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3"/>
            </a:pPr>
            <a:endParaRPr sz="1250">
              <a:latin typeface="Times New Roman"/>
              <a:cs typeface="Times New Roman"/>
            </a:endParaRPr>
          </a:p>
          <a:p>
            <a:pPr marL="12700" marR="2927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 </a:t>
            </a:r>
            <a:r>
              <a:rPr dirty="0" sz="1200">
                <a:latin typeface="Times New Roman"/>
                <a:cs typeface="Times New Roman"/>
              </a:rPr>
              <a:t>seharusnya "nggiling dhele nggo </a:t>
            </a:r>
            <a:r>
              <a:rPr dirty="0" sz="1200" spc="-5">
                <a:latin typeface="Times New Roman"/>
                <a:cs typeface="Times New Roman"/>
              </a:rPr>
              <a:t>gawe </a:t>
            </a:r>
            <a:r>
              <a:rPr dirty="0" sz="1200">
                <a:latin typeface="Times New Roman"/>
                <a:cs typeface="Times New Roman"/>
              </a:rPr>
              <a:t>tahu" (menggiling </a:t>
            </a:r>
            <a:r>
              <a:rPr dirty="0" sz="1200" spc="-5">
                <a:latin typeface="Times New Roman"/>
                <a:cs typeface="Times New Roman"/>
              </a:rPr>
              <a:t>kedelai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-5">
                <a:latin typeface="Times New Roman"/>
                <a:cs typeface="Times New Roman"/>
              </a:rPr>
              <a:t> dijadikan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tahu).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4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Ngiris dhendheng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mengiris dhendheng.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4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"ngiris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daging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dhendheng"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(mengiris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daging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dijadikan dendeng).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5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Nglentik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lenga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 </a:t>
            </a:r>
            <a:r>
              <a:rPr dirty="0" sz="1200" spc="-5">
                <a:latin typeface="Times New Roman"/>
                <a:cs typeface="Times New Roman"/>
              </a:rPr>
              <a:t>"nglentik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santen"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dijadikan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minyak.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6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Nunggu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manuk</a:t>
            </a:r>
            <a:r>
              <a:rPr dirty="0" sz="1200" spc="-5">
                <a:latin typeface="Times New Roman"/>
                <a:cs typeface="Times New Roman"/>
              </a:rPr>
              <a:t>, artinya </a:t>
            </a:r>
            <a:r>
              <a:rPr dirty="0" sz="1200">
                <a:latin typeface="Times New Roman"/>
                <a:cs typeface="Times New Roman"/>
              </a:rPr>
              <a:t>menunggu</a:t>
            </a:r>
            <a:r>
              <a:rPr dirty="0" sz="1200" spc="-5">
                <a:latin typeface="Times New Roman"/>
                <a:cs typeface="Times New Roman"/>
              </a:rPr>
              <a:t> burung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8020" cy="73406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20345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 </a:t>
            </a:r>
            <a:r>
              <a:rPr dirty="0" sz="1200">
                <a:latin typeface="Times New Roman"/>
                <a:cs typeface="Times New Roman"/>
              </a:rPr>
              <a:t>seharusnya "nunggu pari" </a:t>
            </a:r>
            <a:r>
              <a:rPr dirty="0" sz="1200" spc="-5">
                <a:latin typeface="Times New Roman"/>
                <a:cs typeface="Times New Roman"/>
              </a:rPr>
              <a:t>neng sawah </a:t>
            </a:r>
            <a:r>
              <a:rPr dirty="0" sz="1200">
                <a:latin typeface="Times New Roman"/>
                <a:cs typeface="Times New Roman"/>
              </a:rPr>
              <a:t>supaya ora dipangan manuk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(menunggu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padi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sawah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dimakan</a:t>
            </a:r>
            <a:r>
              <a:rPr dirty="0" sz="1200">
                <a:latin typeface="Times New Roman"/>
                <a:cs typeface="Times New Roman"/>
              </a:rPr>
              <a:t> burung).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7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Nyangking</a:t>
            </a:r>
            <a:r>
              <a:rPr dirty="0" sz="1200" spc="-5" b="1">
                <a:latin typeface="Times New Roman"/>
                <a:cs typeface="Times New Roman"/>
              </a:rPr>
              <a:t> banyu</a:t>
            </a:r>
            <a:r>
              <a:rPr dirty="0" sz="1200" spc="-5">
                <a:latin typeface="Times New Roman"/>
                <a:cs typeface="Times New Roman"/>
              </a:rPr>
              <a:t>, 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menenteng </a:t>
            </a:r>
            <a:r>
              <a:rPr dirty="0" sz="1200">
                <a:latin typeface="Times New Roman"/>
                <a:cs typeface="Times New Roman"/>
              </a:rPr>
              <a:t>air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7"/>
            </a:pPr>
            <a:endParaRPr sz="1200">
              <a:latin typeface="Times New Roman"/>
              <a:cs typeface="Times New Roman"/>
            </a:endParaRPr>
          </a:p>
          <a:p>
            <a:pPr marL="12700" marR="2730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>
                <a:latin typeface="Times New Roman"/>
                <a:cs typeface="Times New Roman"/>
              </a:rPr>
              <a:t> 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"nyangking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wadah </a:t>
            </a:r>
            <a:r>
              <a:rPr dirty="0" sz="1200" spc="-5">
                <a:latin typeface="Times New Roman"/>
                <a:cs typeface="Times New Roman"/>
              </a:rPr>
              <a:t>sik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enek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banyune",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(menenteng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 seperti</a:t>
            </a:r>
            <a:r>
              <a:rPr dirty="0" sz="1200">
                <a:latin typeface="Times New Roman"/>
                <a:cs typeface="Times New Roman"/>
              </a:rPr>
              <a:t> ember misalnya).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8"/>
              <a:tabLst>
                <a:tab pos="2413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Mangan esuk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makan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pagi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8"/>
            </a:pPr>
            <a:endParaRPr sz="1250">
              <a:latin typeface="Times New Roman"/>
              <a:cs typeface="Times New Roman"/>
            </a:endParaRPr>
          </a:p>
          <a:p>
            <a:pPr marL="12700" marR="2546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"mangan </a:t>
            </a:r>
            <a:r>
              <a:rPr dirty="0" sz="1200" spc="-5">
                <a:latin typeface="Times New Roman"/>
                <a:cs typeface="Times New Roman"/>
              </a:rPr>
              <a:t>wayah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esuk/sarapan",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(makan </a:t>
            </a:r>
            <a:r>
              <a:rPr dirty="0" sz="1200" spc="-5">
                <a:latin typeface="Times New Roman"/>
                <a:cs typeface="Times New Roman"/>
              </a:rPr>
              <a:t>diwaktu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pagi),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esuk</a:t>
            </a:r>
            <a:r>
              <a:rPr dirty="0" sz="1200">
                <a:latin typeface="Times New Roman"/>
                <a:cs typeface="Times New Roman"/>
              </a:rPr>
              <a:t> (pagi) adalah </a:t>
            </a:r>
            <a:r>
              <a:rPr dirty="0" sz="1200" spc="-5">
                <a:latin typeface="Times New Roman"/>
                <a:cs typeface="Times New Roman"/>
              </a:rPr>
              <a:t>waktu</a:t>
            </a:r>
            <a:r>
              <a:rPr dirty="0" sz="1200">
                <a:latin typeface="Times New Roman"/>
                <a:cs typeface="Times New Roman"/>
              </a:rPr>
              <a:t> yang tidak mungkin </a:t>
            </a:r>
            <a:r>
              <a:rPr dirty="0" sz="1200" spc="-5">
                <a:latin typeface="Times New Roman"/>
                <a:cs typeface="Times New Roman"/>
              </a:rPr>
              <a:t>dimakan.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9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Nandur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gedhang</a:t>
            </a:r>
            <a:r>
              <a:rPr dirty="0" sz="1200" spc="-5">
                <a:latin typeface="Times New Roman"/>
                <a:cs typeface="Times New Roman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menanam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pisang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9"/>
            </a:pPr>
            <a:endParaRPr sz="1250">
              <a:latin typeface="Times New Roman"/>
              <a:cs typeface="Times New Roman"/>
            </a:endParaRPr>
          </a:p>
          <a:p>
            <a:pPr marL="12700" marR="1714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seharusnya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"nandur </a:t>
            </a:r>
            <a:r>
              <a:rPr dirty="0" sz="1200" spc="-5">
                <a:latin typeface="Times New Roman"/>
                <a:cs typeface="Times New Roman"/>
              </a:rPr>
              <a:t>wit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gedhang"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(menanam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pohon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pisang),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gedhang </a:t>
            </a:r>
            <a:r>
              <a:rPr dirty="0" sz="1200">
                <a:latin typeface="Times New Roman"/>
                <a:cs typeface="Times New Roman"/>
              </a:rPr>
              <a:t>(pisang)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mungkin </a:t>
            </a:r>
            <a:r>
              <a:rPr dirty="0" sz="1200" spc="-5">
                <a:latin typeface="Times New Roman"/>
                <a:cs typeface="Times New Roman"/>
              </a:rPr>
              <a:t>ditanam.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0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Nunggu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geni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menunggu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854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yang </a:t>
            </a:r>
            <a:r>
              <a:rPr dirty="0" sz="1200" spc="-5">
                <a:latin typeface="Times New Roman"/>
                <a:cs typeface="Times New Roman"/>
              </a:rPr>
              <a:t>tepat </a:t>
            </a:r>
            <a:r>
              <a:rPr dirty="0" sz="1200">
                <a:latin typeface="Times New Roman"/>
                <a:cs typeface="Times New Roman"/>
              </a:rPr>
              <a:t>seharusnya "nunggu kompor/pawon </a:t>
            </a:r>
            <a:r>
              <a:rPr dirty="0" sz="1200" spc="-5">
                <a:latin typeface="Times New Roman"/>
                <a:cs typeface="Times New Roman"/>
              </a:rPr>
              <a:t>supaya </a:t>
            </a:r>
            <a:r>
              <a:rPr dirty="0" sz="1200">
                <a:latin typeface="Times New Roman"/>
                <a:cs typeface="Times New Roman"/>
              </a:rPr>
              <a:t>genine ora mati"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(menunggu </a:t>
            </a:r>
            <a:r>
              <a:rPr dirty="0" sz="1200">
                <a:latin typeface="Times New Roman"/>
                <a:cs typeface="Times New Roman"/>
              </a:rPr>
              <a:t>kompor/tungku </a:t>
            </a:r>
            <a:r>
              <a:rPr dirty="0" sz="1200" spc="-5">
                <a:latin typeface="Times New Roman"/>
                <a:cs typeface="Times New Roman"/>
              </a:rPr>
              <a:t>supaya apinya</a:t>
            </a:r>
            <a:r>
              <a:rPr dirty="0" sz="1200">
                <a:latin typeface="Times New Roman"/>
                <a:cs typeface="Times New Roman"/>
              </a:rPr>
              <a:t> tidak mati).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7048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Sebenarnya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rurabasa,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saja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admin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kesulitan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mengingat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lainnya,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rurabasa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>
                <a:latin typeface="Times New Roman"/>
                <a:cs typeface="Times New Roman"/>
              </a:rPr>
              <a:t> saja,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mengundang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ingatan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bahwa</a:t>
            </a:r>
            <a:r>
              <a:rPr dirty="0" sz="1200">
                <a:latin typeface="Times New Roman"/>
                <a:cs typeface="Times New Roman"/>
              </a:rPr>
              <a:t> 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 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591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Garba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57+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Rurabasa </a:t>
            </a:r>
            <a:r>
              <a:rPr dirty="0" sz="1200">
                <a:latin typeface="Times New Roman"/>
                <a:cs typeface="Times New Roman"/>
              </a:rPr>
              <a:t>adalah gabungan/bentukan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salah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 </a:t>
            </a:r>
            <a:r>
              <a:rPr dirty="0" sz="1200" spc="-5">
                <a:latin typeface="Times New Roman"/>
                <a:cs typeface="Times New Roman"/>
              </a:rPr>
              <a:t>diucapkan,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jika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dibenarkan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sekilas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salah,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telinga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kita</a:t>
            </a:r>
            <a:r>
              <a:rPr dirty="0" sz="1200" spc="-5">
                <a:latin typeface="Times New Roman"/>
                <a:cs typeface="Times New Roman"/>
              </a:rPr>
              <a:t> sudah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terbiasa mendengar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tahu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betul</a:t>
            </a:r>
            <a:r>
              <a:rPr dirty="0" sz="1200">
                <a:latin typeface="Times New Roman"/>
                <a:cs typeface="Times New Roman"/>
              </a:rPr>
              <a:t> maksudnya,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>
                <a:latin typeface="Times New Roman"/>
                <a:cs typeface="Times New Roman"/>
              </a:rPr>
              <a:t> jika dianalisa lebih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penggunaan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tepat.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Anehnya,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dibenarkan</a:t>
            </a:r>
            <a:r>
              <a:rPr dirty="0" sz="1200">
                <a:latin typeface="Times New Roman"/>
                <a:cs typeface="Times New Roman"/>
              </a:rPr>
              <a:t> justru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kata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ribet</a:t>
            </a:r>
            <a:r>
              <a:rPr dirty="0" sz="1200">
                <a:latin typeface="Times New Roman"/>
                <a:cs typeface="Times New Roman"/>
              </a:rPr>
              <a:t> dan sulit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dipahami.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71145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rurabasa,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bermanfaat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kawruhbasa.com</a:t>
            </a:r>
            <a:r>
              <a:rPr dirty="0" sz="1200" spc="1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Jawa, atau</a:t>
            </a:r>
            <a:r>
              <a:rPr dirty="0" sz="1200">
                <a:latin typeface="Times New Roman"/>
                <a:cs typeface="Times New Roman"/>
              </a:rPr>
              <a:t> 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2023-01-27T07:33:13Z</dcterms:created>
  <dcterms:modified xsi:type="dcterms:W3CDTF">2023-01-27T07:33:13Z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2023-01-27T00:00:00Z</vt:filetime>
  </property>
</Properties>
</file>