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category/bahasa-jawa/" TargetMode="External"/><Relationship Id="rId3" Type="http://schemas.openxmlformats.org/officeDocument/2006/relationships/hyperlink" Target="https://kawruhbasa.com/parikan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unggah-ungguh-basa-jawa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aramasastra-basa-jawa/" TargetMode="External"/><Relationship Id="rId3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744845" cy="8617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720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Purwakanthi: asal kata, pengertian, </a:t>
            </a:r>
            <a:r>
              <a:rPr dirty="0" sz="1800">
                <a:latin typeface="Times New Roman"/>
                <a:cs typeface="Times New Roman"/>
              </a:rPr>
              <a:t>jenis dan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contoh</a:t>
            </a:r>
            <a:endParaRPr sz="1800">
              <a:latin typeface="Times New Roman"/>
              <a:cs typeface="Times New Roman"/>
            </a:endParaRPr>
          </a:p>
          <a:p>
            <a:pPr marL="12700" marR="42545">
              <a:lnSpc>
                <a:spcPts val="1380"/>
              </a:lnSpc>
              <a:spcBef>
                <a:spcPts val="15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 i="1">
                <a:latin typeface="Times New Roman"/>
                <a:cs typeface="Times New Roman"/>
              </a:rPr>
              <a:t>Purwakanthi </a:t>
            </a:r>
            <a:r>
              <a:rPr dirty="0" sz="1200" spc="-5">
                <a:latin typeface="Times New Roman"/>
                <a:cs typeface="Times New Roman"/>
              </a:rPr>
              <a:t>berasal </a:t>
            </a:r>
            <a:r>
              <a:rPr dirty="0" sz="1200">
                <a:latin typeface="Times New Roman"/>
                <a:cs typeface="Times New Roman"/>
              </a:rPr>
              <a:t>dari dua </a:t>
            </a:r>
            <a:r>
              <a:rPr dirty="0" sz="1200" spc="-5">
                <a:latin typeface="Times New Roman"/>
                <a:cs typeface="Times New Roman"/>
              </a:rPr>
              <a:t>kata, yaitu </a:t>
            </a:r>
            <a:r>
              <a:rPr dirty="0" sz="1200">
                <a:latin typeface="Times New Roman"/>
                <a:cs typeface="Times New Roman"/>
              </a:rPr>
              <a:t>purwa </a:t>
            </a:r>
            <a:r>
              <a:rPr dirty="0" sz="1200" spc="-5">
                <a:latin typeface="Times New Roman"/>
                <a:cs typeface="Times New Roman"/>
              </a:rPr>
              <a:t>yang berarti wiwitan  (permulaan) dan kanthi berarti </a:t>
            </a:r>
            <a:r>
              <a:rPr dirty="0" sz="1200">
                <a:latin typeface="Times New Roman"/>
                <a:cs typeface="Times New Roman"/>
              </a:rPr>
              <a:t>dengan, menggunakan, </a:t>
            </a:r>
            <a:r>
              <a:rPr dirty="0" sz="1200" spc="-5">
                <a:latin typeface="Times New Roman"/>
                <a:cs typeface="Times New Roman"/>
              </a:rPr>
              <a:t>berhubungan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yang depan, atau  berhubungan </a:t>
            </a:r>
            <a:r>
              <a:rPr dirty="0" sz="1200">
                <a:latin typeface="Times New Roman"/>
                <a:cs typeface="Times New Roman"/>
              </a:rPr>
              <a:t>dengan suara </a:t>
            </a:r>
            <a:r>
              <a:rPr dirty="0" sz="1200" spc="-5">
                <a:latin typeface="Times New Roman"/>
                <a:cs typeface="Times New Roman"/>
              </a:rPr>
              <a:t>belakang yang sudah </a:t>
            </a:r>
            <a:r>
              <a:rPr dirty="0" sz="1200">
                <a:latin typeface="Times New Roman"/>
                <a:cs typeface="Times New Roman"/>
              </a:rPr>
              <a:t>disebutkan di </a:t>
            </a:r>
            <a:r>
              <a:rPr dirty="0" sz="1200" spc="-5">
                <a:latin typeface="Times New Roman"/>
                <a:cs typeface="Times New Roman"/>
              </a:rPr>
              <a:t>kalimat atau kata sebelumnya  (depan).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4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Purwakanthi saka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i="1">
                <a:latin typeface="Times New Roman"/>
                <a:cs typeface="Times New Roman"/>
              </a:rPr>
              <a:t>purwa </a:t>
            </a:r>
            <a:r>
              <a:rPr dirty="0" sz="1200" spc="-5">
                <a:latin typeface="Times New Roman"/>
                <a:cs typeface="Times New Roman"/>
              </a:rPr>
              <a:t>tegese </a:t>
            </a:r>
            <a:r>
              <a:rPr dirty="0" sz="1200" i="1">
                <a:latin typeface="Times New Roman"/>
                <a:cs typeface="Times New Roman"/>
              </a:rPr>
              <a:t>wiwitan</a:t>
            </a:r>
            <a:r>
              <a:rPr dirty="0" sz="1200">
                <a:latin typeface="Times New Roman"/>
                <a:cs typeface="Times New Roman"/>
              </a:rPr>
              <a:t>, lan </a:t>
            </a:r>
            <a:r>
              <a:rPr dirty="0" sz="1200" spc="-5" i="1">
                <a:latin typeface="Times New Roman"/>
                <a:cs typeface="Times New Roman"/>
              </a:rPr>
              <a:t>kanthi </a:t>
            </a:r>
            <a:r>
              <a:rPr dirty="0" sz="1200" spc="-5">
                <a:latin typeface="Times New Roman"/>
                <a:cs typeface="Times New Roman"/>
              </a:rPr>
              <a:t>tegese </a:t>
            </a:r>
            <a:r>
              <a:rPr dirty="0" sz="1200">
                <a:latin typeface="Times New Roman"/>
                <a:cs typeface="Times New Roman"/>
              </a:rPr>
              <a:t>karo,  </a:t>
            </a:r>
            <a:r>
              <a:rPr dirty="0" sz="1200" spc="-5">
                <a:latin typeface="Times New Roman"/>
                <a:cs typeface="Times New Roman"/>
              </a:rPr>
              <a:t>nganggo, gandheng.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Pengertian Purwakanthi yaiku gandheng </a:t>
            </a:r>
            <a:r>
              <a:rPr dirty="0" sz="1200">
                <a:latin typeface="Times New Roman"/>
                <a:cs typeface="Times New Roman"/>
              </a:rPr>
              <a:t>karo sing </a:t>
            </a:r>
            <a:r>
              <a:rPr dirty="0" sz="1200" spc="-5">
                <a:latin typeface="Times New Roman"/>
                <a:cs typeface="Times New Roman"/>
              </a:rPr>
              <a:t>ngarep, </a:t>
            </a:r>
            <a:r>
              <a:rPr dirty="0" sz="1200">
                <a:latin typeface="Times New Roman"/>
                <a:cs typeface="Times New Roman"/>
              </a:rPr>
              <a:t>utawa gandheng </a:t>
            </a:r>
            <a:r>
              <a:rPr dirty="0" sz="1200" spc="-5">
                <a:latin typeface="Times New Roman"/>
                <a:cs typeface="Times New Roman"/>
              </a:rPr>
              <a:t>swara </a:t>
            </a:r>
            <a:r>
              <a:rPr dirty="0" sz="1200">
                <a:latin typeface="Times New Roman"/>
                <a:cs typeface="Times New Roman"/>
              </a:rPr>
              <a:t>kang mburi  </a:t>
            </a:r>
            <a:r>
              <a:rPr dirty="0" sz="1200" spc="-5">
                <a:latin typeface="Times New Roman"/>
                <a:cs typeface="Times New Roman"/>
              </a:rPr>
              <a:t>karo swara kang wis </a:t>
            </a:r>
            <a:r>
              <a:rPr dirty="0" sz="1200">
                <a:latin typeface="Times New Roman"/>
                <a:cs typeface="Times New Roman"/>
              </a:rPr>
              <a:t>kasebut ing </a:t>
            </a:r>
            <a:r>
              <a:rPr dirty="0" sz="1200" spc="-5">
                <a:latin typeface="Times New Roman"/>
                <a:cs typeface="Times New Roman"/>
              </a:rPr>
              <a:t>perangan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ngarep.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Pengertian Purwakanthi</a:t>
            </a:r>
            <a:endParaRPr sz="1800">
              <a:latin typeface="Times New Roman"/>
              <a:cs typeface="Times New Roman"/>
            </a:endParaRPr>
          </a:p>
          <a:p>
            <a:pPr marL="12700" marR="40576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Purwakanthi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sebuah </a:t>
            </a:r>
            <a:r>
              <a:rPr dirty="0" sz="1200">
                <a:latin typeface="Times New Roman"/>
                <a:cs typeface="Times New Roman"/>
              </a:rPr>
              <a:t>istilah </a:t>
            </a:r>
            <a:r>
              <a:rPr dirty="0" sz="1200" spc="-5">
                <a:latin typeface="Times New Roman"/>
                <a:cs typeface="Times New Roman"/>
              </a:rPr>
              <a:t>atau kata yang </a:t>
            </a:r>
            <a:r>
              <a:rPr dirty="0" sz="1200">
                <a:latin typeface="Times New Roman"/>
                <a:cs typeface="Times New Roman"/>
              </a:rPr>
              <a:t>ditonjolkan </a:t>
            </a:r>
            <a:r>
              <a:rPr dirty="0" sz="1200" spc="-5">
                <a:latin typeface="Times New Roman"/>
                <a:cs typeface="Times New Roman"/>
              </a:rPr>
              <a:t>pada  sebuah persamaan </a:t>
            </a:r>
            <a:r>
              <a:rPr dirty="0" sz="1200">
                <a:latin typeface="Times New Roman"/>
                <a:cs typeface="Times New Roman"/>
              </a:rPr>
              <a:t>bunyi, </a:t>
            </a:r>
            <a:r>
              <a:rPr dirty="0" sz="1200" spc="-5">
                <a:latin typeface="Times New Roman"/>
                <a:cs typeface="Times New Roman"/>
              </a:rPr>
              <a:t>atau 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</a:t>
            </a:r>
            <a:r>
              <a:rPr dirty="0" sz="1200">
                <a:latin typeface="Times New Roman"/>
                <a:cs typeface="Times New Roman"/>
              </a:rPr>
              <a:t>disebut </a:t>
            </a:r>
            <a:r>
              <a:rPr dirty="0" sz="1200" spc="-5">
                <a:latin typeface="Times New Roman"/>
                <a:cs typeface="Times New Roman"/>
              </a:rPr>
              <a:t>rima dalam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 spc="-5">
                <a:latin typeface="Times New Roman"/>
                <a:cs typeface="Times New Roman"/>
              </a:rPr>
              <a:t>Purwakanthi sering </a:t>
            </a:r>
            <a:r>
              <a:rPr dirty="0" sz="1200">
                <a:latin typeface="Times New Roman"/>
                <a:cs typeface="Times New Roman"/>
              </a:rPr>
              <a:t>digunakan untuk </a:t>
            </a:r>
            <a:r>
              <a:rPr dirty="0" sz="1200" spc="-5">
                <a:latin typeface="Times New Roman"/>
                <a:cs typeface="Times New Roman"/>
              </a:rPr>
              <a:t>mempelajari bahasa dan </a:t>
            </a:r>
            <a:r>
              <a:rPr dirty="0" sz="1200">
                <a:latin typeface="Times New Roman"/>
                <a:cs typeface="Times New Roman"/>
              </a:rPr>
              <a:t>sastra Jawa lebih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mendalam.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6355">
              <a:lnSpc>
                <a:spcPct val="95400"/>
              </a:lnSpc>
            </a:pPr>
            <a:r>
              <a:rPr dirty="0" sz="1200" spc="-5">
                <a:latin typeface="Times New Roman"/>
                <a:cs typeface="Times New Roman"/>
              </a:rPr>
              <a:t>Purwakanthi yaitu </a:t>
            </a:r>
            <a:r>
              <a:rPr dirty="0" sz="1200">
                <a:latin typeface="Times New Roman"/>
                <a:cs typeface="Times New Roman"/>
              </a:rPr>
              <a:t>adanya </a:t>
            </a:r>
            <a:r>
              <a:rPr dirty="0" sz="1200" spc="-5">
                <a:latin typeface="Times New Roman"/>
                <a:cs typeface="Times New Roman"/>
              </a:rPr>
              <a:t>sebuah </a:t>
            </a:r>
            <a:r>
              <a:rPr dirty="0" sz="1200">
                <a:latin typeface="Times New Roman"/>
                <a:cs typeface="Times New Roman"/>
              </a:rPr>
              <a:t>kesamaan bunyi </a:t>
            </a:r>
            <a:r>
              <a:rPr dirty="0" sz="1200" spc="-5">
                <a:latin typeface="Times New Roman"/>
                <a:cs typeface="Times New Roman"/>
              </a:rPr>
              <a:t>(rima) dalam </a:t>
            </a:r>
            <a:r>
              <a:rPr dirty="0" sz="1200">
                <a:latin typeface="Times New Roman"/>
                <a:cs typeface="Times New Roman"/>
              </a:rPr>
              <a:t>kalimat. </a:t>
            </a:r>
            <a:r>
              <a:rPr dirty="0" sz="1200" spc="-5">
                <a:latin typeface="Times New Roman"/>
                <a:cs typeface="Times New Roman"/>
              </a:rPr>
              <a:t>Mengutip dari </a:t>
            </a:r>
            <a:r>
              <a:rPr dirty="0" sz="1200">
                <a:latin typeface="Times New Roman"/>
                <a:cs typeface="Times New Roman"/>
              </a:rPr>
              <a:t>buku  </a:t>
            </a:r>
            <a:r>
              <a:rPr dirty="0" sz="1200" spc="-5">
                <a:latin typeface="Times New Roman"/>
                <a:cs typeface="Times New Roman"/>
              </a:rPr>
              <a:t>Kawruh </a:t>
            </a:r>
            <a:r>
              <a:rPr dirty="0" sz="1200">
                <a:latin typeface="Times New Roman"/>
                <a:cs typeface="Times New Roman"/>
              </a:rPr>
              <a:t>Sapala </a:t>
            </a: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oleh Sukiyat </a:t>
            </a:r>
            <a:r>
              <a:rPr dirty="0" sz="1200" spc="-5">
                <a:latin typeface="Times New Roman"/>
                <a:cs typeface="Times New Roman"/>
              </a:rPr>
              <a:t>B.A, purwakanthi merupakan istilah memusatkan pada  </a:t>
            </a:r>
            <a:r>
              <a:rPr dirty="0" sz="1200">
                <a:latin typeface="Times New Roman"/>
                <a:cs typeface="Times New Roman"/>
              </a:rPr>
              <a:t>bunyi yang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dalam bahasa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sastra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238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Adapun rima yang </a:t>
            </a:r>
            <a:r>
              <a:rPr dirty="0" sz="1200">
                <a:latin typeface="Times New Roman"/>
                <a:cs typeface="Times New Roman"/>
              </a:rPr>
              <a:t>dimaksud </a:t>
            </a:r>
            <a:r>
              <a:rPr dirty="0" sz="1200" spc="-5">
                <a:latin typeface="Times New Roman"/>
                <a:cs typeface="Times New Roman"/>
              </a:rPr>
              <a:t>yaitu kesamaan atau kemiripan </a:t>
            </a:r>
            <a:r>
              <a:rPr dirty="0" sz="1200">
                <a:latin typeface="Times New Roman"/>
                <a:cs typeface="Times New Roman"/>
              </a:rPr>
              <a:t>bunyi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 dalam  suatu kalimat. Purwakanthi merupakan kesamaan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 bagian </a:t>
            </a:r>
            <a:r>
              <a:rPr dirty="0" sz="1200">
                <a:latin typeface="Times New Roman"/>
                <a:cs typeface="Times New Roman"/>
              </a:rPr>
              <a:t>belakang </a:t>
            </a:r>
            <a:r>
              <a:rPr dirty="0" sz="1200" spc="-5">
                <a:latin typeface="Times New Roman"/>
                <a:cs typeface="Times New Roman"/>
              </a:rPr>
              <a:t>yang  berhubungan atau berkaitan dengan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sudah disebut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sz="1200">
                <a:latin typeface="Times New Roman"/>
                <a:cs typeface="Times New Roman"/>
              </a:rPr>
              <a:t>bagian </a:t>
            </a:r>
            <a:r>
              <a:rPr dirty="0" sz="1200" spc="-5">
                <a:latin typeface="Times New Roman"/>
                <a:cs typeface="Times New Roman"/>
              </a:rPr>
              <a:t>awal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Parikan</a:t>
            </a:r>
            <a:r>
              <a:rPr dirty="0" sz="1200" spc="-5">
                <a:latin typeface="Times New Roman"/>
                <a:cs typeface="Times New Roman"/>
              </a:rPr>
              <a:t>: Pengertian </a:t>
            </a:r>
            <a:r>
              <a:rPr dirty="0" sz="1200">
                <a:latin typeface="Times New Roman"/>
                <a:cs typeface="Times New Roman"/>
              </a:rPr>
              <a:t>lengkap dengan </a:t>
            </a:r>
            <a:r>
              <a:rPr dirty="0" sz="1200" spc="-5">
                <a:latin typeface="Times New Roman"/>
                <a:cs typeface="Times New Roman"/>
              </a:rPr>
              <a:t>contohnya </a:t>
            </a:r>
            <a:r>
              <a:rPr dirty="0" sz="1200">
                <a:latin typeface="Times New Roman"/>
                <a:cs typeface="Times New Roman"/>
              </a:rPr>
              <a:t>2 </a:t>
            </a:r>
            <a:r>
              <a:rPr dirty="0" sz="1200" spc="-5">
                <a:latin typeface="Times New Roman"/>
                <a:cs typeface="Times New Roman"/>
              </a:rPr>
              <a:t>baris dan </a:t>
            </a:r>
            <a:r>
              <a:rPr dirty="0" sz="1200">
                <a:latin typeface="Times New Roman"/>
                <a:cs typeface="Times New Roman"/>
              </a:rPr>
              <a:t>4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baris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Jenis Purwakanthi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dirty="0" sz="1200" spc="-5">
                <a:latin typeface="Times New Roman"/>
                <a:cs typeface="Times New Roman"/>
              </a:rPr>
              <a:t>Menurut penggunaannya, dalam bahasa </a:t>
            </a:r>
            <a:r>
              <a:rPr dirty="0" sz="1200">
                <a:latin typeface="Times New Roman"/>
                <a:cs typeface="Times New Roman"/>
              </a:rPr>
              <a:t>Jawa purwakanthi di bagi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3,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Purwakanthi </a:t>
            </a:r>
            <a:r>
              <a:rPr dirty="0" sz="1200">
                <a:latin typeface="Times New Roman"/>
                <a:cs typeface="Times New Roman"/>
              </a:rPr>
              <a:t>guru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Purwakanthi </a:t>
            </a:r>
            <a:r>
              <a:rPr dirty="0" sz="1200">
                <a:latin typeface="Times New Roman"/>
                <a:cs typeface="Times New Roman"/>
              </a:rPr>
              <a:t>guru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sastra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Purwakanthi basa (Purwakanthi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lumaksita)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Ketiga </a:t>
            </a:r>
            <a:r>
              <a:rPr dirty="0" sz="1200">
                <a:latin typeface="Times New Roman"/>
                <a:cs typeface="Times New Roman"/>
              </a:rPr>
              <a:t>jenis </a:t>
            </a:r>
            <a:r>
              <a:rPr dirty="0" sz="1200" spc="-5">
                <a:latin typeface="Times New Roman"/>
                <a:cs typeface="Times New Roman"/>
              </a:rPr>
              <a:t>Purwakanthi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dapat diuraikan sebagai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1. </a:t>
            </a:r>
            <a:r>
              <a:rPr dirty="0" sz="1350" spc="-5" b="1">
                <a:latin typeface="Times New Roman"/>
                <a:cs typeface="Times New Roman"/>
              </a:rPr>
              <a:t>Purwakanthi Guru</a:t>
            </a:r>
            <a:r>
              <a:rPr dirty="0" sz="1350" spc="-1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Swara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350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Seperti sebutannya, </a:t>
            </a:r>
            <a:r>
              <a:rPr dirty="0" sz="1200">
                <a:latin typeface="Times New Roman"/>
                <a:cs typeface="Times New Roman"/>
              </a:rPr>
              <a:t>guru </a:t>
            </a:r>
            <a:r>
              <a:rPr dirty="0" sz="1200" spc="-5">
                <a:latin typeface="Times New Roman"/>
                <a:cs typeface="Times New Roman"/>
              </a:rPr>
              <a:t>sudah jelas artinya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swara </a:t>
            </a:r>
            <a:r>
              <a:rPr dirty="0" sz="1200">
                <a:latin typeface="Times New Roman"/>
                <a:cs typeface="Times New Roman"/>
              </a:rPr>
              <a:t>dalam bahasa </a:t>
            </a:r>
            <a:r>
              <a:rPr dirty="0" sz="1200" spc="-5">
                <a:latin typeface="Times New Roman"/>
                <a:cs typeface="Times New Roman"/>
              </a:rPr>
              <a:t>Indonesia berarti suara  atau </a:t>
            </a:r>
            <a:r>
              <a:rPr dirty="0" sz="1200">
                <a:latin typeface="Times New Roman"/>
                <a:cs typeface="Times New Roman"/>
              </a:rPr>
              <a:t>bisa disebut </a:t>
            </a:r>
            <a:r>
              <a:rPr dirty="0" sz="1200" i="1">
                <a:latin typeface="Times New Roman"/>
                <a:cs typeface="Times New Roman"/>
              </a:rPr>
              <a:t>asonansi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Padmosoekotjo mengatatakan </a:t>
            </a:r>
            <a:r>
              <a:rPr dirty="0" sz="1200">
                <a:latin typeface="Times New Roman"/>
                <a:cs typeface="Times New Roman"/>
              </a:rPr>
              <a:t>bahwa </a:t>
            </a:r>
            <a:r>
              <a:rPr dirty="0" sz="1200" i="1">
                <a:latin typeface="Times New Roman"/>
                <a:cs typeface="Times New Roman"/>
              </a:rPr>
              <a:t>purwakanthi </a:t>
            </a:r>
            <a:r>
              <a:rPr dirty="0" sz="1200" spc="-5" i="1">
                <a:latin typeface="Times New Roman"/>
                <a:cs typeface="Times New Roman"/>
              </a:rPr>
              <a:t>guru swara  </a:t>
            </a:r>
            <a:r>
              <a:rPr dirty="0" sz="1200" spc="-5">
                <a:latin typeface="Times New Roman"/>
                <a:cs typeface="Times New Roman"/>
              </a:rPr>
              <a:t>yaitu purwakanthi ciri, </a:t>
            </a:r>
            <a:r>
              <a:rPr dirty="0" sz="1200">
                <a:latin typeface="Times New Roman"/>
                <a:cs typeface="Times New Roman"/>
              </a:rPr>
              <a:t>rumus </a:t>
            </a:r>
            <a:r>
              <a:rPr dirty="0" sz="1200" spc="-5">
                <a:latin typeface="Times New Roman"/>
                <a:cs typeface="Times New Roman"/>
              </a:rPr>
              <a:t>atau patokannya berdasarkan </a:t>
            </a:r>
            <a:r>
              <a:rPr dirty="0" sz="1200">
                <a:latin typeface="Times New Roman"/>
                <a:cs typeface="Times New Roman"/>
              </a:rPr>
              <a:t>pada suara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vokal.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295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Gorys Keraf (2006: </a:t>
            </a:r>
            <a:r>
              <a:rPr dirty="0" sz="1200">
                <a:latin typeface="Times New Roman"/>
                <a:cs typeface="Times New Roman"/>
              </a:rPr>
              <a:t>130) </a:t>
            </a:r>
            <a:r>
              <a:rPr dirty="0" sz="1200" spc="-5">
                <a:latin typeface="Times New Roman"/>
                <a:cs typeface="Times New Roman"/>
              </a:rPr>
              <a:t>mendefinisikan asonansi merupakan </a:t>
            </a:r>
            <a:r>
              <a:rPr dirty="0" sz="1200">
                <a:latin typeface="Times New Roman"/>
                <a:cs typeface="Times New Roman"/>
              </a:rPr>
              <a:t>gaya bahasa </a:t>
            </a:r>
            <a:r>
              <a:rPr dirty="0" sz="1200" spc="-5">
                <a:latin typeface="Times New Roman"/>
                <a:cs typeface="Times New Roman"/>
              </a:rPr>
              <a:t>berbentuk  pengulangan </a:t>
            </a:r>
            <a:r>
              <a:rPr dirty="0" sz="1200">
                <a:latin typeface="Times New Roman"/>
                <a:cs typeface="Times New Roman"/>
              </a:rPr>
              <a:t>bunyi vokal </a:t>
            </a:r>
            <a:r>
              <a:rPr dirty="0" sz="1200" spc="-5">
                <a:latin typeface="Times New Roman"/>
                <a:cs typeface="Times New Roman"/>
              </a:rPr>
              <a:t>yang sama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memperoleh efek penekanan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keindahan.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3100" cy="88690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016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Sedangkan Ali Imron Al Ma'ruf (2009: </a:t>
            </a:r>
            <a:r>
              <a:rPr dirty="0" sz="1200">
                <a:latin typeface="Times New Roman"/>
                <a:cs typeface="Times New Roman"/>
              </a:rPr>
              <a:t>47), mengartikan </a:t>
            </a:r>
            <a:r>
              <a:rPr dirty="0" sz="1200" spc="-5">
                <a:latin typeface="Times New Roman"/>
                <a:cs typeface="Times New Roman"/>
              </a:rPr>
              <a:t>asonansi sebagai pengulangan </a:t>
            </a:r>
            <a:r>
              <a:rPr dirty="0" sz="1200">
                <a:latin typeface="Times New Roman"/>
                <a:cs typeface="Times New Roman"/>
              </a:rPr>
              <a:t>bunyi  </a:t>
            </a:r>
            <a:r>
              <a:rPr dirty="0" sz="1200" spc="-5">
                <a:latin typeface="Times New Roman"/>
                <a:cs typeface="Times New Roman"/>
              </a:rPr>
              <a:t>vokal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rangkaian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yang berdekatan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satu baris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Contoh </a:t>
            </a:r>
            <a:r>
              <a:rPr dirty="0" sz="1200" b="1">
                <a:latin typeface="Times New Roman"/>
                <a:cs typeface="Times New Roman"/>
              </a:rPr>
              <a:t>Purwakanthi </a:t>
            </a:r>
            <a:r>
              <a:rPr dirty="0" sz="1200" spc="-5" b="1">
                <a:latin typeface="Times New Roman"/>
                <a:cs typeface="Times New Roman"/>
              </a:rPr>
              <a:t>guru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swara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rina ana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 awan ana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pangan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Ora </a:t>
            </a:r>
            <a:r>
              <a:rPr dirty="0" sz="1200">
                <a:latin typeface="Times New Roman"/>
                <a:cs typeface="Times New Roman"/>
              </a:rPr>
              <a:t>uwur ora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sembur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Negara mawa </a:t>
            </a:r>
            <a:r>
              <a:rPr dirty="0" sz="1200">
                <a:latin typeface="Times New Roman"/>
                <a:cs typeface="Times New Roman"/>
              </a:rPr>
              <a:t>tata, desa </a:t>
            </a:r>
            <a:r>
              <a:rPr dirty="0" sz="1200" spc="-5">
                <a:latin typeface="Times New Roman"/>
                <a:cs typeface="Times New Roman"/>
              </a:rPr>
              <a:t>mawa </a:t>
            </a:r>
            <a:r>
              <a:rPr dirty="0" sz="1200">
                <a:latin typeface="Times New Roman"/>
                <a:cs typeface="Times New Roman"/>
              </a:rPr>
              <a:t>cara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Tamba teka, </a:t>
            </a:r>
            <a:r>
              <a:rPr dirty="0" sz="1200">
                <a:latin typeface="Times New Roman"/>
                <a:cs typeface="Times New Roman"/>
              </a:rPr>
              <a:t>lara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lunga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Jago kate </a:t>
            </a:r>
            <a:r>
              <a:rPr dirty="0" sz="1200">
                <a:latin typeface="Times New Roman"/>
                <a:cs typeface="Times New Roman"/>
              </a:rPr>
              <a:t>wanine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omahe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dhewe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Wong cilik, gaweane </a:t>
            </a:r>
            <a:r>
              <a:rPr dirty="0" sz="1200">
                <a:latin typeface="Times New Roman"/>
                <a:cs typeface="Times New Roman"/>
              </a:rPr>
              <a:t>iplik, </a:t>
            </a:r>
            <a:r>
              <a:rPr dirty="0" sz="1200" spc="-5">
                <a:latin typeface="Times New Roman"/>
                <a:cs typeface="Times New Roman"/>
              </a:rPr>
              <a:t>bayarane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sethithik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Kembang terong, </a:t>
            </a:r>
            <a:r>
              <a:rPr dirty="0" sz="1200">
                <a:latin typeface="Times New Roman"/>
                <a:cs typeface="Times New Roman"/>
              </a:rPr>
              <a:t>gelem </a:t>
            </a:r>
            <a:r>
              <a:rPr dirty="0" sz="1200" spc="-5">
                <a:latin typeface="Times New Roman"/>
                <a:cs typeface="Times New Roman"/>
              </a:rPr>
              <a:t>ngesong </a:t>
            </a:r>
            <a:r>
              <a:rPr dirty="0" sz="1200">
                <a:latin typeface="Times New Roman"/>
                <a:cs typeface="Times New Roman"/>
              </a:rPr>
              <a:t>suthik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kelong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Tuna </a:t>
            </a:r>
            <a:r>
              <a:rPr dirty="0" sz="1200" spc="-5">
                <a:latin typeface="Times New Roman"/>
                <a:cs typeface="Times New Roman"/>
              </a:rPr>
              <a:t>satak bathi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sanak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Becik </a:t>
            </a:r>
            <a:r>
              <a:rPr dirty="0" sz="1200">
                <a:latin typeface="Times New Roman"/>
                <a:cs typeface="Times New Roman"/>
              </a:rPr>
              <a:t>ketitik ala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Gemi nastiti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ngati-ati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Entek amek, kurang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golek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2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Purwakanthi Guru Sastra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Jenis </a:t>
            </a:r>
            <a:r>
              <a:rPr dirty="0" sz="1200">
                <a:latin typeface="Times New Roman"/>
                <a:cs typeface="Times New Roman"/>
              </a:rPr>
              <a:t>kedua ini </a:t>
            </a:r>
            <a:r>
              <a:rPr dirty="0" sz="1200" spc="-5">
                <a:latin typeface="Times New Roman"/>
                <a:cs typeface="Times New Roman"/>
              </a:rPr>
              <a:t>berlawanan dengan </a:t>
            </a:r>
            <a:r>
              <a:rPr dirty="0" sz="1200">
                <a:latin typeface="Times New Roman"/>
                <a:cs typeface="Times New Roman"/>
              </a:rPr>
              <a:t>purwakanthi </a:t>
            </a:r>
            <a:r>
              <a:rPr dirty="0" sz="1200" spc="-5">
                <a:latin typeface="Times New Roman"/>
                <a:cs typeface="Times New Roman"/>
              </a:rPr>
              <a:t>sebelumnya, </a:t>
            </a:r>
            <a:r>
              <a:rPr dirty="0" sz="1200">
                <a:latin typeface="Times New Roman"/>
                <a:cs typeface="Times New Roman"/>
              </a:rPr>
              <a:t>jika guru </a:t>
            </a:r>
            <a:r>
              <a:rPr dirty="0" sz="1200" spc="-5">
                <a:latin typeface="Times New Roman"/>
                <a:cs typeface="Times New Roman"/>
              </a:rPr>
              <a:t>swara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ciri,  </a:t>
            </a:r>
            <a:r>
              <a:rPr dirty="0" sz="1200">
                <a:latin typeface="Times New Roman"/>
                <a:cs typeface="Times New Roman"/>
              </a:rPr>
              <a:t>rumus </a:t>
            </a:r>
            <a:r>
              <a:rPr dirty="0" sz="1200" spc="-5">
                <a:latin typeface="Times New Roman"/>
                <a:cs typeface="Times New Roman"/>
              </a:rPr>
              <a:t>dan patokannya berdasarkan </a:t>
            </a:r>
            <a:r>
              <a:rPr dirty="0" sz="1200">
                <a:latin typeface="Times New Roman"/>
                <a:cs typeface="Times New Roman"/>
              </a:rPr>
              <a:t>pada suara atau </a:t>
            </a:r>
            <a:r>
              <a:rPr dirty="0" sz="1200" spc="-5">
                <a:latin typeface="Times New Roman"/>
                <a:cs typeface="Times New Roman"/>
              </a:rPr>
              <a:t>vokal, sedangkan purwakanthi </a:t>
            </a:r>
            <a:r>
              <a:rPr dirty="0" sz="1200">
                <a:latin typeface="Times New Roman"/>
                <a:cs typeface="Times New Roman"/>
              </a:rPr>
              <a:t>guru sastra  </a:t>
            </a:r>
            <a:r>
              <a:rPr dirty="0" sz="1200" spc="-5">
                <a:latin typeface="Times New Roman"/>
                <a:cs typeface="Times New Roman"/>
              </a:rPr>
              <a:t>ciri, </a:t>
            </a:r>
            <a:r>
              <a:rPr dirty="0" sz="1200">
                <a:latin typeface="Times New Roman"/>
                <a:cs typeface="Times New Roman"/>
              </a:rPr>
              <a:t>rumus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patokannya </a:t>
            </a:r>
            <a:r>
              <a:rPr dirty="0" sz="1200" spc="-5">
                <a:latin typeface="Times New Roman"/>
                <a:cs typeface="Times New Roman"/>
              </a:rPr>
              <a:t>berdasarkan </a:t>
            </a:r>
            <a:r>
              <a:rPr dirty="0" sz="1200">
                <a:latin typeface="Times New Roman"/>
                <a:cs typeface="Times New Roman"/>
              </a:rPr>
              <a:t>huruf konsonan.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 Purwakanthi </a:t>
            </a:r>
            <a:r>
              <a:rPr dirty="0" sz="1200">
                <a:latin typeface="Times New Roman"/>
                <a:cs typeface="Times New Roman"/>
              </a:rPr>
              <a:t>guru sastra juga </a:t>
            </a:r>
            <a:r>
              <a:rPr dirty="0" sz="1200" spc="-5">
                <a:latin typeface="Times New Roman"/>
                <a:cs typeface="Times New Roman"/>
              </a:rPr>
              <a:t>sering </a:t>
            </a:r>
            <a:r>
              <a:rPr dirty="0" sz="1200">
                <a:latin typeface="Times New Roman"/>
                <a:cs typeface="Times New Roman"/>
              </a:rPr>
              <a:t>disebut dengan </a:t>
            </a:r>
            <a:r>
              <a:rPr dirty="0" sz="1200" spc="-5">
                <a:latin typeface="Times New Roman"/>
                <a:cs typeface="Times New Roman"/>
              </a:rPr>
              <a:t>isitlah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aliterasi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2700" marR="238760">
              <a:lnSpc>
                <a:spcPct val="95500"/>
              </a:lnSpc>
            </a:pPr>
            <a:r>
              <a:rPr dirty="0" sz="1200" spc="-5">
                <a:latin typeface="Times New Roman"/>
                <a:cs typeface="Times New Roman"/>
              </a:rPr>
              <a:t>Menurut Gorys Keraf, aliterasi adalah semacam </a:t>
            </a:r>
            <a:r>
              <a:rPr dirty="0" sz="1200">
                <a:latin typeface="Times New Roman"/>
                <a:cs typeface="Times New Roman"/>
              </a:rPr>
              <a:t>gaya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yang berbentuk </a:t>
            </a:r>
            <a:r>
              <a:rPr dirty="0" sz="1200" spc="-5">
                <a:latin typeface="Times New Roman"/>
                <a:cs typeface="Times New Roman"/>
              </a:rPr>
              <a:t>pengulangan  </a:t>
            </a:r>
            <a:r>
              <a:rPr dirty="0" sz="1200">
                <a:latin typeface="Times New Roman"/>
                <a:cs typeface="Times New Roman"/>
              </a:rPr>
              <a:t>bunyi konsonan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sama untuk </a:t>
            </a:r>
            <a:r>
              <a:rPr dirty="0" sz="1200" spc="-5">
                <a:latin typeface="Times New Roman"/>
                <a:cs typeface="Times New Roman"/>
              </a:rPr>
              <a:t>memberi penekanan atau </a:t>
            </a:r>
            <a:r>
              <a:rPr dirty="0" sz="1200">
                <a:latin typeface="Times New Roman"/>
                <a:cs typeface="Times New Roman"/>
              </a:rPr>
              <a:t>untuk sekedar </a:t>
            </a:r>
            <a:r>
              <a:rPr dirty="0" sz="1200" spc="-5">
                <a:latin typeface="Times New Roman"/>
                <a:cs typeface="Times New Roman"/>
              </a:rPr>
              <a:t>asesoris </a:t>
            </a:r>
            <a:r>
              <a:rPr dirty="0" sz="1200">
                <a:latin typeface="Times New Roman"/>
                <a:cs typeface="Times New Roman"/>
              </a:rPr>
              <a:t>bahasa  </a:t>
            </a:r>
            <a:r>
              <a:rPr dirty="0" sz="1200" spc="-5">
                <a:latin typeface="Times New Roman"/>
                <a:cs typeface="Times New Roman"/>
              </a:rPr>
              <a:t>agar sebuah kalimat </a:t>
            </a:r>
            <a:r>
              <a:rPr dirty="0" sz="1200">
                <a:latin typeface="Times New Roman"/>
                <a:cs typeface="Times New Roman"/>
              </a:rPr>
              <a:t>menjadi lebih </a:t>
            </a:r>
            <a:r>
              <a:rPr dirty="0" sz="1200" spc="-5">
                <a:latin typeface="Times New Roman"/>
                <a:cs typeface="Times New Roman"/>
              </a:rPr>
              <a:t>menarik 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038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Sedangkan menurut Ali Imron Al Ma'ruf aliterasi adalah sebuah pengulangan </a:t>
            </a:r>
            <a:r>
              <a:rPr dirty="0" sz="1200">
                <a:latin typeface="Times New Roman"/>
                <a:cs typeface="Times New Roman"/>
              </a:rPr>
              <a:t>bunyi  </a:t>
            </a:r>
            <a:r>
              <a:rPr dirty="0" sz="1200" spc="-5">
                <a:latin typeface="Times New Roman"/>
                <a:cs typeface="Times New Roman"/>
              </a:rPr>
              <a:t>konsonan yang sama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rangkaian kata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berdekatan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satu baris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Contoh </a:t>
            </a:r>
            <a:r>
              <a:rPr dirty="0" sz="1200" b="1">
                <a:latin typeface="Times New Roman"/>
                <a:cs typeface="Times New Roman"/>
              </a:rPr>
              <a:t>Purwakanthi </a:t>
            </a:r>
            <a:r>
              <a:rPr dirty="0" sz="1200" spc="-5" b="1">
                <a:latin typeface="Times New Roman"/>
                <a:cs typeface="Times New Roman"/>
              </a:rPr>
              <a:t>guru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sastra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Sluman </a:t>
            </a:r>
            <a:r>
              <a:rPr dirty="0" sz="1200">
                <a:latin typeface="Times New Roman"/>
                <a:cs typeface="Times New Roman"/>
              </a:rPr>
              <a:t>slumun </a:t>
            </a:r>
            <a:r>
              <a:rPr dirty="0" sz="1200" spc="-5">
                <a:latin typeface="Times New Roman"/>
                <a:cs typeface="Times New Roman"/>
              </a:rPr>
              <a:t>slamet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Tata </a:t>
            </a:r>
            <a:r>
              <a:rPr dirty="0" sz="1200">
                <a:latin typeface="Times New Roman"/>
                <a:cs typeface="Times New Roman"/>
              </a:rPr>
              <a:t>titi </a:t>
            </a:r>
            <a:r>
              <a:rPr dirty="0" sz="1200" spc="-5">
                <a:latin typeface="Times New Roman"/>
                <a:cs typeface="Times New Roman"/>
              </a:rPr>
              <a:t>tata</a:t>
            </a:r>
            <a:r>
              <a:rPr dirty="0" sz="1200">
                <a:latin typeface="Times New Roman"/>
                <a:cs typeface="Times New Roman"/>
              </a:rPr>
              <a:t> titis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Pak Kerta </a:t>
            </a:r>
            <a:r>
              <a:rPr dirty="0" sz="1200">
                <a:latin typeface="Times New Roman"/>
                <a:cs typeface="Times New Roman"/>
              </a:rPr>
              <a:t>tuku kertu </a:t>
            </a:r>
            <a:r>
              <a:rPr dirty="0" sz="1200" spc="-5">
                <a:latin typeface="Times New Roman"/>
                <a:cs typeface="Times New Roman"/>
              </a:rPr>
              <a:t>dhuwite kertas. numpak </a:t>
            </a:r>
            <a:r>
              <a:rPr dirty="0" sz="1200">
                <a:latin typeface="Times New Roman"/>
                <a:cs typeface="Times New Roman"/>
              </a:rPr>
              <a:t>kreta </a:t>
            </a:r>
            <a:r>
              <a:rPr dirty="0" sz="1200" spc="-5">
                <a:latin typeface="Times New Roman"/>
                <a:cs typeface="Times New Roman"/>
              </a:rPr>
              <a:t>liwat kreteg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Kertasana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Siswa wasis wajib asung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wewarah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Rarah, ririh, </a:t>
            </a:r>
            <a:r>
              <a:rPr dirty="0" sz="1200">
                <a:latin typeface="Times New Roman"/>
                <a:cs typeface="Times New Roman"/>
              </a:rPr>
              <a:t>ruruh,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ngarah-arah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Mingkar </a:t>
            </a:r>
            <a:r>
              <a:rPr dirty="0" sz="1200">
                <a:latin typeface="Times New Roman"/>
                <a:cs typeface="Times New Roman"/>
              </a:rPr>
              <a:t>,mingkuring </a:t>
            </a:r>
            <a:r>
              <a:rPr dirty="0" sz="1200" spc="-5">
                <a:latin typeface="Times New Roman"/>
                <a:cs typeface="Times New Roman"/>
              </a:rPr>
              <a:t>angkara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Ketula </a:t>
            </a:r>
            <a:r>
              <a:rPr dirty="0" sz="1200">
                <a:latin typeface="Times New Roman"/>
                <a:cs typeface="Times New Roman"/>
              </a:rPr>
              <a:t>tula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katali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 </a:t>
            </a:r>
            <a:r>
              <a:rPr dirty="0" sz="1200">
                <a:latin typeface="Times New Roman"/>
                <a:cs typeface="Times New Roman"/>
              </a:rPr>
              <a:t>lima </a:t>
            </a:r>
            <a:r>
              <a:rPr dirty="0" sz="1200" spc="-5">
                <a:latin typeface="Times New Roman"/>
                <a:cs typeface="Times New Roman"/>
              </a:rPr>
              <a:t>yaiku: madat, madon, </a:t>
            </a:r>
            <a:r>
              <a:rPr dirty="0" sz="1200">
                <a:latin typeface="Times New Roman"/>
                <a:cs typeface="Times New Roman"/>
              </a:rPr>
              <a:t>main, maling,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minum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Unggah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ungguh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 Jawa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3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Purwakanthi </a:t>
            </a:r>
            <a:r>
              <a:rPr dirty="0" sz="1350" spc="-10" b="1">
                <a:latin typeface="Times New Roman"/>
                <a:cs typeface="Times New Roman"/>
              </a:rPr>
              <a:t>Basa </a:t>
            </a:r>
            <a:r>
              <a:rPr dirty="0" sz="1350" spc="-5" b="1">
                <a:latin typeface="Times New Roman"/>
                <a:cs typeface="Times New Roman"/>
              </a:rPr>
              <a:t>(Purwakanthi</a:t>
            </a:r>
            <a:r>
              <a:rPr dirty="0" sz="135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Lumaksita)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54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Menurut Padmosoekotjo, Purwakanthi basa atau </a:t>
            </a:r>
            <a:r>
              <a:rPr dirty="0" sz="1200">
                <a:latin typeface="Times New Roman"/>
                <a:cs typeface="Times New Roman"/>
              </a:rPr>
              <a:t>ada juga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menyebutnya </a:t>
            </a:r>
            <a:r>
              <a:rPr dirty="0" sz="1200" spc="-5">
                <a:latin typeface="Times New Roman"/>
                <a:cs typeface="Times New Roman"/>
              </a:rPr>
              <a:t>purwakanthi  lumaksita adalah sebuah pengulangan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sebelumnya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disebutkan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sz="1200">
                <a:latin typeface="Times New Roman"/>
                <a:cs typeface="Times New Roman"/>
              </a:rPr>
              <a:t>bagian  </a:t>
            </a:r>
            <a:r>
              <a:rPr dirty="0" sz="1200" spc="-5">
                <a:latin typeface="Times New Roman"/>
                <a:cs typeface="Times New Roman"/>
              </a:rPr>
              <a:t>awal kalimat, sehingga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tersebut </a:t>
            </a:r>
            <a:r>
              <a:rPr dirty="0" sz="1200">
                <a:latin typeface="Times New Roman"/>
                <a:cs typeface="Times New Roman"/>
              </a:rPr>
              <a:t>seakan-akan </a:t>
            </a:r>
            <a:r>
              <a:rPr dirty="0" sz="1200" spc="-5">
                <a:latin typeface="Times New Roman"/>
                <a:cs typeface="Times New Roman"/>
              </a:rPr>
              <a:t>berjalan. </a:t>
            </a:r>
            <a:r>
              <a:rPr dirty="0" sz="1200">
                <a:latin typeface="Times New Roman"/>
                <a:cs typeface="Times New Roman"/>
              </a:rPr>
              <a:t>Ciri purwakanthi basa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paling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15000" cy="698500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157480">
              <a:lnSpc>
                <a:spcPct val="959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mudah </a:t>
            </a:r>
            <a:r>
              <a:rPr dirty="0" sz="1200" spc="-5">
                <a:latin typeface="Times New Roman"/>
                <a:cs typeface="Times New Roman"/>
              </a:rPr>
              <a:t>dilihat adalah </a:t>
            </a:r>
            <a:r>
              <a:rPr dirty="0" sz="1200">
                <a:latin typeface="Times New Roman"/>
                <a:cs typeface="Times New Roman"/>
              </a:rPr>
              <a:t>umumnya </a:t>
            </a:r>
            <a:r>
              <a:rPr dirty="0" sz="1200" spc="-5">
                <a:latin typeface="Times New Roman"/>
                <a:cs typeface="Times New Roman"/>
              </a:rPr>
              <a:t>kata terakhir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kalimat pertama </a:t>
            </a:r>
            <a:r>
              <a:rPr dirty="0" sz="1200">
                <a:latin typeface="Times New Roman"/>
                <a:cs typeface="Times New Roman"/>
              </a:rPr>
              <a:t>digunakan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kata  </a:t>
            </a:r>
            <a:r>
              <a:rPr dirty="0" sz="1200" spc="-5">
                <a:latin typeface="Times New Roman"/>
                <a:cs typeface="Times New Roman"/>
              </a:rPr>
              <a:t>pertama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>
                <a:latin typeface="Times New Roman"/>
                <a:cs typeface="Times New Roman"/>
              </a:rPr>
              <a:t>kedua, </a:t>
            </a:r>
            <a:r>
              <a:rPr dirty="0" sz="1200" spc="-5">
                <a:latin typeface="Times New Roman"/>
                <a:cs typeface="Times New Roman"/>
              </a:rPr>
              <a:t>atau satu </a:t>
            </a:r>
            <a:r>
              <a:rPr dirty="0" sz="1200">
                <a:latin typeface="Times New Roman"/>
                <a:cs typeface="Times New Roman"/>
              </a:rPr>
              <a:t>kosakata </a:t>
            </a:r>
            <a:r>
              <a:rPr dirty="0" sz="1200" spc="-5">
                <a:latin typeface="Times New Roman"/>
                <a:cs typeface="Times New Roman"/>
              </a:rPr>
              <a:t>Jawa yang </a:t>
            </a:r>
            <a:r>
              <a:rPr dirty="0" sz="1200">
                <a:latin typeface="Times New Roman"/>
                <a:cs typeface="Times New Roman"/>
              </a:rPr>
              <a:t>sama disebutkan </a:t>
            </a:r>
            <a:r>
              <a:rPr dirty="0" sz="1200" spc="-5">
                <a:latin typeface="Times New Roman"/>
                <a:cs typeface="Times New Roman"/>
              </a:rPr>
              <a:t>terus pada  kalimat-kalimat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Indonesia, purwakanthi lumaksita </a:t>
            </a:r>
            <a:r>
              <a:rPr dirty="0" sz="1200">
                <a:latin typeface="Times New Roman"/>
                <a:cs typeface="Times New Roman"/>
              </a:rPr>
              <a:t>disebut juga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anadiplosis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Menurut Adi </a:t>
            </a:r>
            <a:r>
              <a:rPr dirty="0" sz="1200">
                <a:latin typeface="Times New Roman"/>
                <a:cs typeface="Times New Roman"/>
              </a:rPr>
              <a:t>WW </a:t>
            </a:r>
            <a:r>
              <a:rPr dirty="0" sz="1200" spc="-5">
                <a:latin typeface="Times New Roman"/>
                <a:cs typeface="Times New Roman"/>
              </a:rPr>
              <a:t>(2003: </a:t>
            </a:r>
            <a:r>
              <a:rPr dirty="0" sz="1200">
                <a:latin typeface="Times New Roman"/>
                <a:cs typeface="Times New Roman"/>
              </a:rPr>
              <a:t>61) </a:t>
            </a:r>
            <a:r>
              <a:rPr dirty="0" sz="1200" spc="-5">
                <a:latin typeface="Times New Roman"/>
                <a:cs typeface="Times New Roman"/>
              </a:rPr>
              <a:t>purwakanthi basa merupakan </a:t>
            </a:r>
            <a:r>
              <a:rPr dirty="0" sz="1200">
                <a:latin typeface="Times New Roman"/>
                <a:cs typeface="Times New Roman"/>
              </a:rPr>
              <a:t>sebuah </a:t>
            </a:r>
            <a:r>
              <a:rPr dirty="0" sz="1200" spc="-5">
                <a:latin typeface="Times New Roman"/>
                <a:cs typeface="Times New Roman"/>
              </a:rPr>
              <a:t>persajakan berdasarkan  persamaan kata, </a:t>
            </a:r>
            <a:r>
              <a:rPr dirty="0" sz="1200">
                <a:latin typeface="Times New Roman"/>
                <a:cs typeface="Times New Roman"/>
              </a:rPr>
              <a:t>suku kata </a:t>
            </a:r>
            <a:r>
              <a:rPr dirty="0" sz="1200" spc="-5">
                <a:latin typeface="Times New Roman"/>
                <a:cs typeface="Times New Roman"/>
              </a:rPr>
              <a:t>akhir dengan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 awal </a:t>
            </a:r>
            <a:r>
              <a:rPr dirty="0" sz="1200">
                <a:latin typeface="Times New Roman"/>
                <a:cs typeface="Times New Roman"/>
              </a:rPr>
              <a:t>yang berturutan dalam </a:t>
            </a:r>
            <a:r>
              <a:rPr dirty="0" sz="1200" spc="-5">
                <a:latin typeface="Times New Roman"/>
                <a:cs typeface="Times New Roman"/>
              </a:rPr>
              <a:t>satu baris atau  bait.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98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Sedangkan Gorys </a:t>
            </a:r>
            <a:r>
              <a:rPr dirty="0" sz="1200">
                <a:latin typeface="Times New Roman"/>
                <a:cs typeface="Times New Roman"/>
              </a:rPr>
              <a:t>Keraf </a:t>
            </a:r>
            <a:r>
              <a:rPr dirty="0" sz="1200" spc="-5">
                <a:latin typeface="Times New Roman"/>
                <a:cs typeface="Times New Roman"/>
              </a:rPr>
              <a:t>mendefinisikan </a:t>
            </a:r>
            <a:r>
              <a:rPr dirty="0" sz="1200">
                <a:latin typeface="Times New Roman"/>
                <a:cs typeface="Times New Roman"/>
              </a:rPr>
              <a:t>bahwa anadiplosis </a:t>
            </a:r>
            <a:r>
              <a:rPr dirty="0" sz="1200" spc="-5">
                <a:latin typeface="Times New Roman"/>
                <a:cs typeface="Times New Roman"/>
              </a:rPr>
              <a:t>adalah kata </a:t>
            </a:r>
            <a:r>
              <a:rPr dirty="0" sz="1200">
                <a:latin typeface="Times New Roman"/>
                <a:cs typeface="Times New Roman"/>
              </a:rPr>
              <a:t>atau </a:t>
            </a:r>
            <a:r>
              <a:rPr dirty="0" sz="1200" spc="-5">
                <a:latin typeface="Times New Roman"/>
                <a:cs typeface="Times New Roman"/>
              </a:rPr>
              <a:t>frasa terakhir  dari suatu kalimat atau </a:t>
            </a:r>
            <a:r>
              <a:rPr dirty="0" sz="1200">
                <a:latin typeface="Times New Roman"/>
                <a:cs typeface="Times New Roman"/>
              </a:rPr>
              <a:t>klausa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frasa </a:t>
            </a:r>
            <a:r>
              <a:rPr dirty="0" sz="1200" spc="-5">
                <a:latin typeface="Times New Roman"/>
                <a:cs typeface="Times New Roman"/>
              </a:rPr>
              <a:t>pertama dari </a:t>
            </a:r>
            <a:r>
              <a:rPr dirty="0" sz="1200">
                <a:latin typeface="Times New Roman"/>
                <a:cs typeface="Times New Roman"/>
              </a:rPr>
              <a:t>kalimat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Contoh </a:t>
            </a:r>
            <a:r>
              <a:rPr dirty="0" sz="1200" b="1">
                <a:latin typeface="Times New Roman"/>
                <a:cs typeface="Times New Roman"/>
              </a:rPr>
              <a:t>Purwakanthi </a:t>
            </a:r>
            <a:r>
              <a:rPr dirty="0" sz="1200" spc="-5" b="1">
                <a:latin typeface="Times New Roman"/>
                <a:cs typeface="Times New Roman"/>
              </a:rPr>
              <a:t>guru Basa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(Lumaksita)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Kolik </a:t>
            </a:r>
            <a:r>
              <a:rPr dirty="0" sz="1200" spc="-5" i="1">
                <a:latin typeface="Times New Roman"/>
                <a:cs typeface="Times New Roman"/>
              </a:rPr>
              <a:t>priya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i="1">
                <a:latin typeface="Times New Roman"/>
                <a:cs typeface="Times New Roman"/>
              </a:rPr>
              <a:t>priya</a:t>
            </a:r>
            <a:r>
              <a:rPr dirty="0" sz="1200">
                <a:latin typeface="Times New Roman"/>
                <a:cs typeface="Times New Roman"/>
              </a:rPr>
              <a:t>gung </a:t>
            </a:r>
            <a:r>
              <a:rPr dirty="0" sz="1200" spc="-5">
                <a:latin typeface="Times New Roman"/>
                <a:cs typeface="Times New Roman"/>
              </a:rPr>
              <a:t>Anjani</a:t>
            </a:r>
            <a:r>
              <a:rPr dirty="0" sz="1200">
                <a:latin typeface="Times New Roman"/>
                <a:cs typeface="Times New Roman"/>
              </a:rPr>
              <a:t> putra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Bayem </a:t>
            </a:r>
            <a:r>
              <a:rPr dirty="0" sz="1200" i="1">
                <a:latin typeface="Times New Roman"/>
                <a:cs typeface="Times New Roman"/>
              </a:rPr>
              <a:t>arda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i="1">
                <a:latin typeface="Times New Roman"/>
                <a:cs typeface="Times New Roman"/>
              </a:rPr>
              <a:t>arda</a:t>
            </a:r>
            <a:r>
              <a:rPr dirty="0" sz="1200">
                <a:latin typeface="Times New Roman"/>
                <a:cs typeface="Times New Roman"/>
              </a:rPr>
              <a:t>ne ngrasuk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busana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Jarwa </a:t>
            </a:r>
            <a:r>
              <a:rPr dirty="0" sz="1200" i="1">
                <a:latin typeface="Times New Roman"/>
                <a:cs typeface="Times New Roman"/>
              </a:rPr>
              <a:t>roga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i="1">
                <a:latin typeface="Times New Roman"/>
                <a:cs typeface="Times New Roman"/>
              </a:rPr>
              <a:t>roga</a:t>
            </a:r>
            <a:r>
              <a:rPr dirty="0" sz="1200">
                <a:latin typeface="Times New Roman"/>
                <a:cs typeface="Times New Roman"/>
              </a:rPr>
              <a:t>ning driya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sirna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Jarwa </a:t>
            </a:r>
            <a:r>
              <a:rPr dirty="0" sz="1200" i="1">
                <a:latin typeface="Times New Roman"/>
                <a:cs typeface="Times New Roman"/>
              </a:rPr>
              <a:t>nendra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i="1">
                <a:latin typeface="Times New Roman"/>
                <a:cs typeface="Times New Roman"/>
              </a:rPr>
              <a:t>nendra</a:t>
            </a:r>
            <a:r>
              <a:rPr dirty="0" sz="1200">
                <a:latin typeface="Times New Roman"/>
                <a:cs typeface="Times New Roman"/>
              </a:rPr>
              <a:t>ning </a:t>
            </a:r>
            <a:r>
              <a:rPr dirty="0" sz="1200" spc="-5">
                <a:latin typeface="Times New Roman"/>
                <a:cs typeface="Times New Roman"/>
              </a:rPr>
              <a:t>Sang Prabu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Kresna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Mong ing </a:t>
            </a:r>
            <a:r>
              <a:rPr dirty="0" sz="1200" i="1">
                <a:latin typeface="Times New Roman"/>
                <a:cs typeface="Times New Roman"/>
              </a:rPr>
              <a:t>tirta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 i="1">
                <a:latin typeface="Times New Roman"/>
                <a:cs typeface="Times New Roman"/>
              </a:rPr>
              <a:t>tirta </a:t>
            </a:r>
            <a:r>
              <a:rPr dirty="0" sz="1200" spc="-5">
                <a:latin typeface="Times New Roman"/>
                <a:cs typeface="Times New Roman"/>
              </a:rPr>
              <a:t>kandheg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samodra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Timun, </a:t>
            </a:r>
            <a:r>
              <a:rPr dirty="0" sz="1200" spc="-5">
                <a:latin typeface="Times New Roman"/>
                <a:cs typeface="Times New Roman"/>
              </a:rPr>
              <a:t>monte, tela, </a:t>
            </a:r>
            <a:r>
              <a:rPr dirty="0" sz="1200">
                <a:latin typeface="Times New Roman"/>
                <a:cs typeface="Times New Roman"/>
              </a:rPr>
              <a:t>lodheh, </a:t>
            </a:r>
            <a:r>
              <a:rPr dirty="0" sz="1200" spc="-5">
                <a:latin typeface="Times New Roman"/>
                <a:cs typeface="Times New Roman"/>
              </a:rPr>
              <a:t>dhedhem, </a:t>
            </a:r>
            <a:r>
              <a:rPr dirty="0" sz="1200">
                <a:latin typeface="Times New Roman"/>
                <a:cs typeface="Times New Roman"/>
              </a:rPr>
              <a:t>hemper, perot,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Paramasastra Basa Jawa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277495">
              <a:lnSpc>
                <a:spcPts val="1380"/>
              </a:lnSpc>
              <a:spcBef>
                <a:spcPts val="1445"/>
              </a:spcBef>
            </a:pPr>
            <a:r>
              <a:rPr dirty="0" sz="1200" spc="-5">
                <a:latin typeface="Times New Roman"/>
                <a:cs typeface="Times New Roman"/>
              </a:rPr>
              <a:t>Purwakanthi berasal dari kata purwa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berarti wiwitan (permulaan) dan kanthi berarti  dengan, </a:t>
            </a:r>
            <a:r>
              <a:rPr dirty="0" sz="1200">
                <a:latin typeface="Times New Roman"/>
                <a:cs typeface="Times New Roman"/>
              </a:rPr>
              <a:t>suara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berhubungan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suku kata </a:t>
            </a:r>
            <a:r>
              <a:rPr dirty="0" sz="1200" spc="-5">
                <a:latin typeface="Times New Roman"/>
                <a:cs typeface="Times New Roman"/>
              </a:rPr>
              <a:t>belakang yang </a:t>
            </a:r>
            <a:r>
              <a:rPr dirty="0" sz="1200">
                <a:latin typeface="Times New Roman"/>
                <a:cs typeface="Times New Roman"/>
              </a:rPr>
              <a:t>sudah </a:t>
            </a:r>
            <a:r>
              <a:rPr dirty="0" sz="1200" spc="-5">
                <a:latin typeface="Times New Roman"/>
                <a:cs typeface="Times New Roman"/>
              </a:rPr>
              <a:t>disebutkan </a:t>
            </a:r>
            <a:r>
              <a:rPr dirty="0" sz="1200">
                <a:latin typeface="Times New Roman"/>
                <a:cs typeface="Times New Roman"/>
              </a:rPr>
              <a:t>di  </a:t>
            </a:r>
            <a:r>
              <a:rPr dirty="0" sz="1200" spc="-5">
                <a:latin typeface="Times New Roman"/>
                <a:cs typeface="Times New Roman"/>
              </a:rPr>
              <a:t>kalimat sebelumnya. Purwakanthi adalah sebuah </a:t>
            </a:r>
            <a:r>
              <a:rPr dirty="0" sz="1200">
                <a:latin typeface="Times New Roman"/>
                <a:cs typeface="Times New Roman"/>
              </a:rPr>
              <a:t>istilah </a:t>
            </a:r>
            <a:r>
              <a:rPr dirty="0" sz="1200" spc="-5">
                <a:latin typeface="Times New Roman"/>
                <a:cs typeface="Times New Roman"/>
              </a:rPr>
              <a:t>atau kata yang </a:t>
            </a:r>
            <a:r>
              <a:rPr dirty="0" sz="1200">
                <a:latin typeface="Times New Roman"/>
                <a:cs typeface="Times New Roman"/>
              </a:rPr>
              <a:t>ditonjolkan </a:t>
            </a:r>
            <a:r>
              <a:rPr dirty="0" sz="1200" spc="-5">
                <a:latin typeface="Times New Roman"/>
                <a:cs typeface="Times New Roman"/>
              </a:rPr>
              <a:t>pada  sebuah persamaan </a:t>
            </a:r>
            <a:r>
              <a:rPr dirty="0" sz="1200">
                <a:latin typeface="Times New Roman"/>
                <a:cs typeface="Times New Roman"/>
              </a:rPr>
              <a:t>bunyi, </a:t>
            </a:r>
            <a:r>
              <a:rPr dirty="0" sz="1200" spc="-5">
                <a:latin typeface="Times New Roman"/>
                <a:cs typeface="Times New Roman"/>
              </a:rPr>
              <a:t>atau 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</a:t>
            </a:r>
            <a:r>
              <a:rPr dirty="0" sz="1200">
                <a:latin typeface="Times New Roman"/>
                <a:cs typeface="Times New Roman"/>
              </a:rPr>
              <a:t>disebut </a:t>
            </a:r>
            <a:r>
              <a:rPr dirty="0" sz="1200" spc="-5">
                <a:latin typeface="Times New Roman"/>
                <a:cs typeface="Times New Roman"/>
              </a:rPr>
              <a:t>rima dalam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kalimat.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978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Jenis purwakanthi </a:t>
            </a:r>
            <a:r>
              <a:rPr dirty="0" sz="1200">
                <a:latin typeface="Times New Roman"/>
                <a:cs typeface="Times New Roman"/>
              </a:rPr>
              <a:t>ada 3, </a:t>
            </a:r>
            <a:r>
              <a:rPr dirty="0" sz="1200" spc="-5">
                <a:latin typeface="Times New Roman"/>
                <a:cs typeface="Times New Roman"/>
              </a:rPr>
              <a:t>yaitu: Purwakanthi </a:t>
            </a:r>
            <a:r>
              <a:rPr dirty="0" sz="1200">
                <a:latin typeface="Times New Roman"/>
                <a:cs typeface="Times New Roman"/>
              </a:rPr>
              <a:t>guru </a:t>
            </a:r>
            <a:r>
              <a:rPr dirty="0" sz="1200" spc="-5">
                <a:latin typeface="Times New Roman"/>
                <a:cs typeface="Times New Roman"/>
              </a:rPr>
              <a:t>swara, Purwakanthi </a:t>
            </a:r>
            <a:r>
              <a:rPr dirty="0" sz="1200">
                <a:latin typeface="Times New Roman"/>
                <a:cs typeface="Times New Roman"/>
              </a:rPr>
              <a:t>guru </a:t>
            </a:r>
            <a:r>
              <a:rPr dirty="0" sz="1200" spc="-5">
                <a:latin typeface="Times New Roman"/>
                <a:cs typeface="Times New Roman"/>
              </a:rPr>
              <a:t>sastra,  Purwakanthi basa (Purwakanthi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lumaksita).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699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sampaikan mengenai </a:t>
            </a:r>
            <a:r>
              <a:rPr dirty="0" sz="1200" i="1">
                <a:latin typeface="Times New Roman"/>
                <a:cs typeface="Times New Roman"/>
              </a:rPr>
              <a:t>purwakanthi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semoga menambah  pengetahuan </a:t>
            </a:r>
            <a:r>
              <a:rPr dirty="0" sz="1200">
                <a:latin typeface="Times New Roman"/>
                <a:cs typeface="Times New Roman"/>
              </a:rPr>
              <a:t>bagi anda yang suka mempelajari Bahasa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669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terdapat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 </a:t>
            </a:r>
            <a:r>
              <a:rPr dirty="0" sz="1200" spc="-5">
                <a:latin typeface="Times New Roman"/>
                <a:cs typeface="Times New Roman"/>
              </a:rPr>
              <a:t>bahasa Jawa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yang belum anda </a:t>
            </a:r>
            <a:r>
              <a:rPr dirty="0" sz="1200">
                <a:latin typeface="Times New Roman"/>
                <a:cs typeface="Times New Roman"/>
              </a:rPr>
              <a:t>pahami </a:t>
            </a:r>
            <a:r>
              <a:rPr dirty="0" sz="1200" spc="-5">
                <a:latin typeface="Times New Roman"/>
                <a:cs typeface="Times New Roman"/>
              </a:rPr>
              <a:t>dalam bahasa  Indonesia,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Kamus Bahasa</a:t>
            </a:r>
            <a:r>
              <a:rPr dirty="0" u="heavy" sz="1200" spc="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2023-01-25T06:22:18Z</dcterms:created>
  <dcterms:modified xsi:type="dcterms:W3CDTF">2023-01-25T06:22:18Z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