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pengertian-kebudayaan/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amus-jawa-indonesia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745480" cy="866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Aksara Jawa: Penjelasan </a:t>
            </a:r>
            <a:r>
              <a:rPr dirty="0" sz="1800">
                <a:latin typeface="Times New Roman"/>
                <a:cs typeface="Times New Roman"/>
              </a:rPr>
              <a:t>dan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maknanya</a:t>
            </a:r>
            <a:endParaRPr sz="1800">
              <a:latin typeface="Times New Roman"/>
              <a:cs typeface="Times New Roman"/>
            </a:endParaRPr>
          </a:p>
          <a:p>
            <a:pPr marL="12700" marR="92710">
              <a:lnSpc>
                <a:spcPts val="1380"/>
              </a:lnSpc>
              <a:spcBef>
                <a:spcPts val="15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mengandung </a:t>
            </a:r>
            <a:r>
              <a:rPr dirty="0" sz="1200" spc="-5">
                <a:latin typeface="Times New Roman"/>
                <a:cs typeface="Times New Roman"/>
              </a:rPr>
              <a:t>makna, petunjuk </a:t>
            </a:r>
            <a:r>
              <a:rPr dirty="0" sz="1200">
                <a:latin typeface="Times New Roman"/>
                <a:cs typeface="Times New Roman"/>
              </a:rPr>
              <a:t>hidup manusia,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filosofi  </a:t>
            </a:r>
            <a:r>
              <a:rPr dirty="0" sz="1200" spc="-5">
                <a:latin typeface="Times New Roman"/>
                <a:cs typeface="Times New Roman"/>
              </a:rPr>
              <a:t>yang mendalam. Jadi,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 tidak </a:t>
            </a:r>
            <a:r>
              <a:rPr dirty="0" sz="1200">
                <a:latin typeface="Times New Roman"/>
                <a:cs typeface="Times New Roman"/>
              </a:rPr>
              <a:t>dibuat begitu </a:t>
            </a:r>
            <a:r>
              <a:rPr dirty="0" sz="1200" spc="-5">
                <a:latin typeface="Times New Roman"/>
                <a:cs typeface="Times New Roman"/>
              </a:rPr>
              <a:t>saja </a:t>
            </a:r>
            <a:r>
              <a:rPr dirty="0" sz="1200">
                <a:latin typeface="Times New Roman"/>
                <a:cs typeface="Times New Roman"/>
              </a:rPr>
              <a:t>tanpa maksud dan </a:t>
            </a:r>
            <a:r>
              <a:rPr dirty="0" sz="1200" spc="-5">
                <a:latin typeface="Times New Roman"/>
                <a:cs typeface="Times New Roman"/>
              </a:rPr>
              <a:t>tujuan. 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dapat ditemukan </a:t>
            </a:r>
            <a:r>
              <a:rPr dirty="0" sz="1200">
                <a:latin typeface="Times New Roman"/>
                <a:cs typeface="Times New Roman"/>
              </a:rPr>
              <a:t>pada </a:t>
            </a:r>
            <a:r>
              <a:rPr dirty="0" sz="1200" spc="-5">
                <a:latin typeface="Times New Roman"/>
                <a:cs typeface="Times New Roman"/>
              </a:rPr>
              <a:t>peringatan Keraton </a:t>
            </a:r>
            <a:r>
              <a:rPr dirty="0" sz="1200">
                <a:latin typeface="Times New Roman"/>
                <a:cs typeface="Times New Roman"/>
              </a:rPr>
              <a:t>Surakarta Sinuhun </a:t>
            </a:r>
            <a:r>
              <a:rPr dirty="0" sz="1200" spc="-5">
                <a:latin typeface="Times New Roman"/>
                <a:cs typeface="Times New Roman"/>
              </a:rPr>
              <a:t>Kanjeng </a:t>
            </a:r>
            <a:r>
              <a:rPr dirty="0" sz="1200">
                <a:latin typeface="Times New Roman"/>
                <a:cs typeface="Times New Roman"/>
              </a:rPr>
              <a:t>Susuhunan  </a:t>
            </a:r>
            <a:r>
              <a:rPr dirty="0" sz="1200" spc="-5">
                <a:latin typeface="Times New Roman"/>
                <a:cs typeface="Times New Roman"/>
              </a:rPr>
              <a:t>Pakubuwana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IX.</a:t>
            </a:r>
            <a:endParaRPr sz="1200">
              <a:latin typeface="Times New Roman"/>
              <a:cs typeface="Times New Roman"/>
            </a:endParaRPr>
          </a:p>
          <a:p>
            <a:pPr marL="12700" marR="1282065">
              <a:lnSpc>
                <a:spcPts val="2780"/>
              </a:lnSpc>
              <a:spcBef>
                <a:spcPts val="270"/>
              </a:spcBef>
            </a:pP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dituliskan </a:t>
            </a:r>
            <a:r>
              <a:rPr dirty="0" sz="1200" spc="-5">
                <a:latin typeface="Times New Roman"/>
                <a:cs typeface="Times New Roman"/>
              </a:rPr>
              <a:t>dalam sebuah tembang macapat Kinanthi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bawah </a:t>
            </a:r>
            <a:r>
              <a:rPr dirty="0" sz="1200">
                <a:latin typeface="Times New Roman"/>
                <a:cs typeface="Times New Roman"/>
              </a:rPr>
              <a:t>ini:  </a:t>
            </a:r>
            <a:r>
              <a:rPr dirty="0" sz="1200" spc="-5">
                <a:latin typeface="Times New Roman"/>
                <a:cs typeface="Times New Roman"/>
              </a:rPr>
              <a:t>Nora </a:t>
            </a:r>
            <a:r>
              <a:rPr dirty="0" sz="1200">
                <a:latin typeface="Times New Roman"/>
                <a:cs typeface="Times New Roman"/>
              </a:rPr>
              <a:t>kurang </a:t>
            </a:r>
            <a:r>
              <a:rPr dirty="0" sz="1200" spc="-5">
                <a:latin typeface="Times New Roman"/>
                <a:cs typeface="Times New Roman"/>
              </a:rPr>
              <a:t>Wulang </a:t>
            </a:r>
            <a:r>
              <a:rPr dirty="0" sz="1200">
                <a:latin typeface="Times New Roman"/>
                <a:cs typeface="Times New Roman"/>
              </a:rPr>
              <a:t>Wuruk,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Tidak </a:t>
            </a:r>
            <a:r>
              <a:rPr dirty="0" sz="1200">
                <a:latin typeface="Times New Roman"/>
                <a:cs typeface="Times New Roman"/>
              </a:rPr>
              <a:t>kurang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petunjuk</a:t>
            </a:r>
            <a:endParaRPr sz="1200">
              <a:latin typeface="Times New Roman"/>
              <a:cs typeface="Times New Roman"/>
            </a:endParaRPr>
          </a:p>
          <a:p>
            <a:pPr marL="12700" marR="1903095">
              <a:lnSpc>
                <a:spcPts val="278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Tumrape Wong Tanah </a:t>
            </a:r>
            <a:r>
              <a:rPr dirty="0" sz="1200">
                <a:latin typeface="Times New Roman"/>
                <a:cs typeface="Times New Roman"/>
              </a:rPr>
              <a:t>Jawi,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orang Tanah Jawa  Laku-lakune ngagesang,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Perjalanan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200" spc="-5">
                <a:latin typeface="Times New Roman"/>
                <a:cs typeface="Times New Roman"/>
              </a:rPr>
              <a:t>Lamun gelem </a:t>
            </a:r>
            <a:r>
              <a:rPr dirty="0" sz="1200">
                <a:latin typeface="Times New Roman"/>
                <a:cs typeface="Times New Roman"/>
              </a:rPr>
              <a:t>hanggoleki,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Jika 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endParaRPr sz="1200">
              <a:latin typeface="Times New Roman"/>
              <a:cs typeface="Times New Roman"/>
            </a:endParaRPr>
          </a:p>
          <a:p>
            <a:pPr marL="12700" marR="2521585">
              <a:lnSpc>
                <a:spcPct val="1925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Tegese Aksara Jawa,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Makna/arti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  </a:t>
            </a:r>
            <a:r>
              <a:rPr dirty="0" sz="1200">
                <a:latin typeface="Times New Roman"/>
                <a:cs typeface="Times New Roman"/>
              </a:rPr>
              <a:t>Hiku </a:t>
            </a:r>
            <a:r>
              <a:rPr dirty="0" sz="1200" spc="-5">
                <a:latin typeface="Times New Roman"/>
                <a:cs typeface="Times New Roman"/>
              </a:rPr>
              <a:t>Guru kang Sejati,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Itu </a:t>
            </a:r>
            <a:r>
              <a:rPr dirty="0" sz="1200">
                <a:latin typeface="Times New Roman"/>
                <a:cs typeface="Times New Roman"/>
              </a:rPr>
              <a:t>guru yang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sejati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CATATAN </a:t>
            </a:r>
            <a:r>
              <a:rPr dirty="0" sz="1200">
                <a:latin typeface="Times New Roman"/>
                <a:cs typeface="Times New Roman"/>
              </a:rPr>
              <a:t>: Mohon </a:t>
            </a:r>
            <a:r>
              <a:rPr dirty="0" sz="1200" spc="-5">
                <a:latin typeface="Times New Roman"/>
                <a:cs typeface="Times New Roman"/>
              </a:rPr>
              <a:t>maaf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ada terjemahan </a:t>
            </a:r>
            <a:r>
              <a:rPr dirty="0" sz="1200">
                <a:latin typeface="Times New Roman"/>
                <a:cs typeface="Times New Roman"/>
              </a:rPr>
              <a:t>tulisan </a:t>
            </a:r>
            <a:r>
              <a:rPr dirty="0" sz="1200" spc="-5">
                <a:latin typeface="Times New Roman"/>
                <a:cs typeface="Times New Roman"/>
              </a:rPr>
              <a:t>yang kurang </a:t>
            </a:r>
            <a:r>
              <a:rPr dirty="0" sz="1200">
                <a:latin typeface="Times New Roman"/>
                <a:cs typeface="Times New Roman"/>
              </a:rPr>
              <a:t>tepat,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terkadang  </a:t>
            </a:r>
            <a:r>
              <a:rPr dirty="0" sz="1200" spc="-5">
                <a:latin typeface="Times New Roman"/>
                <a:cs typeface="Times New Roman"/>
              </a:rPr>
              <a:t>ada kata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>
                <a:latin typeface="Times New Roman"/>
                <a:cs typeface="Times New Roman"/>
              </a:rPr>
              <a:t>yang sulit </a:t>
            </a:r>
            <a:r>
              <a:rPr dirty="0" sz="1200" spc="-5">
                <a:latin typeface="Times New Roman"/>
                <a:cs typeface="Times New Roman"/>
              </a:rPr>
              <a:t>dijelaskan </a:t>
            </a:r>
            <a:r>
              <a:rPr dirty="0" sz="1200">
                <a:latin typeface="Times New Roman"/>
                <a:cs typeface="Times New Roman"/>
              </a:rPr>
              <a:t>ke dalam </a:t>
            </a:r>
            <a:r>
              <a:rPr dirty="0" sz="1200" spc="-5">
                <a:latin typeface="Times New Roman"/>
                <a:cs typeface="Times New Roman"/>
              </a:rPr>
              <a:t>bahasa Indonesia </a:t>
            </a:r>
            <a:r>
              <a:rPr dirty="0" sz="1200">
                <a:latin typeface="Times New Roman"/>
                <a:cs typeface="Times New Roman"/>
              </a:rPr>
              <a:t>sacara </a:t>
            </a:r>
            <a:r>
              <a:rPr dirty="0" sz="1200" spc="-5">
                <a:latin typeface="Times New Roman"/>
                <a:cs typeface="Times New Roman"/>
              </a:rPr>
              <a:t>tepat. Hal </a:t>
            </a:r>
            <a:r>
              <a:rPr dirty="0" sz="1200">
                <a:latin typeface="Times New Roman"/>
                <a:cs typeface="Times New Roman"/>
              </a:rPr>
              <a:t>ini 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kurangnya pengetahuan admin,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akan sangat </a:t>
            </a:r>
            <a:r>
              <a:rPr dirty="0" sz="1200">
                <a:latin typeface="Times New Roman"/>
                <a:cs typeface="Times New Roman"/>
              </a:rPr>
              <a:t>senang jika </a:t>
            </a:r>
            <a:r>
              <a:rPr dirty="0" sz="1200" spc="-5">
                <a:latin typeface="Times New Roman"/>
                <a:cs typeface="Times New Roman"/>
              </a:rPr>
              <a:t>ada yang  merevisinya sehingga </a:t>
            </a:r>
            <a:r>
              <a:rPr dirty="0" sz="1200">
                <a:latin typeface="Times New Roman"/>
                <a:cs typeface="Times New Roman"/>
              </a:rPr>
              <a:t>menjadi </a:t>
            </a:r>
            <a:r>
              <a:rPr dirty="0" sz="1200" spc="-5">
                <a:latin typeface="Times New Roman"/>
                <a:cs typeface="Times New Roman"/>
              </a:rPr>
              <a:t>terjemahan </a:t>
            </a:r>
            <a:r>
              <a:rPr dirty="0" sz="1200">
                <a:latin typeface="Times New Roman"/>
                <a:cs typeface="Times New Roman"/>
              </a:rPr>
              <a:t>yang tepat tidak </a:t>
            </a:r>
            <a:r>
              <a:rPr dirty="0" sz="1200" spc="-5">
                <a:latin typeface="Times New Roman"/>
                <a:cs typeface="Times New Roman"/>
              </a:rPr>
              <a:t>lepas dari </a:t>
            </a:r>
            <a:r>
              <a:rPr dirty="0" sz="1200">
                <a:latin typeface="Times New Roman"/>
                <a:cs typeface="Times New Roman"/>
              </a:rPr>
              <a:t>konteks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20 </a:t>
            </a:r>
            <a:r>
              <a:rPr dirty="0" sz="1800" spc="-5" b="1">
                <a:latin typeface="Times New Roman"/>
                <a:cs typeface="Times New Roman"/>
              </a:rPr>
              <a:t>huruf </a:t>
            </a:r>
            <a:r>
              <a:rPr dirty="0" sz="1800" b="1">
                <a:latin typeface="Times New Roman"/>
                <a:cs typeface="Times New Roman"/>
              </a:rPr>
              <a:t>Jawa </a:t>
            </a:r>
            <a:r>
              <a:rPr dirty="0" sz="1800" spc="-5" b="1">
                <a:latin typeface="Times New Roman"/>
                <a:cs typeface="Times New Roman"/>
              </a:rPr>
              <a:t>dan</a:t>
            </a:r>
            <a:r>
              <a:rPr dirty="0" sz="1800" b="1">
                <a:latin typeface="Times New Roman"/>
                <a:cs typeface="Times New Roman"/>
              </a:rPr>
              <a:t> Latin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terdiri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20 </a:t>
            </a:r>
            <a:r>
              <a:rPr dirty="0" sz="1200" spc="-5">
                <a:latin typeface="Times New Roman"/>
                <a:cs typeface="Times New Roman"/>
              </a:rPr>
              <a:t>huruf yang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dijabarkan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arti, makna, dan </a:t>
            </a:r>
            <a:r>
              <a:rPr dirty="0" sz="1200">
                <a:latin typeface="Times New Roman"/>
                <a:cs typeface="Times New Roman"/>
              </a:rPr>
              <a:t>filosofi </a:t>
            </a:r>
            <a:r>
              <a:rPr dirty="0" sz="1200" spc="-5">
                <a:latin typeface="Times New Roman"/>
                <a:cs typeface="Times New Roman"/>
              </a:rPr>
              <a:t>yang  mendalam bagi masyarakat Jawa </a:t>
            </a:r>
            <a:r>
              <a:rPr dirty="0" sz="1200">
                <a:latin typeface="Times New Roman"/>
                <a:cs typeface="Times New Roman"/>
              </a:rPr>
              <a:t>khususnya. Huruf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berbeda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>
                <a:latin typeface="Times New Roman"/>
                <a:cs typeface="Times New Roman"/>
              </a:rPr>
              <a:t>latin </a:t>
            </a:r>
            <a:r>
              <a:rPr dirty="0" sz="1200" spc="-5">
                <a:latin typeface="Times New Roman"/>
                <a:cs typeface="Times New Roman"/>
              </a:rPr>
              <a:t>yang terdiri dari  satu huruf, secara default aksara </a:t>
            </a:r>
            <a:r>
              <a:rPr dirty="0" sz="1200">
                <a:latin typeface="Times New Roman"/>
                <a:cs typeface="Times New Roman"/>
              </a:rPr>
              <a:t>Jawa terdiri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dua </a:t>
            </a:r>
            <a:r>
              <a:rPr dirty="0" sz="1200" spc="-5">
                <a:latin typeface="Times New Roman"/>
                <a:cs typeface="Times New Roman"/>
              </a:rPr>
              <a:t>huruf sekaligus yaitu konsonan yang  </a:t>
            </a:r>
            <a:r>
              <a:rPr dirty="0" sz="1200">
                <a:latin typeface="Times New Roman"/>
                <a:cs typeface="Times New Roman"/>
              </a:rPr>
              <a:t>diikuti </a:t>
            </a:r>
            <a:r>
              <a:rPr dirty="0" sz="1200" spc="-5">
                <a:latin typeface="Times New Roman"/>
                <a:cs typeface="Times New Roman"/>
              </a:rPr>
              <a:t>huruf vokal "a". Berikut daftar </a:t>
            </a:r>
            <a:r>
              <a:rPr dirty="0" sz="1200">
                <a:latin typeface="Times New Roman"/>
                <a:cs typeface="Times New Roman"/>
              </a:rPr>
              <a:t>huruf Jawa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latin.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ha: </a:t>
            </a:r>
            <a:r>
              <a:rPr dirty="0" sz="1200" spc="5">
                <a:latin typeface="Noto Sans Javanese"/>
                <a:cs typeface="Noto Sans Javanese"/>
              </a:rPr>
              <a:t>ꦲ</a:t>
            </a:r>
            <a:r>
              <a:rPr dirty="0" sz="1200" spc="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na: </a:t>
            </a:r>
            <a:r>
              <a:rPr dirty="0" sz="1200" spc="-25">
                <a:latin typeface="Noto Sans Javanese"/>
                <a:cs typeface="Noto Sans Javanese"/>
              </a:rPr>
              <a:t>ꦤ</a:t>
            </a:r>
            <a:r>
              <a:rPr dirty="0" sz="1200" spc="-2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ca: </a:t>
            </a:r>
            <a:r>
              <a:rPr dirty="0" sz="1200" spc="-60">
                <a:latin typeface="Noto Sans Javanese"/>
                <a:cs typeface="Noto Sans Javanese"/>
              </a:rPr>
              <a:t>ꦕ</a:t>
            </a:r>
            <a:r>
              <a:rPr dirty="0" sz="1200" spc="-6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ra: </a:t>
            </a:r>
            <a:r>
              <a:rPr dirty="0" sz="1200" spc="15">
                <a:latin typeface="Noto Sans Javanese"/>
                <a:cs typeface="Noto Sans Javanese"/>
              </a:rPr>
              <a:t>ꦫ</a:t>
            </a:r>
            <a:r>
              <a:rPr dirty="0" sz="1200" spc="1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ka: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Noto Sans Javanese"/>
                <a:cs typeface="Noto Sans Javanese"/>
              </a:rPr>
              <a:t>ꦏ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da: </a:t>
            </a:r>
            <a:r>
              <a:rPr dirty="0" sz="1200" spc="-70">
                <a:latin typeface="Noto Sans Javanese"/>
                <a:cs typeface="Noto Sans Javanese"/>
              </a:rPr>
              <a:t>ꦢ</a:t>
            </a:r>
            <a:r>
              <a:rPr dirty="0" sz="1200" spc="-7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ta: </a:t>
            </a:r>
            <a:r>
              <a:rPr dirty="0" sz="1200" spc="10">
                <a:latin typeface="Noto Sans Javanese"/>
                <a:cs typeface="Noto Sans Javanese"/>
              </a:rPr>
              <a:t>ꦠ</a:t>
            </a:r>
            <a:r>
              <a:rPr dirty="0" sz="1200" spc="1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sa: </a:t>
            </a:r>
            <a:r>
              <a:rPr dirty="0" sz="1200" spc="-85">
                <a:latin typeface="Noto Sans Javanese"/>
                <a:cs typeface="Noto Sans Javanese"/>
              </a:rPr>
              <a:t>ꦱ</a:t>
            </a:r>
            <a:r>
              <a:rPr dirty="0" sz="1200" spc="-85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wa: </a:t>
            </a:r>
            <a:r>
              <a:rPr dirty="0" sz="1200" spc="-15">
                <a:latin typeface="Noto Sans Javanese"/>
                <a:cs typeface="Noto Sans Javanese"/>
              </a:rPr>
              <a:t>ꦮ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la:</a:t>
            </a:r>
            <a:r>
              <a:rPr dirty="0" sz="1200" spc="-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Noto Sans Javanese"/>
                <a:cs typeface="Noto Sans Javanese"/>
              </a:rPr>
              <a:t>ꦭ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pa: </a:t>
            </a:r>
            <a:r>
              <a:rPr dirty="0" sz="1200" spc="-10">
                <a:latin typeface="Noto Sans Javanese"/>
                <a:cs typeface="Noto Sans Javanese"/>
              </a:rPr>
              <a:t>ꦥ</a:t>
            </a:r>
            <a:r>
              <a:rPr dirty="0" sz="1200" spc="-1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dha: </a:t>
            </a:r>
            <a:r>
              <a:rPr dirty="0" sz="1200" spc="-75">
                <a:latin typeface="Noto Sans Javanese"/>
                <a:cs typeface="Noto Sans Javanese"/>
              </a:rPr>
              <a:t>ꦝ</a:t>
            </a:r>
            <a:r>
              <a:rPr dirty="0" sz="1200" spc="-7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ja: </a:t>
            </a:r>
            <a:r>
              <a:rPr dirty="0" sz="1200" spc="-30">
                <a:latin typeface="Noto Sans Javanese"/>
                <a:cs typeface="Noto Sans Javanese"/>
              </a:rPr>
              <a:t>ꦗ</a:t>
            </a:r>
            <a:r>
              <a:rPr dirty="0" sz="1200" spc="-3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ya: </a:t>
            </a:r>
            <a:r>
              <a:rPr dirty="0" sz="1200" spc="-110">
                <a:latin typeface="Noto Sans Javanese"/>
                <a:cs typeface="Noto Sans Javanese"/>
              </a:rPr>
              <a:t>ꦪ</a:t>
            </a:r>
            <a:r>
              <a:rPr dirty="0" sz="1200" spc="-110">
                <a:latin typeface="Times New Roman"/>
                <a:cs typeface="Times New Roman"/>
              </a:rPr>
              <a:t>,  </a:t>
            </a:r>
            <a:r>
              <a:rPr dirty="0" sz="1200" spc="-5">
                <a:latin typeface="Times New Roman"/>
                <a:cs typeface="Times New Roman"/>
              </a:rPr>
              <a:t>nya: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70">
                <a:latin typeface="Noto Sans Javanese"/>
                <a:cs typeface="Noto Sans Javanese"/>
              </a:rPr>
              <a:t>ꦚ</a:t>
            </a:r>
            <a:endParaRPr sz="1200">
              <a:latin typeface="Noto Sans Javanese"/>
              <a:cs typeface="Noto Sans Javanes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ma: </a:t>
            </a:r>
            <a:r>
              <a:rPr dirty="0" sz="1200" spc="-15">
                <a:latin typeface="Noto Sans Javanese"/>
                <a:cs typeface="Noto Sans Javanese"/>
              </a:rPr>
              <a:t>ꦩ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ga: </a:t>
            </a:r>
            <a:r>
              <a:rPr dirty="0" sz="1200" spc="160">
                <a:latin typeface="Noto Sans Javanese"/>
                <a:cs typeface="Noto Sans Javanese"/>
              </a:rPr>
              <a:t>ꦒ</a:t>
            </a:r>
            <a:r>
              <a:rPr dirty="0" sz="1200" spc="16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ba: </a:t>
            </a:r>
            <a:r>
              <a:rPr dirty="0" sz="1200" spc="-5">
                <a:latin typeface="Noto Sans Javanese"/>
                <a:cs typeface="Noto Sans Javanese"/>
              </a:rPr>
              <a:t>ꦧ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tha: </a:t>
            </a:r>
            <a:r>
              <a:rPr dirty="0" sz="1200" spc="-20">
                <a:latin typeface="Noto Sans Javanese"/>
                <a:cs typeface="Noto Sans Javanese"/>
              </a:rPr>
              <a:t>ꦛ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nga: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Noto Sans Javanese"/>
                <a:cs typeface="Noto Sans Javanese"/>
              </a:rPr>
              <a:t>ꦔ</a:t>
            </a:r>
            <a:endParaRPr sz="1200">
              <a:latin typeface="Noto Sans Javanese"/>
              <a:cs typeface="Noto Sans Javanese"/>
            </a:endParaRPr>
          </a:p>
          <a:p>
            <a:pPr marL="12700" marR="262890">
              <a:lnSpc>
                <a:spcPts val="1380"/>
              </a:lnSpc>
              <a:spcBef>
                <a:spcPts val="2390"/>
              </a:spcBef>
            </a:pPr>
            <a:r>
              <a:rPr dirty="0" sz="1200">
                <a:latin typeface="Times New Roman"/>
                <a:cs typeface="Times New Roman"/>
              </a:rPr>
              <a:t>Mungkin </a:t>
            </a:r>
            <a:r>
              <a:rPr dirty="0" sz="1200" spc="-5">
                <a:latin typeface="Times New Roman"/>
                <a:cs typeface="Times New Roman"/>
              </a:rPr>
              <a:t>ada yang </a:t>
            </a:r>
            <a:r>
              <a:rPr dirty="0" sz="1200">
                <a:latin typeface="Times New Roman"/>
                <a:cs typeface="Times New Roman"/>
              </a:rPr>
              <a:t>bertanya kok </a:t>
            </a:r>
            <a:r>
              <a:rPr dirty="0" sz="1200" spc="-5">
                <a:latin typeface="Times New Roman"/>
                <a:cs typeface="Times New Roman"/>
              </a:rPr>
              <a:t>ada aksara yang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atau hampir sama. Orang Jawa </a:t>
            </a:r>
            <a:r>
              <a:rPr dirty="0" sz="1200">
                <a:latin typeface="Times New Roman"/>
                <a:cs typeface="Times New Roman"/>
              </a:rPr>
              <a:t>itu  </a:t>
            </a:r>
            <a:r>
              <a:rPr dirty="0" sz="1200" spc="-5">
                <a:latin typeface="Times New Roman"/>
                <a:cs typeface="Times New Roman"/>
              </a:rPr>
              <a:t>dalam menjelaskan </a:t>
            </a:r>
            <a:r>
              <a:rPr dirty="0" sz="1200">
                <a:latin typeface="Times New Roman"/>
                <a:cs typeface="Times New Roman"/>
              </a:rPr>
              <a:t>sesuatu </a:t>
            </a:r>
            <a:r>
              <a:rPr dirty="0" sz="1200" spc="-5">
                <a:latin typeface="Times New Roman"/>
                <a:cs typeface="Times New Roman"/>
              </a:rPr>
              <a:t>memang sedetail </a:t>
            </a:r>
            <a:r>
              <a:rPr dirty="0" sz="1200">
                <a:latin typeface="Times New Roman"/>
                <a:cs typeface="Times New Roman"/>
              </a:rPr>
              <a:t>mungkin yang </a:t>
            </a:r>
            <a:r>
              <a:rPr dirty="0" sz="1200" spc="-5">
                <a:latin typeface="Times New Roman"/>
                <a:cs typeface="Times New Roman"/>
              </a:rPr>
              <a:t>ditujukan agar tidak  </a:t>
            </a:r>
            <a:r>
              <a:rPr dirty="0" sz="1200">
                <a:latin typeface="Times New Roman"/>
                <a:cs typeface="Times New Roman"/>
              </a:rPr>
              <a:t>menimbulkan </a:t>
            </a:r>
            <a:r>
              <a:rPr dirty="0" sz="1200" spc="-5">
                <a:latin typeface="Times New Roman"/>
                <a:cs typeface="Times New Roman"/>
              </a:rPr>
              <a:t>kerancuan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waktu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mendatang.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31811"/>
            <a:ext cx="5703570" cy="87991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>
                <a:latin typeface="Times New Roman"/>
                <a:cs typeface="Times New Roman"/>
              </a:rPr>
              <a:t>Jawa 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empat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yaitu: </a:t>
            </a:r>
            <a:r>
              <a:rPr dirty="0" sz="1200" i="1">
                <a:latin typeface="Times New Roman"/>
                <a:cs typeface="Times New Roman"/>
              </a:rPr>
              <a:t>ta: </a:t>
            </a:r>
            <a:r>
              <a:rPr dirty="0" sz="1250" spc="-30">
                <a:latin typeface="Noto Sans Javanese"/>
                <a:cs typeface="Noto Sans Javanese"/>
              </a:rPr>
              <a:t>ꦠ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i="1">
                <a:latin typeface="Times New Roman"/>
                <a:cs typeface="Times New Roman"/>
              </a:rPr>
              <a:t>tha: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Noto Sans Javanese"/>
                <a:cs typeface="Noto Sans Javanese"/>
              </a:rPr>
              <a:t>ꦛ</a:t>
            </a:r>
            <a:r>
              <a:rPr dirty="0" sz="1200" spc="-4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44475">
              <a:lnSpc>
                <a:spcPct val="159300"/>
              </a:lnSpc>
              <a:spcBef>
                <a:spcPts val="334"/>
              </a:spcBef>
            </a:pPr>
            <a:r>
              <a:rPr dirty="0" sz="1200" i="1">
                <a:latin typeface="Times New Roman"/>
                <a:cs typeface="Times New Roman"/>
              </a:rPr>
              <a:t>da: </a:t>
            </a:r>
            <a:r>
              <a:rPr dirty="0" sz="1250" spc="-195">
                <a:latin typeface="Noto Sans Javanese"/>
                <a:cs typeface="Noto Sans Javanese"/>
              </a:rPr>
              <a:t>ꦢ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i="1">
                <a:latin typeface="Times New Roman"/>
                <a:cs typeface="Times New Roman"/>
              </a:rPr>
              <a:t>dha: </a:t>
            </a:r>
            <a:r>
              <a:rPr dirty="0" sz="1250" spc="-105">
                <a:latin typeface="Noto Sans Javanese"/>
                <a:cs typeface="Noto Sans Javanese"/>
              </a:rPr>
              <a:t>ꦝ</a:t>
            </a:r>
            <a:r>
              <a:rPr dirty="0" sz="1200" spc="-105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dimaksudkan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menyesuaikan dengan </a:t>
            </a:r>
            <a:r>
              <a:rPr dirty="0" sz="1200">
                <a:latin typeface="Times New Roman"/>
                <a:cs typeface="Times New Roman"/>
              </a:rPr>
              <a:t>kosakata </a:t>
            </a:r>
            <a:r>
              <a:rPr dirty="0" sz="1200" spc="-5">
                <a:latin typeface="Times New Roman"/>
                <a:cs typeface="Times New Roman"/>
              </a:rPr>
              <a:t>orang  Jawa yang membedakan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keduanya.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Daftar angka Jawa dan</a:t>
            </a:r>
            <a:r>
              <a:rPr dirty="0" sz="1800" spc="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penulisannya</a:t>
            </a:r>
            <a:endParaRPr sz="1800">
              <a:latin typeface="Times New Roman"/>
              <a:cs typeface="Times New Roman"/>
            </a:endParaRPr>
          </a:p>
          <a:p>
            <a:pPr marL="12700" marR="187325">
              <a:lnSpc>
                <a:spcPts val="317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Selain huruf, aksara </a:t>
            </a:r>
            <a:r>
              <a:rPr dirty="0" sz="1200">
                <a:latin typeface="Times New Roman"/>
                <a:cs typeface="Times New Roman"/>
              </a:rPr>
              <a:t>Jawa juga </a:t>
            </a:r>
            <a:r>
              <a:rPr dirty="0" sz="1200" spc="-5">
                <a:latin typeface="Times New Roman"/>
                <a:cs typeface="Times New Roman"/>
              </a:rPr>
              <a:t>memiliki angka. Adapun </a:t>
            </a:r>
            <a:r>
              <a:rPr dirty="0" sz="1200">
                <a:latin typeface="Times New Roman"/>
                <a:cs typeface="Times New Roman"/>
              </a:rPr>
              <a:t>wujud tulisannya </a:t>
            </a:r>
            <a:r>
              <a:rPr dirty="0" sz="1200" spc="-5">
                <a:latin typeface="Times New Roman"/>
                <a:cs typeface="Times New Roman"/>
              </a:rPr>
              <a:t>sebagai berikut:  </a:t>
            </a:r>
            <a:r>
              <a:rPr dirty="0" sz="1200">
                <a:latin typeface="Times New Roman"/>
                <a:cs typeface="Times New Roman"/>
              </a:rPr>
              <a:t>0 = </a:t>
            </a:r>
            <a:r>
              <a:rPr dirty="0" sz="1200" spc="-45">
                <a:latin typeface="Noto Sans Javanese"/>
                <a:cs typeface="Noto Sans Javanese"/>
              </a:rPr>
              <a:t>꧐</a:t>
            </a:r>
            <a:r>
              <a:rPr dirty="0" sz="1200" spc="-4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1 = </a:t>
            </a:r>
            <a:r>
              <a:rPr dirty="0" sz="1200" spc="160">
                <a:latin typeface="Noto Sans Javanese"/>
                <a:cs typeface="Noto Sans Javanese"/>
              </a:rPr>
              <a:t>꧑</a:t>
            </a:r>
            <a:r>
              <a:rPr dirty="0" sz="1200" spc="16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2 = </a:t>
            </a:r>
            <a:r>
              <a:rPr dirty="0" sz="1200" spc="-20">
                <a:latin typeface="Noto Sans Javanese"/>
                <a:cs typeface="Noto Sans Javanese"/>
              </a:rPr>
              <a:t>꧒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3 = </a:t>
            </a:r>
            <a:r>
              <a:rPr dirty="0" sz="1200" spc="-15">
                <a:latin typeface="Noto Sans Javanese"/>
                <a:cs typeface="Noto Sans Javanese"/>
              </a:rPr>
              <a:t>꧓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4 = </a:t>
            </a:r>
            <a:r>
              <a:rPr dirty="0" sz="1200" spc="-55">
                <a:latin typeface="Noto Sans Javanese"/>
                <a:cs typeface="Noto Sans Javanese"/>
              </a:rPr>
              <a:t>꧔</a:t>
            </a:r>
            <a:r>
              <a:rPr dirty="0" sz="1200" spc="-5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5 =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Noto Sans Javanese"/>
                <a:cs typeface="Noto Sans Javanese"/>
              </a:rPr>
              <a:t>꧕</a:t>
            </a:r>
            <a:r>
              <a:rPr dirty="0" sz="1200" spc="-4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80"/>
              </a:spcBef>
            </a:pPr>
            <a:r>
              <a:rPr dirty="0" sz="1200">
                <a:latin typeface="Times New Roman"/>
                <a:cs typeface="Times New Roman"/>
              </a:rPr>
              <a:t>6 = </a:t>
            </a:r>
            <a:r>
              <a:rPr dirty="0" sz="1200" spc="10">
                <a:latin typeface="Noto Sans Javanese"/>
                <a:cs typeface="Noto Sans Javanese"/>
              </a:rPr>
              <a:t>꧖</a:t>
            </a:r>
            <a:r>
              <a:rPr dirty="0" sz="1200" spc="1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7 = </a:t>
            </a:r>
            <a:r>
              <a:rPr dirty="0" sz="1200" spc="5">
                <a:latin typeface="Noto Sans Javanese"/>
                <a:cs typeface="Noto Sans Javanese"/>
              </a:rPr>
              <a:t>꧗</a:t>
            </a:r>
            <a:r>
              <a:rPr dirty="0" sz="1200" spc="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8 = </a:t>
            </a:r>
            <a:r>
              <a:rPr dirty="0" sz="1200" spc="-50">
                <a:latin typeface="Noto Sans Javanese"/>
                <a:cs typeface="Noto Sans Javanese"/>
              </a:rPr>
              <a:t>꧘</a:t>
            </a:r>
            <a:r>
              <a:rPr dirty="0" sz="1200" spc="-5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9 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10">
                <a:latin typeface="Noto Sans Javanese"/>
                <a:cs typeface="Noto Sans Javanese"/>
              </a:rPr>
              <a:t>꧙</a:t>
            </a:r>
            <a:endParaRPr sz="1200">
              <a:latin typeface="Noto Sans Javanese"/>
              <a:cs typeface="Noto Sans Javanese"/>
            </a:endParaRPr>
          </a:p>
          <a:p>
            <a:pPr marL="12700" marR="269875">
              <a:lnSpc>
                <a:spcPct val="119000"/>
              </a:lnSpc>
              <a:spcBef>
                <a:spcPts val="2030"/>
              </a:spcBef>
            </a:pPr>
            <a:r>
              <a:rPr dirty="0" sz="1200" spc="-5" b="1">
                <a:latin typeface="Times New Roman"/>
                <a:cs typeface="Times New Roman"/>
              </a:rPr>
              <a:t>Keterangan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angka Jawa di </a:t>
            </a:r>
            <a:r>
              <a:rPr dirty="0" sz="1200" spc="-5">
                <a:latin typeface="Times New Roman"/>
                <a:cs typeface="Times New Roman"/>
              </a:rPr>
              <a:t>atas </a:t>
            </a:r>
            <a:r>
              <a:rPr dirty="0" sz="1200">
                <a:latin typeface="Times New Roman"/>
                <a:cs typeface="Times New Roman"/>
              </a:rPr>
              <a:t>di tulis </a:t>
            </a:r>
            <a:r>
              <a:rPr dirty="0" sz="1200" spc="-5">
                <a:latin typeface="Times New Roman"/>
                <a:cs typeface="Times New Roman"/>
              </a:rPr>
              <a:t>satu-persatu, </a:t>
            </a:r>
            <a:r>
              <a:rPr dirty="0" sz="1200">
                <a:latin typeface="Times New Roman"/>
                <a:cs typeface="Times New Roman"/>
              </a:rPr>
              <a:t>untuk menuliskan dua </a:t>
            </a:r>
            <a:r>
              <a:rPr dirty="0" sz="1200" spc="-5">
                <a:latin typeface="Times New Roman"/>
                <a:cs typeface="Times New Roman"/>
              </a:rPr>
              <a:t>angka </a:t>
            </a:r>
            <a:r>
              <a:rPr dirty="0" sz="1200">
                <a:latin typeface="Times New Roman"/>
                <a:cs typeface="Times New Roman"/>
              </a:rPr>
              <a:t>maka  </a:t>
            </a:r>
            <a:r>
              <a:rPr dirty="0" sz="1200" spc="-5">
                <a:latin typeface="Times New Roman"/>
                <a:cs typeface="Times New Roman"/>
              </a:rPr>
              <a:t>tinggal menggabungkan saja. </a:t>
            </a:r>
            <a:r>
              <a:rPr dirty="0" sz="1200">
                <a:latin typeface="Times New Roman"/>
                <a:cs typeface="Times New Roman"/>
              </a:rPr>
              <a:t>Misalnya </a:t>
            </a:r>
            <a:r>
              <a:rPr dirty="0" sz="1200" spc="-5">
                <a:latin typeface="Times New Roman"/>
                <a:cs typeface="Times New Roman"/>
              </a:rPr>
              <a:t>angka </a:t>
            </a:r>
            <a:r>
              <a:rPr dirty="0" sz="1200">
                <a:latin typeface="Times New Roman"/>
                <a:cs typeface="Times New Roman"/>
              </a:rPr>
              <a:t>10, maka </a:t>
            </a:r>
            <a:r>
              <a:rPr dirty="0" sz="1200" spc="-5">
                <a:latin typeface="Times New Roman"/>
                <a:cs typeface="Times New Roman"/>
              </a:rPr>
              <a:t>penulisannya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50" spc="-50" b="1">
                <a:latin typeface="Noto Sans Javanese"/>
                <a:cs typeface="Noto Sans Javanese"/>
              </a:rPr>
              <a:t>꧑꧐</a:t>
            </a:r>
            <a:endParaRPr sz="1250">
              <a:latin typeface="Noto Sans Javanese"/>
              <a:cs typeface="Noto Sans Javanese"/>
            </a:endParaRPr>
          </a:p>
          <a:p>
            <a:pPr marL="12700" marR="196850">
              <a:lnSpc>
                <a:spcPct val="122500"/>
              </a:lnSpc>
              <a:spcBef>
                <a:spcPts val="1970"/>
              </a:spcBef>
            </a:pPr>
            <a:r>
              <a:rPr dirty="0" sz="1200" spc="-5">
                <a:latin typeface="Times New Roman"/>
                <a:cs typeface="Times New Roman"/>
              </a:rPr>
              <a:t>Lalu bagaimana </a:t>
            </a:r>
            <a:r>
              <a:rPr dirty="0" sz="1200">
                <a:latin typeface="Times New Roman"/>
                <a:cs typeface="Times New Roman"/>
              </a:rPr>
              <a:t>penulisan tanda baca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Jawa? </a:t>
            </a:r>
            <a:r>
              <a:rPr dirty="0" sz="1200">
                <a:latin typeface="Times New Roman"/>
                <a:cs typeface="Times New Roman"/>
              </a:rPr>
              <a:t>Admin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menelusuri baik di  buku maupun </a:t>
            </a:r>
            <a:r>
              <a:rPr dirty="0" sz="1200" spc="-5">
                <a:latin typeface="Times New Roman"/>
                <a:cs typeface="Times New Roman"/>
              </a:rPr>
              <a:t>internet, </a:t>
            </a:r>
            <a:r>
              <a:rPr dirty="0" sz="1200">
                <a:latin typeface="Times New Roman"/>
                <a:cs typeface="Times New Roman"/>
              </a:rPr>
              <a:t>sementara </a:t>
            </a:r>
            <a:r>
              <a:rPr dirty="0" sz="1200" spc="-5">
                <a:latin typeface="Times New Roman"/>
                <a:cs typeface="Times New Roman"/>
              </a:rPr>
              <a:t>kami </a:t>
            </a:r>
            <a:r>
              <a:rPr dirty="0" sz="1200">
                <a:latin typeface="Times New Roman"/>
                <a:cs typeface="Times New Roman"/>
              </a:rPr>
              <a:t>baru </a:t>
            </a:r>
            <a:r>
              <a:rPr dirty="0" sz="1200" spc="-5">
                <a:latin typeface="Times New Roman"/>
                <a:cs typeface="Times New Roman"/>
              </a:rPr>
              <a:t>menemukan tanda </a:t>
            </a:r>
            <a:r>
              <a:rPr dirty="0" sz="1200">
                <a:latin typeface="Times New Roman"/>
                <a:cs typeface="Times New Roman"/>
              </a:rPr>
              <a:t>baca koma (,) ditulis </a:t>
            </a:r>
            <a:r>
              <a:rPr dirty="0" sz="1200" spc="-145" b="1">
                <a:latin typeface="Noto Sans Javanese"/>
                <a:cs typeface="Noto Sans Javanese"/>
              </a:rPr>
              <a:t>꧈</a:t>
            </a:r>
            <a:r>
              <a:rPr dirty="0" sz="1200" spc="20" b="1">
                <a:latin typeface="Noto Sans Javanese"/>
                <a:cs typeface="Noto Sans Javanese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200">
                <a:latin typeface="Times New Roman"/>
                <a:cs typeface="Times New Roman"/>
              </a:rPr>
              <a:t>titik (.) ditulis </a:t>
            </a:r>
            <a:r>
              <a:rPr dirty="0" sz="1200" spc="-114" b="1">
                <a:latin typeface="Noto Sans Javanese"/>
                <a:cs typeface="Noto Sans Javanese"/>
              </a:rPr>
              <a:t>꧉</a:t>
            </a:r>
            <a:r>
              <a:rPr dirty="0" sz="1200" spc="-114">
                <a:latin typeface="Times New Roman"/>
                <a:cs typeface="Times New Roman"/>
              </a:rPr>
              <a:t>. </a:t>
            </a:r>
            <a:r>
              <a:rPr dirty="0" sz="1200" spc="-5">
                <a:latin typeface="Times New Roman"/>
                <a:cs typeface="Times New Roman"/>
              </a:rPr>
              <a:t>Tanda baca </a:t>
            </a:r>
            <a:r>
              <a:rPr dirty="0" sz="1200">
                <a:latin typeface="Times New Roman"/>
                <a:cs typeface="Times New Roman"/>
              </a:rPr>
              <a:t>lainnya ditulis </a:t>
            </a:r>
            <a:r>
              <a:rPr dirty="0" sz="1200" spc="-5">
                <a:latin typeface="Times New Roman"/>
                <a:cs typeface="Times New Roman"/>
              </a:rPr>
              <a:t>seperti tanda </a:t>
            </a:r>
            <a:r>
              <a:rPr dirty="0" sz="1200">
                <a:latin typeface="Times New Roman"/>
                <a:cs typeface="Times New Roman"/>
              </a:rPr>
              <a:t>baca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endParaRPr sz="1200">
              <a:latin typeface="Times New Roman"/>
              <a:cs typeface="Times New Roman"/>
            </a:endParaRPr>
          </a:p>
          <a:p>
            <a:pPr marL="12700" marR="170180">
              <a:lnSpc>
                <a:spcPts val="1380"/>
              </a:lnSpc>
              <a:spcBef>
                <a:spcPts val="2390"/>
              </a:spcBef>
            </a:pPr>
            <a:r>
              <a:rPr dirty="0" sz="1200">
                <a:latin typeface="Times New Roman"/>
                <a:cs typeface="Times New Roman"/>
              </a:rPr>
              <a:t>Untuk tanda baca seperti </a:t>
            </a:r>
            <a:r>
              <a:rPr dirty="0" sz="1200" spc="-5">
                <a:latin typeface="Times New Roman"/>
                <a:cs typeface="Times New Roman"/>
              </a:rPr>
              <a:t>tanya dan </a:t>
            </a:r>
            <a:r>
              <a:rPr dirty="0" sz="1200">
                <a:latin typeface="Times New Roman"/>
                <a:cs typeface="Times New Roman"/>
              </a:rPr>
              <a:t>seru </a:t>
            </a:r>
            <a:r>
              <a:rPr dirty="0" sz="1200" spc="-5">
                <a:latin typeface="Times New Roman"/>
                <a:cs typeface="Times New Roman"/>
              </a:rPr>
              <a:t>belum </a:t>
            </a:r>
            <a:r>
              <a:rPr dirty="0" sz="1200">
                <a:latin typeface="Times New Roman"/>
                <a:cs typeface="Times New Roman"/>
              </a:rPr>
              <a:t>kami </a:t>
            </a:r>
            <a:r>
              <a:rPr dirty="0" sz="1200" spc="-5">
                <a:latin typeface="Times New Roman"/>
                <a:cs typeface="Times New Roman"/>
              </a:rPr>
              <a:t>temukan. </a:t>
            </a:r>
            <a:r>
              <a:rPr dirty="0" sz="1200">
                <a:latin typeface="Times New Roman"/>
                <a:cs typeface="Times New Roman"/>
              </a:rPr>
              <a:t>Ada kemungkinan </a:t>
            </a:r>
            <a:r>
              <a:rPr dirty="0" sz="1200" spc="-5">
                <a:latin typeface="Times New Roman"/>
                <a:cs typeface="Times New Roman"/>
              </a:rPr>
              <a:t>memang  aksara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tidak menggunakan </a:t>
            </a:r>
            <a:r>
              <a:rPr dirty="0" sz="1200">
                <a:latin typeface="Times New Roman"/>
                <a:cs typeface="Times New Roman"/>
              </a:rPr>
              <a:t>tanda baca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Makna </a:t>
            </a:r>
            <a:r>
              <a:rPr dirty="0" sz="1800" spc="-5" b="1">
                <a:latin typeface="Times New Roman"/>
                <a:cs typeface="Times New Roman"/>
              </a:rPr>
              <a:t>20 aksara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 telah </a:t>
            </a:r>
            <a:r>
              <a:rPr dirty="0" sz="1200">
                <a:latin typeface="Times New Roman"/>
                <a:cs typeface="Times New Roman"/>
              </a:rPr>
              <a:t>disinggung di </a:t>
            </a:r>
            <a:r>
              <a:rPr dirty="0" sz="1200" spc="-5">
                <a:latin typeface="Times New Roman"/>
                <a:cs typeface="Times New Roman"/>
              </a:rPr>
              <a:t>atas bahwa aksara Jawa </a:t>
            </a:r>
            <a:r>
              <a:rPr dirty="0" sz="1200">
                <a:latin typeface="Times New Roman"/>
                <a:cs typeface="Times New Roman"/>
              </a:rPr>
              <a:t>dibuat untuk </a:t>
            </a:r>
            <a:r>
              <a:rPr dirty="0" sz="1200" spc="-5">
                <a:latin typeface="Times New Roman"/>
                <a:cs typeface="Times New Roman"/>
              </a:rPr>
              <a:t>memberikan petunjuk </a:t>
            </a:r>
            <a:r>
              <a:rPr dirty="0" sz="1200">
                <a:latin typeface="Times New Roman"/>
                <a:cs typeface="Times New Roman"/>
              </a:rPr>
              <a:t>hidup  </a:t>
            </a:r>
            <a:r>
              <a:rPr dirty="0" sz="1200" spc="-5">
                <a:latin typeface="Times New Roman"/>
                <a:cs typeface="Times New Roman"/>
              </a:rPr>
              <a:t>bagi orang Jawa </a:t>
            </a:r>
            <a:r>
              <a:rPr dirty="0" sz="1200">
                <a:latin typeface="Times New Roman"/>
                <a:cs typeface="Times New Roman"/>
              </a:rPr>
              <a:t>khususnya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manusia pada umumnya. </a:t>
            </a:r>
            <a:r>
              <a:rPr dirty="0" sz="1200" spc="-5">
                <a:latin typeface="Times New Roman"/>
                <a:cs typeface="Times New Roman"/>
              </a:rPr>
              <a:t>Berikut penjelasan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arti  </a:t>
            </a: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secara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detail: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50" b="1">
                <a:latin typeface="Times New Roman"/>
                <a:cs typeface="Times New Roman"/>
              </a:rPr>
              <a:t>ha: </a:t>
            </a:r>
            <a:r>
              <a:rPr dirty="0" sz="1350" spc="-110" b="1">
                <a:latin typeface="Noto Sans Javanese"/>
                <a:cs typeface="Noto Sans Javanese"/>
              </a:rPr>
              <a:t>ꦲ</a:t>
            </a:r>
            <a:r>
              <a:rPr dirty="0" sz="1350" spc="-11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na: </a:t>
            </a:r>
            <a:r>
              <a:rPr dirty="0" sz="1350" spc="-155" b="1">
                <a:latin typeface="Noto Sans Javanese"/>
                <a:cs typeface="Noto Sans Javanese"/>
              </a:rPr>
              <a:t>ꦤ</a:t>
            </a:r>
            <a:r>
              <a:rPr dirty="0" sz="1350" spc="-15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ca: </a:t>
            </a:r>
            <a:r>
              <a:rPr dirty="0" sz="1350" spc="-210" b="1">
                <a:latin typeface="Noto Sans Javanese"/>
                <a:cs typeface="Noto Sans Javanese"/>
              </a:rPr>
              <a:t>ꦕ</a:t>
            </a:r>
            <a:r>
              <a:rPr dirty="0" sz="1350" spc="-21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ra: </a:t>
            </a:r>
            <a:r>
              <a:rPr dirty="0" sz="1350" spc="-100" b="1">
                <a:latin typeface="Noto Sans Javanese"/>
                <a:cs typeface="Noto Sans Javanese"/>
              </a:rPr>
              <a:t>ꦫ</a:t>
            </a:r>
            <a:r>
              <a:rPr dirty="0" sz="1350" spc="-10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ka:</a:t>
            </a:r>
            <a:r>
              <a:rPr dirty="0" sz="1350" spc="-185" b="1">
                <a:latin typeface="Times New Roman"/>
                <a:cs typeface="Times New Roman"/>
              </a:rPr>
              <a:t> </a:t>
            </a:r>
            <a:r>
              <a:rPr dirty="0" sz="1350" spc="-325" b="1">
                <a:latin typeface="Noto Sans Javanese"/>
                <a:cs typeface="Noto Sans Javanese"/>
              </a:rPr>
              <a:t>ꦏ</a:t>
            </a:r>
            <a:endParaRPr sz="1350">
              <a:latin typeface="Noto Sans Javanese"/>
              <a:cs typeface="Noto Sans Javanese"/>
            </a:endParaRPr>
          </a:p>
          <a:p>
            <a:pPr marL="12700" marR="563880">
              <a:lnSpc>
                <a:spcPts val="1380"/>
              </a:lnSpc>
              <a:spcBef>
                <a:spcPts val="2515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Hana hutusan </a:t>
            </a:r>
            <a:r>
              <a:rPr dirty="0" sz="1200">
                <a:latin typeface="Times New Roman"/>
                <a:cs typeface="Times New Roman"/>
              </a:rPr>
              <a:t>ugi </a:t>
            </a:r>
            <a:r>
              <a:rPr dirty="0" sz="1200" spc="-5">
                <a:latin typeface="Times New Roman"/>
                <a:cs typeface="Times New Roman"/>
              </a:rPr>
              <a:t>hutusaning </a:t>
            </a:r>
            <a:r>
              <a:rPr dirty="0" sz="1200">
                <a:latin typeface="Times New Roman"/>
                <a:cs typeface="Times New Roman"/>
              </a:rPr>
              <a:t>urip, inggih punika </a:t>
            </a:r>
            <a:r>
              <a:rPr dirty="0" sz="1200" spc="-5">
                <a:latin typeface="Times New Roman"/>
                <a:cs typeface="Times New Roman"/>
              </a:rPr>
              <a:t>"napas" </a:t>
            </a:r>
            <a:r>
              <a:rPr dirty="0" sz="1200">
                <a:latin typeface="Times New Roman"/>
                <a:cs typeface="Times New Roman"/>
              </a:rPr>
              <a:t>ingkang  </a:t>
            </a:r>
            <a:r>
              <a:rPr dirty="0" sz="1200" spc="-5">
                <a:latin typeface="Times New Roman"/>
                <a:cs typeface="Times New Roman"/>
              </a:rPr>
              <a:t>kewajibanipun manunggalaken </a:t>
            </a:r>
            <a:r>
              <a:rPr dirty="0" sz="1200">
                <a:latin typeface="Times New Roman"/>
                <a:cs typeface="Times New Roman"/>
              </a:rPr>
              <a:t>jiwa lan </a:t>
            </a:r>
            <a:r>
              <a:rPr dirty="0" sz="1200" spc="-5">
                <a:latin typeface="Times New Roman"/>
                <a:cs typeface="Times New Roman"/>
              </a:rPr>
              <a:t>wadhagipun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manungsa.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57834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Ada </a:t>
            </a:r>
            <a:r>
              <a:rPr dirty="0" sz="1200">
                <a:latin typeface="Times New Roman"/>
                <a:cs typeface="Times New Roman"/>
              </a:rPr>
              <a:t>utusan hidup </a:t>
            </a:r>
            <a:r>
              <a:rPr dirty="0" sz="1200" spc="-5">
                <a:latin typeface="Times New Roman"/>
                <a:cs typeface="Times New Roman"/>
              </a:rPr>
              <a:t>yaitu nafas yang </a:t>
            </a:r>
            <a:r>
              <a:rPr dirty="0" sz="1200">
                <a:latin typeface="Times New Roman"/>
                <a:cs typeface="Times New Roman"/>
              </a:rPr>
              <a:t>kewajibannya </a:t>
            </a:r>
            <a:r>
              <a:rPr dirty="0" sz="1200" spc="-5">
                <a:latin typeface="Times New Roman"/>
                <a:cs typeface="Times New Roman"/>
              </a:rPr>
              <a:t>menyatukan </a:t>
            </a:r>
            <a:r>
              <a:rPr dirty="0" sz="1200">
                <a:latin typeface="Times New Roman"/>
                <a:cs typeface="Times New Roman"/>
              </a:rPr>
              <a:t>jiwa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raga  </a:t>
            </a:r>
            <a:r>
              <a:rPr dirty="0" sz="1200" spc="-5">
                <a:latin typeface="Times New Roman"/>
                <a:cs typeface="Times New Roman"/>
              </a:rPr>
              <a:t>manusia.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Jlentrehipun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(penjabaran):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mitados,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mempercayakan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kapitados,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dipercaya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Wonten hingkang </a:t>
            </a:r>
            <a:r>
              <a:rPr dirty="0" sz="1200">
                <a:latin typeface="Times New Roman"/>
                <a:cs typeface="Times New Roman"/>
              </a:rPr>
              <a:t>kapitados </a:t>
            </a:r>
            <a:r>
              <a:rPr dirty="0" sz="1200" spc="-5">
                <a:latin typeface="Times New Roman"/>
                <a:cs typeface="Times New Roman"/>
              </a:rPr>
              <a:t>makarti,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 dipercaya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bertindak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2620" cy="85966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>
                <a:latin typeface="Times New Roman"/>
                <a:cs typeface="Times New Roman"/>
              </a:rPr>
              <a:t>Paugeran Titah Manungsa lan Kuwajibanipun </a:t>
            </a:r>
            <a:r>
              <a:rPr dirty="0" sz="1200" b="1">
                <a:latin typeface="Times New Roman"/>
                <a:cs typeface="Times New Roman"/>
              </a:rPr>
              <a:t>Tumitah</a:t>
            </a:r>
            <a:r>
              <a:rPr dirty="0" sz="1200">
                <a:latin typeface="Times New Roman"/>
                <a:cs typeface="Times New Roman"/>
              </a:rPr>
              <a:t>" = </a:t>
            </a:r>
            <a:r>
              <a:rPr dirty="0" sz="1200" spc="-5">
                <a:latin typeface="Times New Roman"/>
                <a:cs typeface="Times New Roman"/>
              </a:rPr>
              <a:t>Pedoman </a:t>
            </a:r>
            <a:r>
              <a:rPr dirty="0" sz="1200">
                <a:latin typeface="Times New Roman"/>
                <a:cs typeface="Times New Roman"/>
              </a:rPr>
              <a:t>hidup </a:t>
            </a:r>
            <a:r>
              <a:rPr dirty="0" sz="1200" spc="-5">
                <a:latin typeface="Times New Roman"/>
                <a:cs typeface="Times New Roman"/>
              </a:rPr>
              <a:t>manusia dan  kewajiban </a:t>
            </a:r>
            <a:r>
              <a:rPr dirty="0" sz="1200">
                <a:latin typeface="Times New Roman"/>
                <a:cs typeface="Times New Roman"/>
              </a:rPr>
              <a:t>hidup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da: </a:t>
            </a:r>
            <a:r>
              <a:rPr dirty="0" sz="1350" spc="-190" b="1">
                <a:latin typeface="Noto Sans Javanese"/>
                <a:cs typeface="Noto Sans Javanese"/>
              </a:rPr>
              <a:t>ꦢ</a:t>
            </a:r>
            <a:r>
              <a:rPr dirty="0" sz="1350" spc="-19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ta: </a:t>
            </a:r>
            <a:r>
              <a:rPr dirty="0" sz="1350" spc="-125" b="1">
                <a:latin typeface="Noto Sans Javanese"/>
                <a:cs typeface="Noto Sans Javanese"/>
              </a:rPr>
              <a:t>ꦠ</a:t>
            </a:r>
            <a:r>
              <a:rPr dirty="0" sz="1350" spc="-12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sa: </a:t>
            </a:r>
            <a:r>
              <a:rPr dirty="0" sz="1350" spc="-225" b="1">
                <a:latin typeface="Noto Sans Javanese"/>
                <a:cs typeface="Noto Sans Javanese"/>
              </a:rPr>
              <a:t>ꦱ</a:t>
            </a:r>
            <a:r>
              <a:rPr dirty="0" sz="1350" spc="-225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wa: </a:t>
            </a:r>
            <a:r>
              <a:rPr dirty="0" sz="1350" spc="-140" b="1">
                <a:latin typeface="Noto Sans Javanese"/>
                <a:cs typeface="Noto Sans Javanese"/>
              </a:rPr>
              <a:t>ꦮ</a:t>
            </a:r>
            <a:r>
              <a:rPr dirty="0" sz="1350" spc="-14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la:</a:t>
            </a:r>
            <a:r>
              <a:rPr dirty="0" sz="1350" spc="-190" b="1">
                <a:latin typeface="Times New Roman"/>
                <a:cs typeface="Times New Roman"/>
              </a:rPr>
              <a:t> </a:t>
            </a:r>
            <a:r>
              <a:rPr dirty="0" sz="1350" spc="-215" b="1">
                <a:latin typeface="Noto Sans Javanese"/>
                <a:cs typeface="Noto Sans Javanese"/>
              </a:rPr>
              <a:t>ꦭ</a:t>
            </a:r>
            <a:endParaRPr sz="135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Manungsa menawi sampun kakersakaken tumitah </a:t>
            </a:r>
            <a:r>
              <a:rPr dirty="0" sz="1200">
                <a:latin typeface="Times New Roman"/>
                <a:cs typeface="Times New Roman"/>
              </a:rPr>
              <a:t>ngantos dumugining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da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 spc="-70">
                <a:latin typeface="Noto Sans Javanese"/>
                <a:cs typeface="Noto Sans Javanese"/>
              </a:rPr>
              <a:t>ꦢ</a:t>
            </a:r>
            <a:r>
              <a:rPr dirty="0" sz="1200" spc="-70">
                <a:latin typeface="Times New Roman"/>
                <a:cs typeface="Times New Roman"/>
              </a:rPr>
              <a:t>, </a:t>
            </a:r>
            <a:r>
              <a:rPr dirty="0" sz="1200" spc="-5" b="1">
                <a:latin typeface="Times New Roman"/>
                <a:cs typeface="Times New Roman"/>
              </a:rPr>
              <a:t>ta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30">
                <a:latin typeface="Noto Sans Javanese"/>
                <a:cs typeface="Noto Sans Javanese"/>
              </a:rPr>
              <a:t>ꦠ </a:t>
            </a:r>
            <a:r>
              <a:rPr dirty="0" sz="1200">
                <a:latin typeface="Times New Roman"/>
                <a:cs typeface="Times New Roman"/>
              </a:rPr>
              <a:t>inggih punika </a:t>
            </a:r>
            <a:r>
              <a:rPr dirty="0" sz="1200" spc="-5">
                <a:latin typeface="Times New Roman"/>
                <a:cs typeface="Times New Roman"/>
              </a:rPr>
              <a:t>wanci pinasthi kedah </a:t>
            </a:r>
            <a:r>
              <a:rPr dirty="0" sz="1200">
                <a:latin typeface="Times New Roman"/>
                <a:cs typeface="Times New Roman"/>
              </a:rPr>
              <a:t>mboten </a:t>
            </a:r>
            <a:r>
              <a:rPr dirty="0" sz="1200" spc="-5" b="1">
                <a:latin typeface="Times New Roman"/>
                <a:cs typeface="Times New Roman"/>
              </a:rPr>
              <a:t>sa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85">
                <a:latin typeface="Noto Sans Javanese"/>
                <a:cs typeface="Noto Sans Javanese"/>
              </a:rPr>
              <a:t>ꦱ</a:t>
            </a:r>
            <a:r>
              <a:rPr dirty="0" sz="1200" spc="-85">
                <a:latin typeface="Times New Roman"/>
                <a:cs typeface="Times New Roman"/>
              </a:rPr>
              <a:t>, </a:t>
            </a:r>
            <a:r>
              <a:rPr dirty="0" sz="1200" spc="-5" b="1">
                <a:latin typeface="Times New Roman"/>
                <a:cs typeface="Times New Roman"/>
              </a:rPr>
              <a:t>wa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 spc="-15">
                <a:latin typeface="Noto Sans Javanese"/>
                <a:cs typeface="Noto Sans Javanese"/>
              </a:rPr>
              <a:t>ꦮ</a:t>
            </a:r>
            <a:r>
              <a:rPr dirty="0" sz="1200" spc="-15">
                <a:latin typeface="Times New Roman"/>
                <a:cs typeface="Times New Roman"/>
              </a:rPr>
              <a:t>, </a:t>
            </a:r>
            <a:r>
              <a:rPr dirty="0" sz="1200" b="1">
                <a:latin typeface="Times New Roman"/>
                <a:cs typeface="Times New Roman"/>
              </a:rPr>
              <a:t>la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10">
                <a:latin typeface="Noto Sans Javanese"/>
                <a:cs typeface="Noto Sans Javanese"/>
              </a:rPr>
              <a:t>ꦭ</a:t>
            </a:r>
            <a:r>
              <a:rPr dirty="0" sz="1200" spc="10">
                <a:latin typeface="Times New Roman"/>
                <a:cs typeface="Times New Roman"/>
              </a:rPr>
              <a:t>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tegesipun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1200" spc="-5">
                <a:latin typeface="Times New Roman"/>
                <a:cs typeface="Times New Roman"/>
              </a:rPr>
              <a:t>hamung </a:t>
            </a:r>
            <a:r>
              <a:rPr dirty="0" sz="1200">
                <a:latin typeface="Times New Roman"/>
                <a:cs typeface="Times New Roman"/>
              </a:rPr>
              <a:t>nampi </a:t>
            </a:r>
            <a:r>
              <a:rPr dirty="0" sz="1200" spc="-5">
                <a:latin typeface="Times New Roman"/>
                <a:cs typeface="Times New Roman"/>
              </a:rPr>
              <a:t>lan nglampahi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pepesthen.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74650">
              <a:lnSpc>
                <a:spcPct val="9590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Jika manusia </a:t>
            </a:r>
            <a:r>
              <a:rPr dirty="0" sz="1200" spc="-5">
                <a:latin typeface="Times New Roman"/>
                <a:cs typeface="Times New Roman"/>
              </a:rPr>
              <a:t>sudah </a:t>
            </a:r>
            <a:r>
              <a:rPr dirty="0" sz="1200">
                <a:latin typeface="Times New Roman"/>
                <a:cs typeface="Times New Roman"/>
              </a:rPr>
              <a:t>diinginkan </a:t>
            </a:r>
            <a:r>
              <a:rPr dirty="0" sz="1200" spc="-5">
                <a:latin typeface="Times New Roman"/>
                <a:cs typeface="Times New Roman"/>
              </a:rPr>
              <a:t>(Allah) </a:t>
            </a:r>
            <a:r>
              <a:rPr dirty="0" sz="1200">
                <a:latin typeface="Times New Roman"/>
                <a:cs typeface="Times New Roman"/>
              </a:rPr>
              <a:t>hidup hingga </a:t>
            </a:r>
            <a:r>
              <a:rPr dirty="0" sz="1200" spc="-5">
                <a:latin typeface="Times New Roman"/>
                <a:cs typeface="Times New Roman"/>
              </a:rPr>
              <a:t>sampai </a:t>
            </a:r>
            <a:r>
              <a:rPr dirty="0" sz="1200">
                <a:latin typeface="Times New Roman"/>
                <a:cs typeface="Times New Roman"/>
              </a:rPr>
              <a:t>waktu </a:t>
            </a:r>
            <a:r>
              <a:rPr dirty="0" sz="1200" spc="-5">
                <a:latin typeface="Times New Roman"/>
                <a:cs typeface="Times New Roman"/>
              </a:rPr>
              <a:t>yang telah  ditentukan seharusnya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mengingkari, </a:t>
            </a:r>
            <a:r>
              <a:rPr dirty="0" sz="1200">
                <a:latin typeface="Times New Roman"/>
                <a:cs typeface="Times New Roman"/>
              </a:rPr>
              <a:t>harus </a:t>
            </a:r>
            <a:r>
              <a:rPr dirty="0" sz="1200" spc="-5">
                <a:latin typeface="Times New Roman"/>
                <a:cs typeface="Times New Roman"/>
              </a:rPr>
              <a:t>diterima dengan ikhlas apa yang telah  ditentukan-Nya.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pa: </a:t>
            </a:r>
            <a:r>
              <a:rPr dirty="0" sz="1350" spc="-110" b="1">
                <a:latin typeface="Noto Sans Javanese"/>
                <a:cs typeface="Noto Sans Javanese"/>
              </a:rPr>
              <a:t>ꦥ</a:t>
            </a:r>
            <a:r>
              <a:rPr dirty="0" sz="1350" spc="-11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dha: </a:t>
            </a:r>
            <a:r>
              <a:rPr dirty="0" sz="1350" spc="-250" b="1">
                <a:latin typeface="Noto Sans Javanese"/>
                <a:cs typeface="Noto Sans Javanese"/>
              </a:rPr>
              <a:t>ꦝ</a:t>
            </a:r>
            <a:r>
              <a:rPr dirty="0" sz="1350" spc="-25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ja: </a:t>
            </a:r>
            <a:r>
              <a:rPr dirty="0" sz="1350" spc="-114" b="1">
                <a:latin typeface="Noto Sans Javanese"/>
                <a:cs typeface="Noto Sans Javanese"/>
              </a:rPr>
              <a:t>ꦗ</a:t>
            </a:r>
            <a:r>
              <a:rPr dirty="0" sz="1350" spc="-114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ya: </a:t>
            </a:r>
            <a:r>
              <a:rPr dirty="0" sz="1350" spc="-260" b="1">
                <a:latin typeface="Noto Sans Javanese"/>
                <a:cs typeface="Noto Sans Javanese"/>
              </a:rPr>
              <a:t>ꦪ</a:t>
            </a:r>
            <a:r>
              <a:rPr dirty="0" sz="1350" spc="-260" b="1">
                <a:latin typeface="Times New Roman"/>
                <a:cs typeface="Times New Roman"/>
              </a:rPr>
              <a:t>, </a:t>
            </a:r>
            <a:r>
              <a:rPr dirty="0" sz="1350" b="1">
                <a:latin typeface="Times New Roman"/>
                <a:cs typeface="Times New Roman"/>
              </a:rPr>
              <a:t>nya:</a:t>
            </a:r>
            <a:r>
              <a:rPr dirty="0" sz="1350" spc="-75" b="1">
                <a:latin typeface="Times New Roman"/>
                <a:cs typeface="Times New Roman"/>
              </a:rPr>
              <a:t> </a:t>
            </a:r>
            <a:r>
              <a:rPr dirty="0" sz="1350" spc="-260" b="1">
                <a:latin typeface="Noto Sans Javanese"/>
                <a:cs typeface="Noto Sans Javanese"/>
              </a:rPr>
              <a:t>ꦚ</a:t>
            </a:r>
            <a:endParaRPr sz="1350">
              <a:latin typeface="Noto Sans Javanese"/>
              <a:cs typeface="Noto Sans Javanese"/>
            </a:endParaRPr>
          </a:p>
          <a:p>
            <a:pPr marL="12700" marR="163830">
              <a:lnSpc>
                <a:spcPts val="1380"/>
              </a:lnSpc>
              <a:spcBef>
                <a:spcPts val="2515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Manunggaling Hingkang Paring Gesang kaliyan </a:t>
            </a:r>
            <a:r>
              <a:rPr dirty="0" sz="1200">
                <a:latin typeface="Times New Roman"/>
                <a:cs typeface="Times New Roman"/>
              </a:rPr>
              <a:t>ingkang dipun Paringi  </a:t>
            </a:r>
            <a:r>
              <a:rPr dirty="0" sz="1200" spc="-5">
                <a:latin typeface="Times New Roman"/>
                <a:cs typeface="Times New Roman"/>
              </a:rPr>
              <a:t>Gesang. </a:t>
            </a:r>
            <a:r>
              <a:rPr dirty="0" sz="1200">
                <a:latin typeface="Times New Roman"/>
                <a:cs typeface="Times New Roman"/>
              </a:rPr>
              <a:t>Keplasipun "</a:t>
            </a:r>
            <a:r>
              <a:rPr dirty="0" sz="1200" b="1">
                <a:latin typeface="Times New Roman"/>
                <a:cs typeface="Times New Roman"/>
              </a:rPr>
              <a:t>padha</a:t>
            </a:r>
            <a:r>
              <a:rPr dirty="0" sz="1200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imes New Roman"/>
                <a:cs typeface="Times New Roman"/>
              </a:rPr>
              <a:t>utawi "</a:t>
            </a:r>
            <a:r>
              <a:rPr dirty="0" sz="1200" spc="-5" b="1">
                <a:latin typeface="Times New Roman"/>
                <a:cs typeface="Times New Roman"/>
              </a:rPr>
              <a:t>keplok</a:t>
            </a:r>
            <a:r>
              <a:rPr dirty="0" sz="1200" spc="-5">
                <a:latin typeface="Times New Roman"/>
                <a:cs typeface="Times New Roman"/>
              </a:rPr>
              <a:t>" "</a:t>
            </a:r>
            <a:r>
              <a:rPr dirty="0" sz="1200" spc="-5" b="1">
                <a:latin typeface="Times New Roman"/>
                <a:cs typeface="Times New Roman"/>
              </a:rPr>
              <a:t>jumbuh</a:t>
            </a:r>
            <a:r>
              <a:rPr dirty="0" sz="1200" spc="-5">
                <a:latin typeface="Times New Roman"/>
                <a:cs typeface="Times New Roman"/>
              </a:rPr>
              <a:t>" tunggil </a:t>
            </a:r>
            <a:r>
              <a:rPr dirty="0" sz="1200">
                <a:latin typeface="Times New Roman"/>
                <a:cs typeface="Times New Roman"/>
              </a:rPr>
              <a:t>batin </a:t>
            </a:r>
            <a:r>
              <a:rPr dirty="0" sz="1200" spc="-5">
                <a:latin typeface="Times New Roman"/>
                <a:cs typeface="Times New Roman"/>
              </a:rPr>
              <a:t>winedharing </a:t>
            </a:r>
            <a:r>
              <a:rPr dirty="0" sz="1200">
                <a:latin typeface="Times New Roman"/>
                <a:cs typeface="Times New Roman"/>
              </a:rPr>
              <a:t>Pakarti  </a:t>
            </a:r>
            <a:r>
              <a:rPr dirty="0" sz="1200" spc="-5">
                <a:latin typeface="Times New Roman"/>
                <a:cs typeface="Times New Roman"/>
              </a:rPr>
              <a:t>(lahir) </a:t>
            </a:r>
            <a:r>
              <a:rPr dirty="0" sz="1200">
                <a:latin typeface="Times New Roman"/>
                <a:cs typeface="Times New Roman"/>
              </a:rPr>
              <a:t>adhedhasar </a:t>
            </a:r>
            <a:r>
              <a:rPr dirty="0" sz="1200" spc="-5">
                <a:latin typeface="Times New Roman"/>
                <a:cs typeface="Times New Roman"/>
              </a:rPr>
              <a:t>Luhur </a:t>
            </a:r>
            <a:r>
              <a:rPr dirty="0" sz="1200">
                <a:latin typeface="Times New Roman"/>
                <a:cs typeface="Times New Roman"/>
              </a:rPr>
              <a:t>lan </a:t>
            </a:r>
            <a:r>
              <a:rPr dirty="0" sz="1200" spc="-5">
                <a:latin typeface="Times New Roman"/>
                <a:cs typeface="Times New Roman"/>
              </a:rPr>
              <a:t>Utama. </a:t>
            </a:r>
            <a:r>
              <a:rPr dirty="0" sz="1200" b="1">
                <a:latin typeface="Times New Roman"/>
                <a:cs typeface="Times New Roman"/>
              </a:rPr>
              <a:t>Jaya </a:t>
            </a:r>
            <a:r>
              <a:rPr dirty="0" sz="1200">
                <a:latin typeface="Times New Roman"/>
                <a:cs typeface="Times New Roman"/>
              </a:rPr>
              <a:t>punika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Menang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858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Bersatunya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Memberikan Hidup </a:t>
            </a:r>
            <a:r>
              <a:rPr dirty="0" sz="1200">
                <a:latin typeface="Times New Roman"/>
                <a:cs typeface="Times New Roman"/>
              </a:rPr>
              <a:t>(Allah)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yang diberi hidup </a:t>
            </a:r>
            <a:r>
              <a:rPr dirty="0" sz="1200" spc="-5">
                <a:latin typeface="Times New Roman"/>
                <a:cs typeface="Times New Roman"/>
              </a:rPr>
              <a:t>(manusia).  Kata </a:t>
            </a:r>
            <a:r>
              <a:rPr dirty="0" sz="1200">
                <a:latin typeface="Times New Roman"/>
                <a:cs typeface="Times New Roman"/>
              </a:rPr>
              <a:t>padha </a:t>
            </a:r>
            <a:r>
              <a:rPr dirty="0" sz="1200" spc="-5">
                <a:latin typeface="Times New Roman"/>
                <a:cs typeface="Times New Roman"/>
              </a:rPr>
              <a:t>(sama) atau </a:t>
            </a:r>
            <a:r>
              <a:rPr dirty="0" sz="1200">
                <a:latin typeface="Times New Roman"/>
                <a:cs typeface="Times New Roman"/>
              </a:rPr>
              <a:t>kompak </a:t>
            </a:r>
            <a:r>
              <a:rPr dirty="0" sz="1200" spc="-5">
                <a:latin typeface="Times New Roman"/>
                <a:cs typeface="Times New Roman"/>
              </a:rPr>
              <a:t>sesuai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5">
                <a:latin typeface="Times New Roman"/>
                <a:cs typeface="Times New Roman"/>
              </a:rPr>
              <a:t>batin </a:t>
            </a:r>
            <a:r>
              <a:rPr dirty="0" sz="1200">
                <a:latin typeface="Times New Roman"/>
                <a:cs typeface="Times New Roman"/>
              </a:rPr>
              <a:t>diwujudkan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>
                <a:latin typeface="Times New Roman"/>
                <a:cs typeface="Times New Roman"/>
              </a:rPr>
              <a:t>tingkah laku  </a:t>
            </a:r>
            <a:r>
              <a:rPr dirty="0" sz="1200" spc="-5">
                <a:latin typeface="Times New Roman"/>
                <a:cs typeface="Times New Roman"/>
              </a:rPr>
              <a:t>berpedoman </a:t>
            </a:r>
            <a:r>
              <a:rPr dirty="0" sz="1200">
                <a:latin typeface="Times New Roman"/>
                <a:cs typeface="Times New Roman"/>
              </a:rPr>
              <a:t>Luhur </a:t>
            </a:r>
            <a:r>
              <a:rPr dirty="0" sz="1200" spc="-5">
                <a:latin typeface="Times New Roman"/>
                <a:cs typeface="Times New Roman"/>
              </a:rPr>
              <a:t>dan Utama. Jaya </a:t>
            </a:r>
            <a:r>
              <a:rPr dirty="0" sz="1200">
                <a:latin typeface="Times New Roman"/>
                <a:cs typeface="Times New Roman"/>
              </a:rPr>
              <a:t>yang dimaksud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ma: </a:t>
            </a:r>
            <a:r>
              <a:rPr dirty="0" sz="1350" spc="-120" b="1">
                <a:latin typeface="Noto Sans Javanese"/>
                <a:cs typeface="Noto Sans Javanese"/>
              </a:rPr>
              <a:t>ꦩ</a:t>
            </a:r>
            <a:r>
              <a:rPr dirty="0" sz="1350" spc="-120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ga: </a:t>
            </a:r>
            <a:r>
              <a:rPr dirty="0" sz="1350" spc="65" b="1">
                <a:latin typeface="Noto Sans Javanese"/>
                <a:cs typeface="Noto Sans Javanese"/>
              </a:rPr>
              <a:t>ꦒ</a:t>
            </a:r>
            <a:r>
              <a:rPr dirty="0" sz="1350" spc="6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ba: </a:t>
            </a:r>
            <a:r>
              <a:rPr dirty="0" sz="1350" spc="-145" b="1">
                <a:latin typeface="Noto Sans Javanese"/>
                <a:cs typeface="Noto Sans Javanese"/>
              </a:rPr>
              <a:t>ꦧ</a:t>
            </a:r>
            <a:r>
              <a:rPr dirty="0" sz="1350" spc="-14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tha: </a:t>
            </a:r>
            <a:r>
              <a:rPr dirty="0" sz="1350" spc="-135" b="1">
                <a:latin typeface="Noto Sans Javanese"/>
                <a:cs typeface="Noto Sans Javanese"/>
              </a:rPr>
              <a:t>ꦛ</a:t>
            </a:r>
            <a:r>
              <a:rPr dirty="0" sz="1350" spc="-135" b="1">
                <a:latin typeface="Times New Roman"/>
                <a:cs typeface="Times New Roman"/>
              </a:rPr>
              <a:t>, </a:t>
            </a:r>
            <a:r>
              <a:rPr dirty="0" sz="1350" spc="-5" b="1">
                <a:latin typeface="Times New Roman"/>
                <a:cs typeface="Times New Roman"/>
              </a:rPr>
              <a:t>nga:</a:t>
            </a:r>
            <a:r>
              <a:rPr dirty="0" sz="1350" spc="-120" b="1">
                <a:latin typeface="Times New Roman"/>
                <a:cs typeface="Times New Roman"/>
              </a:rPr>
              <a:t> </a:t>
            </a:r>
            <a:r>
              <a:rPr dirty="0" sz="1350" spc="-275" b="1">
                <a:latin typeface="Noto Sans Javanese"/>
                <a:cs typeface="Noto Sans Javanese"/>
              </a:rPr>
              <a:t>ꦔ</a:t>
            </a:r>
            <a:endParaRPr sz="1350">
              <a:latin typeface="Noto Sans Javanese"/>
              <a:cs typeface="Noto Sans Javanese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</a:pPr>
            <a:r>
              <a:rPr dirty="0" sz="1200" spc="-5" b="1">
                <a:latin typeface="Times New Roman"/>
                <a:cs typeface="Times New Roman"/>
              </a:rPr>
              <a:t>Makna dan arti</a:t>
            </a:r>
            <a:r>
              <a:rPr dirty="0" sz="1200" spc="-5">
                <a:latin typeface="Times New Roman"/>
                <a:cs typeface="Times New Roman"/>
              </a:rPr>
              <a:t>: Sumangga dhawuh lan </a:t>
            </a:r>
            <a:r>
              <a:rPr dirty="0" sz="1200">
                <a:latin typeface="Times New Roman"/>
                <a:cs typeface="Times New Roman"/>
              </a:rPr>
              <a:t>Pepacuhipun Hingkang </a:t>
            </a:r>
            <a:r>
              <a:rPr dirty="0" sz="1200" spc="-5">
                <a:latin typeface="Times New Roman"/>
                <a:cs typeface="Times New Roman"/>
              </a:rPr>
              <a:t>Paring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Gesang.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Tegesipun</a:t>
            </a:r>
            <a:r>
              <a:rPr dirty="0" sz="1200" spc="-5">
                <a:latin typeface="Times New Roman"/>
                <a:cs typeface="Times New Roman"/>
              </a:rPr>
              <a:t>: Sumarah Garising Kodrat nadyan </a:t>
            </a:r>
            <a:r>
              <a:rPr dirty="0" sz="1200">
                <a:latin typeface="Times New Roman"/>
                <a:cs typeface="Times New Roman"/>
              </a:rPr>
              <a:t>kalilan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hamiradati.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Menerima </a:t>
            </a:r>
            <a:r>
              <a:rPr dirty="0" sz="1200">
                <a:latin typeface="Times New Roman"/>
                <a:cs typeface="Times New Roman"/>
              </a:rPr>
              <a:t>garis hidup </a:t>
            </a:r>
            <a:r>
              <a:rPr dirty="0" sz="1200" spc="-5">
                <a:latin typeface="Times New Roman"/>
                <a:cs typeface="Times New Roman"/>
              </a:rPr>
              <a:t>meskipun </a:t>
            </a:r>
            <a:r>
              <a:rPr dirty="0" sz="1200">
                <a:latin typeface="Times New Roman"/>
                <a:cs typeface="Times New Roman"/>
              </a:rPr>
              <a:t>boleh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873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manusia sudah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meletakkan </a:t>
            </a:r>
            <a:r>
              <a:rPr dirty="0" sz="1200">
                <a:latin typeface="Times New Roman"/>
                <a:cs typeface="Times New Roman"/>
              </a:rPr>
              <a:t>rasa </a:t>
            </a:r>
            <a:r>
              <a:rPr dirty="0" sz="1200" spc="-5">
                <a:latin typeface="Times New Roman"/>
                <a:cs typeface="Times New Roman"/>
              </a:rPr>
              <a:t>menurut kehendak </a:t>
            </a:r>
            <a:r>
              <a:rPr dirty="0" sz="1200">
                <a:latin typeface="Times New Roman"/>
                <a:cs typeface="Times New Roman"/>
              </a:rPr>
              <a:t>Yang Maha </a:t>
            </a:r>
            <a:r>
              <a:rPr dirty="0" sz="1200" spc="-5">
                <a:latin typeface="Times New Roman"/>
                <a:cs typeface="Times New Roman"/>
              </a:rPr>
              <a:t>Kuasa berarti sudah  </a:t>
            </a:r>
            <a:r>
              <a:rPr dirty="0" sz="1200">
                <a:latin typeface="Times New Roman"/>
                <a:cs typeface="Times New Roman"/>
              </a:rPr>
              <a:t>bisa disebut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b="1">
                <a:latin typeface="Times New Roman"/>
                <a:cs typeface="Times New Roman"/>
              </a:rPr>
              <a:t>Satriya</a:t>
            </a:r>
            <a:r>
              <a:rPr dirty="0" sz="1200" spc="-5">
                <a:latin typeface="Times New Roman"/>
                <a:cs typeface="Times New Roman"/>
              </a:rPr>
              <a:t>".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artinya 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590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Sa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Sawiji (Satu), </a:t>
            </a:r>
            <a:r>
              <a:rPr dirty="0" sz="1200" spc="-5" b="1">
                <a:latin typeface="Times New Roman"/>
                <a:cs typeface="Times New Roman"/>
              </a:rPr>
              <a:t>Tri </a:t>
            </a:r>
            <a:r>
              <a:rPr dirty="0" sz="1200">
                <a:latin typeface="Times New Roman"/>
                <a:cs typeface="Times New Roman"/>
              </a:rPr>
              <a:t>- telu </a:t>
            </a:r>
            <a:r>
              <a:rPr dirty="0" sz="1200" spc="-5">
                <a:latin typeface="Times New Roman"/>
                <a:cs typeface="Times New Roman"/>
              </a:rPr>
              <a:t>(tiga) </a:t>
            </a:r>
            <a:r>
              <a:rPr dirty="0" sz="1200" b="1">
                <a:latin typeface="Times New Roman"/>
                <a:cs typeface="Times New Roman"/>
              </a:rPr>
              <a:t>ya </a:t>
            </a:r>
            <a:r>
              <a:rPr dirty="0" sz="1200">
                <a:latin typeface="Times New Roman"/>
                <a:cs typeface="Times New Roman"/>
              </a:rPr>
              <a:t>- ingsung </a:t>
            </a:r>
            <a:r>
              <a:rPr dirty="0" sz="1200" spc="-5">
                <a:latin typeface="Times New Roman"/>
                <a:cs typeface="Times New Roman"/>
              </a:rPr>
              <a:t>(saya). </a:t>
            </a:r>
            <a:r>
              <a:rPr dirty="0" sz="1200">
                <a:latin typeface="Times New Roman"/>
                <a:cs typeface="Times New Roman"/>
              </a:rPr>
              <a:t>Jika sudah menduduki </a:t>
            </a:r>
            <a:r>
              <a:rPr dirty="0" sz="1200" spc="-5">
                <a:latin typeface="Times New Roman"/>
                <a:cs typeface="Times New Roman"/>
              </a:rPr>
              <a:t>Satriyanya,  </a:t>
            </a:r>
            <a:r>
              <a:rPr dirty="0" sz="1200">
                <a:latin typeface="Times New Roman"/>
                <a:cs typeface="Times New Roman"/>
              </a:rPr>
              <a:t>manusia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mendapatkan </a:t>
            </a:r>
            <a:r>
              <a:rPr dirty="0" sz="1200" spc="-5">
                <a:latin typeface="Times New Roman"/>
                <a:cs typeface="Times New Roman"/>
              </a:rPr>
              <a:t>daya atau buah </a:t>
            </a:r>
            <a:r>
              <a:rPr dirty="0" sz="1200">
                <a:latin typeface="Times New Roman"/>
                <a:cs typeface="Times New Roman"/>
              </a:rPr>
              <a:t>perbuatan </a:t>
            </a:r>
            <a:r>
              <a:rPr dirty="0" sz="1200" spc="-5">
                <a:latin typeface="Times New Roman"/>
                <a:cs typeface="Times New Roman"/>
              </a:rPr>
              <a:t>yang dinamakan Kanugrahan (Pahala),  mendapatkan pinjaman </a:t>
            </a:r>
            <a:r>
              <a:rPr dirty="0" sz="1200">
                <a:latin typeface="Times New Roman"/>
                <a:cs typeface="Times New Roman"/>
              </a:rPr>
              <a:t>supaya </a:t>
            </a:r>
            <a:r>
              <a:rPr dirty="0" sz="1200" spc="-5">
                <a:latin typeface="Times New Roman"/>
                <a:cs typeface="Times New Roman"/>
              </a:rPr>
              <a:t>dirawat. Seperti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tembang macapat kinanthi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bawah 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Kinanthi</a:t>
            </a:r>
            <a:endParaRPr sz="1200">
              <a:latin typeface="Times New Roman"/>
              <a:cs typeface="Times New Roman"/>
            </a:endParaRPr>
          </a:p>
          <a:p>
            <a:pPr marL="12700" marR="4163060">
              <a:lnSpc>
                <a:spcPts val="2780"/>
              </a:lnSpc>
              <a:spcBef>
                <a:spcPts val="305"/>
              </a:spcBef>
            </a:pPr>
            <a:r>
              <a:rPr dirty="0" sz="1200" spc="-5">
                <a:latin typeface="Times New Roman"/>
                <a:cs typeface="Times New Roman"/>
              </a:rPr>
              <a:t>Kabeh tetanduran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puniku  Bisane uwoh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marasi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53100" cy="875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Awit </a:t>
            </a:r>
            <a:r>
              <a:rPr dirty="0" sz="1200">
                <a:latin typeface="Times New Roman"/>
                <a:cs typeface="Times New Roman"/>
              </a:rPr>
              <a:t>Gustinira</a:t>
            </a:r>
            <a:endParaRPr sz="1200">
              <a:latin typeface="Times New Roman"/>
              <a:cs typeface="Times New Roman"/>
            </a:endParaRPr>
          </a:p>
          <a:p>
            <a:pPr marL="12700" marR="4123690">
              <a:lnSpc>
                <a:spcPct val="1929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Sapa </a:t>
            </a:r>
            <a:r>
              <a:rPr dirty="0" sz="1200">
                <a:latin typeface="Times New Roman"/>
                <a:cs typeface="Times New Roman"/>
              </a:rPr>
              <a:t>hingkang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hanampani  </a:t>
            </a:r>
            <a:r>
              <a:rPr dirty="0" sz="1200" spc="-5">
                <a:latin typeface="Times New Roman"/>
                <a:cs typeface="Times New Roman"/>
              </a:rPr>
              <a:t>Senadyan begja cilaka  "Aku" wajib den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ilangi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***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Satriya </a:t>
            </a:r>
            <a:r>
              <a:rPr dirty="0" sz="1200">
                <a:latin typeface="Times New Roman"/>
                <a:cs typeface="Times New Roman"/>
              </a:rPr>
              <a:t>hingkang</a:t>
            </a:r>
            <a:r>
              <a:rPr dirty="0" sz="1200" spc="-5">
                <a:latin typeface="Times New Roman"/>
                <a:cs typeface="Times New Roman"/>
              </a:rPr>
              <a:t> satuhu</a:t>
            </a:r>
            <a:endParaRPr sz="1200">
              <a:latin typeface="Times New Roman"/>
              <a:cs typeface="Times New Roman"/>
            </a:endParaRPr>
          </a:p>
          <a:p>
            <a:pPr marL="12700" marR="3844925">
              <a:lnSpc>
                <a:spcPts val="2790"/>
              </a:lnSpc>
              <a:spcBef>
                <a:spcPts val="310"/>
              </a:spcBef>
            </a:pPr>
            <a:r>
              <a:rPr dirty="0" sz="1200" spc="-5">
                <a:latin typeface="Times New Roman"/>
                <a:cs typeface="Times New Roman"/>
              </a:rPr>
              <a:t>Ha- Na- Ca- </a:t>
            </a:r>
            <a:r>
              <a:rPr dirty="0" sz="1200">
                <a:latin typeface="Times New Roman"/>
                <a:cs typeface="Times New Roman"/>
              </a:rPr>
              <a:t>Ra- </a:t>
            </a:r>
            <a:r>
              <a:rPr dirty="0" sz="1200" spc="-5">
                <a:latin typeface="Times New Roman"/>
                <a:cs typeface="Times New Roman"/>
              </a:rPr>
              <a:t>Ka- </a:t>
            </a:r>
            <a:r>
              <a:rPr dirty="0" sz="1200">
                <a:latin typeface="Times New Roman"/>
                <a:cs typeface="Times New Roman"/>
              </a:rPr>
              <a:t>ning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tulis  Titis </a:t>
            </a:r>
            <a:r>
              <a:rPr dirty="0" sz="1200" spc="-5">
                <a:latin typeface="Times New Roman"/>
                <a:cs typeface="Times New Roman"/>
              </a:rPr>
              <a:t>tetah </a:t>
            </a:r>
            <a:r>
              <a:rPr dirty="0" sz="1200">
                <a:latin typeface="Times New Roman"/>
                <a:cs typeface="Times New Roman"/>
              </a:rPr>
              <a:t>titi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tata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200" spc="-5">
                <a:latin typeface="Times New Roman"/>
                <a:cs typeface="Times New Roman"/>
              </a:rPr>
              <a:t>Tatas lakuning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ngaurip</a:t>
            </a:r>
            <a:endParaRPr sz="1200">
              <a:latin typeface="Times New Roman"/>
              <a:cs typeface="Times New Roman"/>
            </a:endParaRPr>
          </a:p>
          <a:p>
            <a:pPr marL="12700" marR="4154170">
              <a:lnSpc>
                <a:spcPct val="193300"/>
              </a:lnSpc>
            </a:pPr>
            <a:r>
              <a:rPr dirty="0" sz="1200" spc="-5">
                <a:latin typeface="Times New Roman"/>
                <a:cs typeface="Times New Roman"/>
              </a:rPr>
              <a:t>Sesongaran </a:t>
            </a:r>
            <a:r>
              <a:rPr dirty="0" sz="1200">
                <a:latin typeface="Times New Roman"/>
                <a:cs typeface="Times New Roman"/>
              </a:rPr>
              <a:t>dadya </a:t>
            </a:r>
            <a:r>
              <a:rPr dirty="0" sz="1200" spc="-5">
                <a:latin typeface="Times New Roman"/>
                <a:cs typeface="Times New Roman"/>
              </a:rPr>
              <a:t>wisa  Uwoh kang </a:t>
            </a:r>
            <a:r>
              <a:rPr dirty="0" sz="1200">
                <a:latin typeface="Times New Roman"/>
                <a:cs typeface="Times New Roman"/>
              </a:rPr>
              <a:t>bakal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tinampi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45770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Itu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isi pemikiran </a:t>
            </a:r>
            <a:r>
              <a:rPr dirty="0" sz="1200">
                <a:latin typeface="Times New Roman"/>
                <a:cs typeface="Times New Roman"/>
              </a:rPr>
              <a:t>tentang </a:t>
            </a:r>
            <a:r>
              <a:rPr dirty="0" sz="1200" spc="-5">
                <a:latin typeface="Times New Roman"/>
                <a:cs typeface="Times New Roman"/>
              </a:rPr>
              <a:t>aksara Jawa yang ada </a:t>
            </a:r>
            <a:r>
              <a:rPr dirty="0" sz="1200">
                <a:latin typeface="Times New Roman"/>
                <a:cs typeface="Times New Roman"/>
              </a:rPr>
              <a:t>hubungannya </a:t>
            </a:r>
            <a:r>
              <a:rPr dirty="0" sz="1200" spc="-5">
                <a:latin typeface="Times New Roman"/>
                <a:cs typeface="Times New Roman"/>
              </a:rPr>
              <a:t>dan sesuai dengan  "Kawruh Kasampurnan" </a:t>
            </a:r>
            <a:r>
              <a:rPr dirty="0" sz="1200">
                <a:latin typeface="Times New Roman"/>
                <a:cs typeface="Times New Roman"/>
              </a:rPr>
              <a:t>(ilmu </a:t>
            </a:r>
            <a:r>
              <a:rPr dirty="0" sz="1200" spc="-5">
                <a:latin typeface="Times New Roman"/>
                <a:cs typeface="Times New Roman"/>
              </a:rPr>
              <a:t>kesempurnaan) dalam menjalani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kehidupan.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Sedangkan kesesuaian aksara </a:t>
            </a:r>
            <a:r>
              <a:rPr dirty="0" sz="1200">
                <a:latin typeface="Times New Roman"/>
                <a:cs typeface="Times New Roman"/>
              </a:rPr>
              <a:t>Jawa dengan kehidupan </a:t>
            </a:r>
            <a:r>
              <a:rPr dirty="0" sz="1200" spc="-5">
                <a:latin typeface="Times New Roman"/>
                <a:cs typeface="Times New Roman"/>
              </a:rPr>
              <a:t>nyata: Ha Na </a:t>
            </a:r>
            <a:r>
              <a:rPr dirty="0" sz="1200">
                <a:latin typeface="Times New Roman"/>
                <a:cs typeface="Times New Roman"/>
              </a:rPr>
              <a:t>Ca Ra </a:t>
            </a:r>
            <a:r>
              <a:rPr dirty="0" sz="1200" spc="-5">
                <a:latin typeface="Times New Roman"/>
                <a:cs typeface="Times New Roman"/>
              </a:rPr>
              <a:t>Ka dan </a:t>
            </a:r>
            <a:r>
              <a:rPr dirty="0" sz="1200">
                <a:latin typeface="Times New Roman"/>
                <a:cs typeface="Times New Roman"/>
              </a:rPr>
              <a:t>seterusnya 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isinya </a:t>
            </a:r>
            <a:r>
              <a:rPr dirty="0" sz="1200" spc="-5">
                <a:latin typeface="Times New Roman"/>
                <a:cs typeface="Times New Roman"/>
              </a:rPr>
              <a:t>wajib </a:t>
            </a:r>
            <a:r>
              <a:rPr dirty="0" sz="1200">
                <a:latin typeface="Times New Roman"/>
                <a:cs typeface="Times New Roman"/>
              </a:rPr>
              <a:t>dipelajari </a:t>
            </a:r>
            <a:r>
              <a:rPr dirty="0" sz="1200" spc="-5">
                <a:latin typeface="Times New Roman"/>
                <a:cs typeface="Times New Roman"/>
              </a:rPr>
              <a:t>dengan membaca. </a:t>
            </a:r>
            <a:r>
              <a:rPr dirty="0" sz="1200">
                <a:latin typeface="Times New Roman"/>
                <a:cs typeface="Times New Roman"/>
              </a:rPr>
              <a:t>Artinya, </a:t>
            </a:r>
            <a:r>
              <a:rPr dirty="0" sz="1200" spc="-5">
                <a:latin typeface="Times New Roman"/>
                <a:cs typeface="Times New Roman"/>
              </a:rPr>
              <a:t>memahami atau mempelajari kejadian 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sekitar.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6479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belajar menulis, artinya melaksanakan </a:t>
            </a:r>
            <a:r>
              <a:rPr dirty="0" sz="1200">
                <a:latin typeface="Times New Roman"/>
                <a:cs typeface="Times New Roman"/>
              </a:rPr>
              <a:t>apa yang </a:t>
            </a:r>
            <a:r>
              <a:rPr dirty="0" sz="1200" spc="-5">
                <a:latin typeface="Times New Roman"/>
                <a:cs typeface="Times New Roman"/>
              </a:rPr>
              <a:t>telah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pelajari, </a:t>
            </a:r>
            <a:r>
              <a:rPr dirty="0" sz="1200">
                <a:latin typeface="Times New Roman"/>
                <a:cs typeface="Times New Roman"/>
              </a:rPr>
              <a:t>ditimbang-timbang  mana </a:t>
            </a:r>
            <a:r>
              <a:rPr dirty="0" sz="1200" spc="-5">
                <a:latin typeface="Times New Roman"/>
                <a:cs typeface="Times New Roman"/>
              </a:rPr>
              <a:t>yang terbaik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dijalani.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Makna </a:t>
            </a:r>
            <a:r>
              <a:rPr dirty="0" sz="1800" spc="-5" b="1">
                <a:latin typeface="Times New Roman"/>
                <a:cs typeface="Times New Roman"/>
              </a:rPr>
              <a:t>Sandhangan huruf </a:t>
            </a:r>
            <a:r>
              <a:rPr dirty="0" sz="1800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 marR="11620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Selain aksara </a:t>
            </a:r>
            <a:r>
              <a:rPr dirty="0" sz="1200">
                <a:latin typeface="Times New Roman"/>
                <a:cs typeface="Times New Roman"/>
              </a:rPr>
              <a:t>tanpa </a:t>
            </a:r>
            <a:r>
              <a:rPr dirty="0" sz="1200" spc="-5">
                <a:latin typeface="Times New Roman"/>
                <a:cs typeface="Times New Roman"/>
              </a:rPr>
              <a:t>sandhangan (pakaian), </a:t>
            </a:r>
            <a:r>
              <a:rPr dirty="0" sz="1200">
                <a:latin typeface="Times New Roman"/>
                <a:cs typeface="Times New Roman"/>
              </a:rPr>
              <a:t>masih ada makna huruf Jawa yang </a:t>
            </a:r>
            <a:r>
              <a:rPr dirty="0" sz="1200" spc="-5">
                <a:latin typeface="Times New Roman"/>
                <a:cs typeface="Times New Roman"/>
              </a:rPr>
              <a:t>menggunakan  sandhangan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melengkapi </a:t>
            </a:r>
            <a:r>
              <a:rPr dirty="0" sz="1200">
                <a:latin typeface="Times New Roman"/>
                <a:cs typeface="Times New Roman"/>
              </a:rPr>
              <a:t>tuntunan </a:t>
            </a:r>
            <a:r>
              <a:rPr dirty="0" sz="1200" spc="-5">
                <a:latin typeface="Times New Roman"/>
                <a:cs typeface="Times New Roman"/>
              </a:rPr>
              <a:t>manusia </a:t>
            </a:r>
            <a:r>
              <a:rPr dirty="0" sz="1200">
                <a:latin typeface="Times New Roman"/>
                <a:cs typeface="Times New Roman"/>
              </a:rPr>
              <a:t>hidup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dunia.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4130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Dalam kehidupan, orang yang </a:t>
            </a:r>
            <a:r>
              <a:rPr dirty="0" sz="1200">
                <a:latin typeface="Times New Roman"/>
                <a:cs typeface="Times New Roman"/>
              </a:rPr>
              <a:t>tanpa pakaian </a:t>
            </a:r>
            <a:r>
              <a:rPr dirty="0" sz="1200" spc="-5">
                <a:latin typeface="Times New Roman"/>
                <a:cs typeface="Times New Roman"/>
              </a:rPr>
              <a:t>berarti telah melanggar susila, etika, </a:t>
            </a:r>
            <a:r>
              <a:rPr dirty="0" sz="1200">
                <a:latin typeface="Times New Roman"/>
                <a:cs typeface="Times New Roman"/>
              </a:rPr>
              <a:t>maupun  </a:t>
            </a:r>
            <a:r>
              <a:rPr dirty="0" sz="1200" spc="-5">
                <a:latin typeface="Times New Roman"/>
                <a:cs typeface="Times New Roman"/>
              </a:rPr>
              <a:t>norma. Maka </a:t>
            </a:r>
            <a:r>
              <a:rPr dirty="0" sz="1200">
                <a:latin typeface="Times New Roman"/>
                <a:cs typeface="Times New Roman"/>
              </a:rPr>
              <a:t>dari itu, pada </a:t>
            </a:r>
            <a:r>
              <a:rPr dirty="0" sz="1200" spc="-5">
                <a:latin typeface="Times New Roman"/>
                <a:cs typeface="Times New Roman"/>
              </a:rPr>
              <a:t>aksara Jawa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pakaian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disebut  </a:t>
            </a:r>
            <a:r>
              <a:rPr dirty="0" sz="1200" spc="-5">
                <a:latin typeface="Times New Roman"/>
                <a:cs typeface="Times New Roman"/>
              </a:rPr>
              <a:t>sandhangan. </a:t>
            </a:r>
            <a:r>
              <a:rPr dirty="0" sz="1200">
                <a:latin typeface="Times New Roman"/>
                <a:cs typeface="Times New Roman"/>
              </a:rPr>
              <a:t>Berikut </a:t>
            </a:r>
            <a:r>
              <a:rPr dirty="0" sz="1200" spc="-5">
                <a:latin typeface="Times New Roman"/>
                <a:cs typeface="Times New Roman"/>
              </a:rPr>
              <a:t>makna setiap sandhangan </a:t>
            </a:r>
            <a:r>
              <a:rPr dirty="0" sz="1200">
                <a:latin typeface="Times New Roman"/>
                <a:cs typeface="Times New Roman"/>
              </a:rPr>
              <a:t>dalam huruf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469265" marR="33274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SUKU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Indonesia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 b="1">
                <a:latin typeface="Times New Roman"/>
                <a:cs typeface="Times New Roman"/>
              </a:rPr>
              <a:t>KAKI</a:t>
            </a:r>
            <a:r>
              <a:rPr dirty="0" sz="1200">
                <a:latin typeface="Times New Roman"/>
                <a:cs typeface="Times New Roman"/>
              </a:rPr>
              <a:t>, maknanya </a:t>
            </a:r>
            <a:r>
              <a:rPr dirty="0" sz="1200" spc="-5">
                <a:latin typeface="Times New Roman"/>
                <a:cs typeface="Times New Roman"/>
              </a:rPr>
              <a:t>alat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memberikan  peringatan </a:t>
            </a:r>
            <a:r>
              <a:rPr dirty="0" sz="1200">
                <a:latin typeface="Times New Roman"/>
                <a:cs typeface="Times New Roman"/>
              </a:rPr>
              <a:t>supaya waspada </a:t>
            </a:r>
            <a:r>
              <a:rPr dirty="0" sz="1200" spc="-5">
                <a:latin typeface="Times New Roman"/>
                <a:cs typeface="Times New Roman"/>
              </a:rPr>
              <a:t>dalam menjalani</a:t>
            </a:r>
            <a:r>
              <a:rPr dirty="0" sz="1200">
                <a:latin typeface="Times New Roman"/>
                <a:cs typeface="Times New Roman"/>
              </a:rPr>
              <a:t> hidup.</a:t>
            </a:r>
            <a:endParaRPr sz="1200">
              <a:latin typeface="Times New Roman"/>
              <a:cs typeface="Times New Roman"/>
            </a:endParaRPr>
          </a:p>
          <a:p>
            <a:pPr marL="469265" marR="30607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TALING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adalah sindiran terhadap </a:t>
            </a:r>
            <a:r>
              <a:rPr dirty="0" sz="1200">
                <a:latin typeface="Times New Roman"/>
                <a:cs typeface="Times New Roman"/>
              </a:rPr>
              <a:t>pendengaran </a:t>
            </a:r>
            <a:r>
              <a:rPr dirty="0" sz="1200" spc="-5">
                <a:latin typeface="Times New Roman"/>
                <a:cs typeface="Times New Roman"/>
              </a:rPr>
              <a:t>yang merupakan </a:t>
            </a:r>
            <a:r>
              <a:rPr dirty="0" sz="1200">
                <a:latin typeface="Times New Roman"/>
                <a:cs typeface="Times New Roman"/>
              </a:rPr>
              <a:t>pintu untuk  </a:t>
            </a:r>
            <a:r>
              <a:rPr dirty="0" sz="1200" spc="-5">
                <a:latin typeface="Times New Roman"/>
                <a:cs typeface="Times New Roman"/>
              </a:rPr>
              <a:t>menyaring </a:t>
            </a:r>
            <a:r>
              <a:rPr dirty="0" sz="1200">
                <a:latin typeface="Times New Roman"/>
                <a:cs typeface="Times New Roman"/>
              </a:rPr>
              <a:t>suara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indah untuk </a:t>
            </a:r>
            <a:r>
              <a:rPr dirty="0" sz="1200" spc="-5">
                <a:latin typeface="Times New Roman"/>
                <a:cs typeface="Times New Roman"/>
              </a:rPr>
              <a:t>diterapkan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kehidupan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sehari-hari.</a:t>
            </a:r>
            <a:endParaRPr sz="1200">
              <a:latin typeface="Times New Roman"/>
              <a:cs typeface="Times New Roman"/>
            </a:endParaRPr>
          </a:p>
          <a:p>
            <a:pPr marL="469265" marR="476884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TARUNG</a:t>
            </a:r>
            <a:r>
              <a:rPr dirty="0" sz="1200" spc="-5">
                <a:latin typeface="Times New Roman"/>
                <a:cs typeface="Times New Roman"/>
              </a:rPr>
              <a:t>, menyaring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terdengar kemudian disesuaikan dengan </a:t>
            </a:r>
            <a:r>
              <a:rPr dirty="0" sz="1200">
                <a:latin typeface="Times New Roman"/>
                <a:cs typeface="Times New Roman"/>
              </a:rPr>
              <a:t>tajamnya  </a:t>
            </a:r>
            <a:r>
              <a:rPr dirty="0" sz="1200" spc="-5">
                <a:latin typeface="Times New Roman"/>
                <a:cs typeface="Times New Roman"/>
              </a:rPr>
              <a:t>pemikiran, kemudian </a:t>
            </a:r>
            <a:r>
              <a:rPr dirty="0" sz="1200">
                <a:latin typeface="Times New Roman"/>
                <a:cs typeface="Times New Roman"/>
              </a:rPr>
              <a:t>disesuaikan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batin.</a:t>
            </a:r>
            <a:endParaRPr sz="1200">
              <a:latin typeface="Times New Roman"/>
              <a:cs typeface="Times New Roman"/>
            </a:endParaRPr>
          </a:p>
          <a:p>
            <a:pPr marL="469265" marR="70485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CECEG</a:t>
            </a:r>
            <a:r>
              <a:rPr dirty="0" sz="1200">
                <a:latin typeface="Times New Roman"/>
                <a:cs typeface="Times New Roman"/>
              </a:rPr>
              <a:t>, disebut juga </a:t>
            </a:r>
            <a:r>
              <a:rPr dirty="0" sz="1200" spc="-5">
                <a:latin typeface="Times New Roman"/>
                <a:cs typeface="Times New Roman"/>
              </a:rPr>
              <a:t>CECAG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berdasarkan </a:t>
            </a:r>
            <a:r>
              <a:rPr dirty="0" sz="1200">
                <a:latin typeface="Times New Roman"/>
                <a:cs typeface="Times New Roman"/>
              </a:rPr>
              <a:t>wujud </a:t>
            </a:r>
            <a:r>
              <a:rPr dirty="0" sz="1200" spc="-5">
                <a:latin typeface="Times New Roman"/>
                <a:cs typeface="Times New Roman"/>
              </a:rPr>
              <a:t>tulisan, seperti </a:t>
            </a:r>
            <a:r>
              <a:rPr dirty="0" sz="1200">
                <a:latin typeface="Times New Roman"/>
                <a:cs typeface="Times New Roman"/>
              </a:rPr>
              <a:t>layaknya ujung  hidung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pintu pembau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dilihat </a:t>
            </a:r>
            <a:r>
              <a:rPr dirty="0" sz="1200" spc="-5">
                <a:latin typeface="Times New Roman"/>
                <a:cs typeface="Times New Roman"/>
              </a:rPr>
              <a:t>dari </a:t>
            </a:r>
            <a:r>
              <a:rPr dirty="0" sz="1200">
                <a:latin typeface="Times New Roman"/>
                <a:cs typeface="Times New Roman"/>
              </a:rPr>
              <a:t>samping. Hidung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ilmu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7860" cy="87122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265" marR="11176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Kuno disebut "GUNUNG TURSINO" ciri-ciri </a:t>
            </a:r>
            <a:r>
              <a:rPr dirty="0" sz="1200">
                <a:latin typeface="Times New Roman"/>
                <a:cs typeface="Times New Roman"/>
              </a:rPr>
              <a:t>bagi </a:t>
            </a:r>
            <a:r>
              <a:rPr dirty="0" sz="1200" spc="-5">
                <a:latin typeface="Times New Roman"/>
                <a:cs typeface="Times New Roman"/>
              </a:rPr>
              <a:t>orang yang </a:t>
            </a:r>
            <a:r>
              <a:rPr dirty="0" sz="1200">
                <a:latin typeface="Times New Roman"/>
                <a:cs typeface="Times New Roman"/>
              </a:rPr>
              <a:t>akan pulang ke </a:t>
            </a:r>
            <a:r>
              <a:rPr dirty="0" sz="1200" spc="-5">
                <a:latin typeface="Times New Roman"/>
                <a:cs typeface="Times New Roman"/>
              </a:rPr>
              <a:t>alam  keabadian.</a:t>
            </a:r>
            <a:endParaRPr sz="1200">
              <a:latin typeface="Times New Roman"/>
              <a:cs typeface="Times New Roman"/>
            </a:endParaRPr>
          </a:p>
          <a:p>
            <a:pPr marL="469265" marR="161925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PEPET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dalam bahasa </a:t>
            </a:r>
            <a:r>
              <a:rPr dirty="0" sz="1200">
                <a:latin typeface="Times New Roman"/>
                <a:cs typeface="Times New Roman"/>
              </a:rPr>
              <a:t>Jawa "pentog tutut"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artinya manusia </a:t>
            </a:r>
            <a:r>
              <a:rPr dirty="0" sz="1200" spc="-5">
                <a:latin typeface="Times New Roman"/>
                <a:cs typeface="Times New Roman"/>
              </a:rPr>
              <a:t>wajib </a:t>
            </a:r>
            <a:r>
              <a:rPr dirty="0" sz="1200">
                <a:latin typeface="Times New Roman"/>
                <a:cs typeface="Times New Roman"/>
              </a:rPr>
              <a:t>mengetahui  ilmu hingga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sempurna.</a:t>
            </a:r>
            <a:endParaRPr sz="1200">
              <a:latin typeface="Times New Roman"/>
              <a:cs typeface="Times New Roman"/>
            </a:endParaRPr>
          </a:p>
          <a:p>
            <a:pPr marL="469265" marR="135255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LAYAR</a:t>
            </a:r>
            <a:r>
              <a:rPr dirty="0" sz="1200" spc="-5">
                <a:latin typeface="Times New Roman"/>
                <a:cs typeface="Times New Roman"/>
              </a:rPr>
              <a:t>, dalam </a:t>
            </a:r>
            <a:r>
              <a:rPr dirty="0" sz="1200">
                <a:latin typeface="Times New Roman"/>
                <a:cs typeface="Times New Roman"/>
              </a:rPr>
              <a:t>bahasa Jawa disebut juga "babar </a:t>
            </a:r>
            <a:r>
              <a:rPr dirty="0" sz="1200" spc="-5">
                <a:latin typeface="Times New Roman"/>
                <a:cs typeface="Times New Roman"/>
              </a:rPr>
              <a:t>atau jembar" </a:t>
            </a:r>
            <a:r>
              <a:rPr dirty="0" sz="1200">
                <a:latin typeface="Times New Roman"/>
                <a:cs typeface="Times New Roman"/>
              </a:rPr>
              <a:t>yang artinya luas.  </a:t>
            </a:r>
            <a:r>
              <a:rPr dirty="0" sz="1200" spc="-5">
                <a:latin typeface="Times New Roman"/>
                <a:cs typeface="Times New Roman"/>
              </a:rPr>
              <a:t>Yaitu </a:t>
            </a:r>
            <a:r>
              <a:rPr dirty="0" sz="1200">
                <a:latin typeface="Times New Roman"/>
                <a:cs typeface="Times New Roman"/>
              </a:rPr>
              <a:t>luasnya pengetahuan, </a:t>
            </a:r>
            <a:r>
              <a:rPr dirty="0" sz="1200" spc="-5">
                <a:latin typeface="Times New Roman"/>
                <a:cs typeface="Times New Roman"/>
              </a:rPr>
              <a:t>ikhlas menerima cobaan </a:t>
            </a:r>
            <a:r>
              <a:rPr dirty="0" sz="1200">
                <a:latin typeface="Times New Roman"/>
                <a:cs typeface="Times New Roman"/>
              </a:rPr>
              <a:t>hidup, </a:t>
            </a:r>
            <a:r>
              <a:rPr dirty="0" sz="1200" spc="-5">
                <a:latin typeface="Times New Roman"/>
                <a:cs typeface="Times New Roman"/>
              </a:rPr>
              <a:t>serta sopan </a:t>
            </a:r>
            <a:r>
              <a:rPr dirty="0" sz="1200">
                <a:latin typeface="Times New Roman"/>
                <a:cs typeface="Times New Roman"/>
              </a:rPr>
              <a:t>santun. </a:t>
            </a:r>
            <a:r>
              <a:rPr dirty="0" sz="1200" spc="-5">
                <a:latin typeface="Times New Roman"/>
                <a:cs typeface="Times New Roman"/>
              </a:rPr>
              <a:t>Hati  yang sabar </a:t>
            </a:r>
            <a:r>
              <a:rPr dirty="0" sz="1200">
                <a:latin typeface="Times New Roman"/>
                <a:cs typeface="Times New Roman"/>
              </a:rPr>
              <a:t>dalam perbuatan, ini </a:t>
            </a:r>
            <a:r>
              <a:rPr dirty="0" sz="1200" spc="-5">
                <a:latin typeface="Times New Roman"/>
                <a:cs typeface="Times New Roman"/>
              </a:rPr>
              <a:t>merupakan benih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kebijaksanaan.</a:t>
            </a:r>
            <a:endParaRPr sz="1200">
              <a:latin typeface="Times New Roman"/>
              <a:cs typeface="Times New Roman"/>
            </a:endParaRPr>
          </a:p>
          <a:p>
            <a:pPr marL="469265" marR="8890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PANGKON</a:t>
            </a:r>
            <a:r>
              <a:rPr dirty="0" sz="1200" spc="-5">
                <a:latin typeface="Times New Roman"/>
                <a:cs typeface="Times New Roman"/>
              </a:rPr>
              <a:t>, dalam </a:t>
            </a:r>
            <a:r>
              <a:rPr dirty="0" sz="1200">
                <a:latin typeface="Times New Roman"/>
                <a:cs typeface="Times New Roman"/>
              </a:rPr>
              <a:t>aksara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jika menggunakan </a:t>
            </a:r>
            <a:r>
              <a:rPr dirty="0" sz="1200" spc="-5">
                <a:latin typeface="Times New Roman"/>
                <a:cs typeface="Times New Roman"/>
              </a:rPr>
              <a:t>sandhangan </a:t>
            </a:r>
            <a:r>
              <a:rPr dirty="0" sz="1200">
                <a:latin typeface="Times New Roman"/>
                <a:cs typeface="Times New Roman"/>
              </a:rPr>
              <a:t>pangku maka </a:t>
            </a:r>
            <a:r>
              <a:rPr dirty="0" sz="1200" spc="-5">
                <a:latin typeface="Times New Roman"/>
                <a:cs typeface="Times New Roman"/>
              </a:rPr>
              <a:t>huruf  tersebut akan </a:t>
            </a:r>
            <a:r>
              <a:rPr dirty="0" sz="1200">
                <a:latin typeface="Times New Roman"/>
                <a:cs typeface="Times New Roman"/>
              </a:rPr>
              <a:t>mati. </a:t>
            </a:r>
            <a:r>
              <a:rPr dirty="0" sz="1200" spc="-5">
                <a:latin typeface="Times New Roman"/>
                <a:cs typeface="Times New Roman"/>
              </a:rPr>
              <a:t>Hal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berhubungan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ucapan lidah. </a:t>
            </a: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merupakan  </a:t>
            </a:r>
            <a:r>
              <a:rPr dirty="0" sz="1200" spc="-5">
                <a:latin typeface="Times New Roman"/>
                <a:cs typeface="Times New Roman"/>
              </a:rPr>
              <a:t>peringatan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berbicara sebaiknya yang tidak </a:t>
            </a:r>
            <a:r>
              <a:rPr dirty="0" sz="1200">
                <a:latin typeface="Times New Roman"/>
                <a:cs typeface="Times New Roman"/>
              </a:rPr>
              <a:t>menyakiti hati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lain, agar nama </a:t>
            </a:r>
            <a:r>
              <a:rPr dirty="0" sz="1200" spc="-5">
                <a:latin typeface="Times New Roman"/>
                <a:cs typeface="Times New Roman"/>
              </a:rPr>
              <a:t>si  pengucap tidak </a:t>
            </a:r>
            <a:r>
              <a:rPr dirty="0" sz="1200">
                <a:latin typeface="Times New Roman"/>
                <a:cs typeface="Times New Roman"/>
              </a:rPr>
              <a:t>mati. Dalam </a:t>
            </a:r>
            <a:r>
              <a:rPr dirty="0" sz="1200" spc="-5">
                <a:latin typeface="Times New Roman"/>
                <a:cs typeface="Times New Roman"/>
              </a:rPr>
              <a:t>slogan Jawa </a:t>
            </a:r>
            <a:r>
              <a:rPr dirty="0" sz="1200">
                <a:latin typeface="Times New Roman"/>
                <a:cs typeface="Times New Roman"/>
              </a:rPr>
              <a:t>telah </a:t>
            </a:r>
            <a:r>
              <a:rPr dirty="0" sz="1200" spc="-5">
                <a:latin typeface="Times New Roman"/>
                <a:cs typeface="Times New Roman"/>
              </a:rPr>
              <a:t>memperingatkan "LUHUR  NISTHANING ASMA, </a:t>
            </a:r>
            <a:r>
              <a:rPr dirty="0" sz="1200">
                <a:latin typeface="Times New Roman"/>
                <a:cs typeface="Times New Roman"/>
              </a:rPr>
              <a:t>gumantung wijiling </a:t>
            </a:r>
            <a:r>
              <a:rPr dirty="0" sz="1200" spc="-5">
                <a:latin typeface="Times New Roman"/>
                <a:cs typeface="Times New Roman"/>
              </a:rPr>
              <a:t>pangandika yang </a:t>
            </a:r>
            <a:r>
              <a:rPr dirty="0" sz="1200" spc="-5" i="1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bagus tidaknya  </a:t>
            </a:r>
            <a:r>
              <a:rPr dirty="0" sz="1200" spc="-5">
                <a:latin typeface="Times New Roman"/>
                <a:cs typeface="Times New Roman"/>
              </a:rPr>
              <a:t>nama seseorang </a:t>
            </a:r>
            <a:r>
              <a:rPr dirty="0" sz="1200">
                <a:latin typeface="Times New Roman"/>
                <a:cs typeface="Times New Roman"/>
              </a:rPr>
              <a:t>tergantung </a:t>
            </a:r>
            <a:r>
              <a:rPr dirty="0" sz="1200" spc="-5">
                <a:latin typeface="Times New Roman"/>
                <a:cs typeface="Times New Roman"/>
              </a:rPr>
              <a:t>perkataannnya. Atau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pepatah </a:t>
            </a:r>
            <a:r>
              <a:rPr dirty="0" sz="1200">
                <a:latin typeface="Times New Roman"/>
                <a:cs typeface="Times New Roman"/>
              </a:rPr>
              <a:t>lain: Ajining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dhiri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gumantung </a:t>
            </a:r>
            <a:r>
              <a:rPr dirty="0" sz="1200" spc="-5">
                <a:latin typeface="Times New Roman"/>
                <a:cs typeface="Times New Roman"/>
              </a:rPr>
              <a:t>kedaling </a:t>
            </a:r>
            <a:r>
              <a:rPr dirty="0" sz="1200">
                <a:latin typeface="Times New Roman"/>
                <a:cs typeface="Times New Roman"/>
              </a:rPr>
              <a:t>lathi, yang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kehormatan </a:t>
            </a:r>
            <a:r>
              <a:rPr dirty="0" sz="1200" spc="-5">
                <a:latin typeface="Times New Roman"/>
                <a:cs typeface="Times New Roman"/>
              </a:rPr>
              <a:t>seseorang tergantung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ucapannya.</a:t>
            </a:r>
            <a:endParaRPr sz="12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WULU</a:t>
            </a:r>
            <a:r>
              <a:rPr dirty="0" sz="1200" spc="-5">
                <a:latin typeface="Times New Roman"/>
                <a:cs typeface="Times New Roman"/>
              </a:rPr>
              <a:t>, atau disebut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HULU adalah </a:t>
            </a:r>
            <a:r>
              <a:rPr dirty="0" sz="1200">
                <a:latin typeface="Times New Roman"/>
                <a:cs typeface="Times New Roman"/>
              </a:rPr>
              <a:t>sandhangan </a:t>
            </a:r>
            <a:r>
              <a:rPr dirty="0" sz="1200" spc="-5">
                <a:latin typeface="Times New Roman"/>
                <a:cs typeface="Times New Roman"/>
              </a:rPr>
              <a:t>aksara Jawa sindiran </a:t>
            </a:r>
            <a:r>
              <a:rPr dirty="0" sz="1200">
                <a:latin typeface="Times New Roman"/>
                <a:cs typeface="Times New Roman"/>
              </a:rPr>
              <a:t>untuk yang  </a:t>
            </a:r>
            <a:r>
              <a:rPr dirty="0" sz="1200" spc="-5">
                <a:latin typeface="Times New Roman"/>
                <a:cs typeface="Times New Roman"/>
              </a:rPr>
              <a:t>terpenting, artinya: alat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terbang </a:t>
            </a:r>
            <a:r>
              <a:rPr dirty="0" sz="1200">
                <a:latin typeface="Times New Roman"/>
                <a:cs typeface="Times New Roman"/>
              </a:rPr>
              <a:t>ke langit, diambil </a:t>
            </a:r>
            <a:r>
              <a:rPr dirty="0" sz="1200" spc="-5">
                <a:latin typeface="Times New Roman"/>
                <a:cs typeface="Times New Roman"/>
              </a:rPr>
              <a:t>dari pemikiran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Baca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Kebudayaan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menurut orang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secara</a:t>
            </a:r>
            <a:r>
              <a:rPr dirty="0" u="heavy" sz="1200" spc="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umum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Watak aksara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Jawa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spc="-5">
                <a:latin typeface="Times New Roman"/>
                <a:cs typeface="Times New Roman"/>
              </a:rPr>
              <a:t>Watak </a:t>
            </a:r>
            <a:r>
              <a:rPr dirty="0" sz="1200">
                <a:latin typeface="Times New Roman"/>
                <a:cs typeface="Times New Roman"/>
              </a:rPr>
              <a:t>jiwa </a:t>
            </a:r>
            <a:r>
              <a:rPr dirty="0" sz="1200" spc="-5">
                <a:latin typeface="Times New Roman"/>
                <a:cs typeface="Times New Roman"/>
              </a:rPr>
              <a:t>Kejawen </a:t>
            </a:r>
            <a:r>
              <a:rPr dirty="0" sz="1200">
                <a:latin typeface="Times New Roman"/>
                <a:cs typeface="Times New Roman"/>
              </a:rPr>
              <a:t>dapat </a:t>
            </a:r>
            <a:r>
              <a:rPr dirty="0" sz="1200" spc="-5">
                <a:latin typeface="Times New Roman"/>
                <a:cs typeface="Times New Roman"/>
              </a:rPr>
              <a:t>ditemukan dalam </a:t>
            </a:r>
            <a:r>
              <a:rPr dirty="0" sz="1200">
                <a:latin typeface="Times New Roman"/>
                <a:cs typeface="Times New Roman"/>
              </a:rPr>
              <a:t>huruf </a:t>
            </a:r>
            <a:r>
              <a:rPr dirty="0" sz="1200" spc="-5">
                <a:latin typeface="Times New Roman"/>
                <a:cs typeface="Times New Roman"/>
              </a:rPr>
              <a:t>Jawa, </a:t>
            </a:r>
            <a:r>
              <a:rPr dirty="0" sz="1200">
                <a:latin typeface="Times New Roman"/>
                <a:cs typeface="Times New Roman"/>
              </a:rPr>
              <a:t>berikut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penjelasannya: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15">
                <a:latin typeface="Times New Roman"/>
                <a:cs typeface="Times New Roman"/>
              </a:rPr>
              <a:t>ja:</a:t>
            </a:r>
            <a:r>
              <a:rPr dirty="0" sz="1200" spc="-15">
                <a:latin typeface="Noto Sans Javanese"/>
                <a:cs typeface="Noto Sans Javanese"/>
              </a:rPr>
              <a:t>ꦗ </a:t>
            </a:r>
            <a:r>
              <a:rPr dirty="0" sz="1200" spc="-5">
                <a:latin typeface="Times New Roman"/>
                <a:cs typeface="Times New Roman"/>
              </a:rPr>
              <a:t>wa: </a:t>
            </a:r>
            <a:r>
              <a:rPr dirty="0" sz="1200" spc="-25">
                <a:latin typeface="Noto Sans Javanese"/>
                <a:cs typeface="Noto Sans Javanese"/>
              </a:rPr>
              <a:t>ꦮ </a:t>
            </a:r>
            <a:r>
              <a:rPr dirty="0" sz="1200">
                <a:latin typeface="Times New Roman"/>
                <a:cs typeface="Times New Roman"/>
              </a:rPr>
              <a:t>terdiri </a:t>
            </a:r>
            <a:r>
              <a:rPr dirty="0" sz="1200" spc="-5">
                <a:latin typeface="Times New Roman"/>
                <a:cs typeface="Times New Roman"/>
              </a:rPr>
              <a:t>dari Ja dan </a:t>
            </a:r>
            <a:r>
              <a:rPr dirty="0" sz="1200">
                <a:latin typeface="Times New Roman"/>
                <a:cs typeface="Times New Roman"/>
              </a:rPr>
              <a:t>Wa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artinya: </a:t>
            </a:r>
            <a:r>
              <a:rPr dirty="0" sz="1200" spc="-5">
                <a:latin typeface="Times New Roman"/>
                <a:cs typeface="Times New Roman"/>
              </a:rPr>
              <a:t>Ja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persaja (apa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adanya),</a:t>
            </a:r>
            <a:endParaRPr sz="1200">
              <a:latin typeface="Times New Roman"/>
              <a:cs typeface="Times New Roman"/>
            </a:endParaRPr>
          </a:p>
          <a:p>
            <a:pPr marL="469265" marR="201295">
              <a:lnSpc>
                <a:spcPts val="1380"/>
              </a:lnSpc>
              <a:spcBef>
                <a:spcPts val="994"/>
              </a:spcBef>
            </a:pPr>
            <a:r>
              <a:rPr dirty="0" sz="1200" spc="-5">
                <a:latin typeface="Times New Roman"/>
                <a:cs typeface="Times New Roman"/>
              </a:rPr>
              <a:t>dan Wa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Walaka </a:t>
            </a:r>
            <a:r>
              <a:rPr dirty="0" sz="1200">
                <a:latin typeface="Times New Roman"/>
                <a:cs typeface="Times New Roman"/>
              </a:rPr>
              <a:t>(jujur). </a:t>
            </a:r>
            <a:r>
              <a:rPr dirty="0" sz="1200" spc="-5">
                <a:latin typeface="Times New Roman"/>
                <a:cs typeface="Times New Roman"/>
              </a:rPr>
              <a:t>Jadi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diartikan </a:t>
            </a:r>
            <a:r>
              <a:rPr dirty="0" sz="1200">
                <a:latin typeface="Times New Roman"/>
                <a:cs typeface="Times New Roman"/>
              </a:rPr>
              <a:t>secara </a:t>
            </a:r>
            <a:r>
              <a:rPr dirty="0" sz="1200" spc="-5">
                <a:latin typeface="Times New Roman"/>
                <a:cs typeface="Times New Roman"/>
              </a:rPr>
              <a:t>lengkap Jawa </a:t>
            </a:r>
            <a:r>
              <a:rPr dirty="0" sz="1200">
                <a:latin typeface="Times New Roman"/>
                <a:cs typeface="Times New Roman"/>
              </a:rPr>
              <a:t>adalah watak </a:t>
            </a:r>
            <a:r>
              <a:rPr dirty="0" sz="1200" spc="-5">
                <a:latin typeface="Times New Roman"/>
                <a:cs typeface="Times New Roman"/>
              </a:rPr>
              <a:t>apa  adanya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jujur.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290"/>
              </a:spcBef>
              <a:buFont typeface="Times New Roman"/>
              <a:buAutoNum type="arabicPeriod" startAt="2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JAWI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0">
                <a:latin typeface="Noto Sans Javanese"/>
                <a:cs typeface="Noto Sans Javanese"/>
              </a:rPr>
              <a:t>ꦗꦮꦶ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huruf </a:t>
            </a:r>
            <a:r>
              <a:rPr dirty="0" sz="1200" spc="-10">
                <a:latin typeface="Times New Roman"/>
                <a:cs typeface="Times New Roman"/>
              </a:rPr>
              <a:t>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WULU, maka akan </a:t>
            </a:r>
            <a:r>
              <a:rPr dirty="0" sz="1200">
                <a:latin typeface="Times New Roman"/>
                <a:cs typeface="Times New Roman"/>
              </a:rPr>
              <a:t>berbunyi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JA-WI.</a:t>
            </a:r>
            <a:endParaRPr sz="1200">
              <a:latin typeface="Times New Roman"/>
              <a:cs typeface="Times New Roman"/>
            </a:endParaRPr>
          </a:p>
          <a:p>
            <a:pPr marL="469265" marR="45085">
              <a:lnSpc>
                <a:spcPts val="1380"/>
              </a:lnSpc>
              <a:spcBef>
                <a:spcPts val="994"/>
              </a:spcBef>
            </a:pPr>
            <a:r>
              <a:rPr dirty="0" sz="1200" spc="-10">
                <a:latin typeface="Times New Roman"/>
                <a:cs typeface="Times New Roman"/>
              </a:rPr>
              <a:t>Ini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Kramanya </a:t>
            </a:r>
            <a:r>
              <a:rPr dirty="0" sz="1200" spc="-5">
                <a:latin typeface="Times New Roman"/>
                <a:cs typeface="Times New Roman"/>
              </a:rPr>
              <a:t>JAWA. </a:t>
            </a:r>
            <a:r>
              <a:rPr dirty="0" sz="1200">
                <a:latin typeface="Times New Roman"/>
                <a:cs typeface="Times New Roman"/>
              </a:rPr>
              <a:t>Artinya, JAWI </a:t>
            </a:r>
            <a:r>
              <a:rPr dirty="0" sz="1200" spc="-5">
                <a:latin typeface="Times New Roman"/>
                <a:cs typeface="Times New Roman"/>
              </a:rPr>
              <a:t>adalah tempatnya </a:t>
            </a:r>
            <a:r>
              <a:rPr dirty="0" sz="1200">
                <a:latin typeface="Times New Roman"/>
                <a:cs typeface="Times New Roman"/>
              </a:rPr>
              <a:t>tata </a:t>
            </a:r>
            <a:r>
              <a:rPr dirty="0" sz="1200" spc="-5">
                <a:latin typeface="Times New Roman"/>
                <a:cs typeface="Times New Roman"/>
              </a:rPr>
              <a:t>krama </a:t>
            </a:r>
            <a:r>
              <a:rPr dirty="0" sz="1200">
                <a:latin typeface="Times New Roman"/>
                <a:cs typeface="Times New Roman"/>
              </a:rPr>
              <a:t>dan  </a:t>
            </a:r>
            <a:r>
              <a:rPr dirty="0" sz="1200" spc="-5">
                <a:latin typeface="Times New Roman"/>
                <a:cs typeface="Times New Roman"/>
              </a:rPr>
              <a:t>kesusilaan atau sopan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santun.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290"/>
              </a:spcBef>
              <a:buFont typeface="Times New Roman"/>
              <a:buAutoNum type="arabicPeriod" startAt="3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JIWA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5">
                <a:latin typeface="Noto Sans Javanese"/>
                <a:cs typeface="Noto Sans Javanese"/>
              </a:rPr>
              <a:t>ꦗꦶꦮ</a:t>
            </a:r>
            <a:r>
              <a:rPr dirty="0" sz="1200" spc="-2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JA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terbaca JI-WA. </a:t>
            </a:r>
            <a:r>
              <a:rPr dirty="0" sz="1200" spc="-5">
                <a:latin typeface="Times New Roman"/>
                <a:cs typeface="Times New Roman"/>
              </a:rPr>
              <a:t>Ini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endParaRPr sz="12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900"/>
              </a:spcBef>
            </a:pPr>
            <a:r>
              <a:rPr dirty="0" sz="1200" spc="-5">
                <a:latin typeface="Times New Roman"/>
                <a:cs typeface="Times New Roman"/>
              </a:rPr>
              <a:t>peringatan </a:t>
            </a:r>
            <a:r>
              <a:rPr dirty="0" sz="1200">
                <a:latin typeface="Times New Roman"/>
                <a:cs typeface="Times New Roman"/>
              </a:rPr>
              <a:t>bahwa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wajib </a:t>
            </a:r>
            <a:r>
              <a:rPr dirty="0" sz="1200" spc="-5">
                <a:latin typeface="Times New Roman"/>
                <a:cs typeface="Times New Roman"/>
              </a:rPr>
              <a:t>mendasari </a:t>
            </a:r>
            <a:r>
              <a:rPr dirty="0" sz="1200">
                <a:latin typeface="Times New Roman"/>
                <a:cs typeface="Times New Roman"/>
              </a:rPr>
              <a:t>hidupnya </a:t>
            </a:r>
            <a:r>
              <a:rPr dirty="0" sz="1200" spc="-5">
                <a:latin typeface="Times New Roman"/>
                <a:cs typeface="Times New Roman"/>
              </a:rPr>
              <a:t>dengan jiwa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Kejawen.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spcBef>
                <a:spcPts val="325"/>
              </a:spcBef>
              <a:buFont typeface="Times New Roman"/>
              <a:buAutoNum type="arabicPeriod" startAt="4"/>
              <a:tabLst>
                <a:tab pos="4699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JIWI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 spc="-20">
                <a:latin typeface="Noto Sans Javanese"/>
                <a:cs typeface="Noto Sans Javanese"/>
              </a:rPr>
              <a:t>ꦗꦶꦮꦶ</a:t>
            </a:r>
            <a:r>
              <a:rPr dirty="0" sz="1200" spc="-2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Ja dan 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beri sandhangan Wulu maka </a:t>
            </a:r>
            <a:r>
              <a:rPr dirty="0" sz="1200">
                <a:latin typeface="Times New Roman"/>
                <a:cs typeface="Times New Roman"/>
              </a:rPr>
              <a:t>akan </a:t>
            </a:r>
            <a:r>
              <a:rPr dirty="0" sz="1200" spc="-5">
                <a:latin typeface="Times New Roman"/>
                <a:cs typeface="Times New Roman"/>
              </a:rPr>
              <a:t>terbaca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Jiwi.</a:t>
            </a:r>
            <a:endParaRPr sz="1200">
              <a:latin typeface="Times New Roman"/>
              <a:cs typeface="Times New Roman"/>
            </a:endParaRPr>
          </a:p>
          <a:p>
            <a:pPr marL="469265" marR="37465">
              <a:lnSpc>
                <a:spcPct val="95900"/>
              </a:lnSpc>
              <a:spcBef>
                <a:spcPts val="955"/>
              </a:spcBef>
            </a:pPr>
            <a:r>
              <a:rPr dirty="0" sz="1200" spc="-5">
                <a:latin typeface="Times New Roman"/>
                <a:cs typeface="Times New Roman"/>
              </a:rPr>
              <a:t>Artinya, "JI" adalah </a:t>
            </a:r>
            <a:r>
              <a:rPr dirty="0" sz="1200">
                <a:latin typeface="Times New Roman"/>
                <a:cs typeface="Times New Roman"/>
              </a:rPr>
              <a:t>"Sawiji" </a:t>
            </a:r>
            <a:r>
              <a:rPr dirty="0" sz="1200" spc="-5">
                <a:latin typeface="Times New Roman"/>
                <a:cs typeface="Times New Roman"/>
              </a:rPr>
              <a:t>(satu), dan "WI"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"Hyang Widhi" </a:t>
            </a:r>
            <a:r>
              <a:rPr dirty="0" sz="1200">
                <a:latin typeface="Times New Roman"/>
                <a:cs typeface="Times New Roman"/>
              </a:rPr>
              <a:t>(Tuhan).  </a:t>
            </a:r>
            <a:r>
              <a:rPr dirty="0" sz="1200" spc="-5">
                <a:latin typeface="Times New Roman"/>
                <a:cs typeface="Times New Roman"/>
              </a:rPr>
              <a:t>Jelasnya, JAWA pedomannya adalah </a:t>
            </a:r>
            <a:r>
              <a:rPr dirty="0" sz="1200">
                <a:latin typeface="Times New Roman"/>
                <a:cs typeface="Times New Roman"/>
              </a:rPr>
              <a:t>budayanya, </a:t>
            </a:r>
            <a:r>
              <a:rPr dirty="0" sz="1200" spc="-5">
                <a:latin typeface="Times New Roman"/>
                <a:cs typeface="Times New Roman"/>
              </a:rPr>
              <a:t>bersatu </a:t>
            </a:r>
            <a:r>
              <a:rPr dirty="0" sz="1200">
                <a:latin typeface="Times New Roman"/>
                <a:cs typeface="Times New Roman"/>
              </a:rPr>
              <a:t>dengan </a:t>
            </a:r>
            <a:r>
              <a:rPr dirty="0" sz="1200" spc="-5">
                <a:latin typeface="Times New Roman"/>
                <a:cs typeface="Times New Roman"/>
              </a:rPr>
              <a:t>Tuhan, </a:t>
            </a:r>
            <a:r>
              <a:rPr dirty="0" sz="1200">
                <a:latin typeface="Times New Roman"/>
                <a:cs typeface="Times New Roman"/>
              </a:rPr>
              <a:t>tingkah laku  lahir </a:t>
            </a:r>
            <a:r>
              <a:rPr dirty="0" sz="1200" spc="-5">
                <a:latin typeface="Times New Roman"/>
                <a:cs typeface="Times New Roman"/>
              </a:rPr>
              <a:t>yang selalu utama, perbuatan </a:t>
            </a:r>
            <a:r>
              <a:rPr dirty="0" sz="1200">
                <a:latin typeface="Times New Roman"/>
                <a:cs typeface="Times New Roman"/>
              </a:rPr>
              <a:t>batin </a:t>
            </a:r>
            <a:r>
              <a:rPr dirty="0" sz="1200" spc="-5">
                <a:latin typeface="Times New Roman"/>
                <a:cs typeface="Times New Roman"/>
              </a:rPr>
              <a:t>berpedoman "LUHURING BUDI" </a:t>
            </a:r>
            <a:r>
              <a:rPr dirty="0" sz="1200">
                <a:latin typeface="Times New Roman"/>
                <a:cs typeface="Times New Roman"/>
              </a:rPr>
              <a:t>(Budi  </a:t>
            </a:r>
            <a:r>
              <a:rPr dirty="0" sz="1200" spc="-5">
                <a:latin typeface="Times New Roman"/>
                <a:cs typeface="Times New Roman"/>
              </a:rPr>
              <a:t>luhur). Jadi, </a:t>
            </a:r>
            <a:r>
              <a:rPr dirty="0" sz="1200">
                <a:latin typeface="Times New Roman"/>
                <a:cs typeface="Times New Roman"/>
              </a:rPr>
              <a:t>hidupnya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berdasar pada petunjuk </a:t>
            </a:r>
            <a:r>
              <a:rPr dirty="0" sz="1200">
                <a:latin typeface="Times New Roman"/>
                <a:cs typeface="Times New Roman"/>
              </a:rPr>
              <a:t>Sinuhun </a:t>
            </a:r>
            <a:r>
              <a:rPr dirty="0" sz="1200" spc="-5">
                <a:latin typeface="Times New Roman"/>
                <a:cs typeface="Times New Roman"/>
              </a:rPr>
              <a:t>Kangjeng  Susuhunan </a:t>
            </a:r>
            <a:r>
              <a:rPr dirty="0" sz="1200" spc="-15">
                <a:latin typeface="Times New Roman"/>
                <a:cs typeface="Times New Roman"/>
              </a:rPr>
              <a:t>IX </a:t>
            </a:r>
            <a:r>
              <a:rPr dirty="0" sz="1200">
                <a:latin typeface="Times New Roman"/>
                <a:cs typeface="Times New Roman"/>
              </a:rPr>
              <a:t>di Keraton </a:t>
            </a:r>
            <a:r>
              <a:rPr dirty="0" sz="1200" spc="-5">
                <a:latin typeface="Times New Roman"/>
                <a:cs typeface="Times New Roman"/>
              </a:rPr>
              <a:t>Surakarta adalah </a:t>
            </a:r>
            <a:r>
              <a:rPr dirty="0" sz="1200">
                <a:latin typeface="Times New Roman"/>
                <a:cs typeface="Times New Roman"/>
              </a:rPr>
              <a:t>dituntun oleh </a:t>
            </a:r>
            <a:r>
              <a:rPr dirty="0" sz="1200" spc="-5">
                <a:latin typeface="Times New Roman"/>
                <a:cs typeface="Times New Roman"/>
              </a:rPr>
              <a:t>Aksara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Seperti yang tersirat </a:t>
            </a:r>
            <a:r>
              <a:rPr dirty="0" sz="1200">
                <a:latin typeface="Times New Roman"/>
                <a:cs typeface="Times New Roman"/>
              </a:rPr>
              <a:t>dalam </a:t>
            </a:r>
            <a:r>
              <a:rPr dirty="0" sz="1200" spc="-5">
                <a:latin typeface="Times New Roman"/>
                <a:cs typeface="Times New Roman"/>
              </a:rPr>
              <a:t>tembang macapat </a:t>
            </a:r>
            <a:r>
              <a:rPr dirty="0" sz="1200">
                <a:latin typeface="Times New Roman"/>
                <a:cs typeface="Times New Roman"/>
              </a:rPr>
              <a:t>Dhandhanggula di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Dhandhanggula</a:t>
            </a:r>
            <a:endParaRPr sz="1200">
              <a:latin typeface="Times New Roman"/>
              <a:cs typeface="Times New Roman"/>
            </a:endParaRPr>
          </a:p>
          <a:p>
            <a:pPr marL="12700" marR="3812540">
              <a:lnSpc>
                <a:spcPct val="193300"/>
              </a:lnSpc>
            </a:pPr>
            <a:r>
              <a:rPr dirty="0" sz="1200">
                <a:latin typeface="Times New Roman"/>
                <a:cs typeface="Times New Roman"/>
              </a:rPr>
              <a:t>Mungguh </a:t>
            </a:r>
            <a:r>
              <a:rPr dirty="0" sz="1200" spc="-5">
                <a:latin typeface="Times New Roman"/>
                <a:cs typeface="Times New Roman"/>
              </a:rPr>
              <a:t>laku miwah hurip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iki  </a:t>
            </a:r>
            <a:r>
              <a:rPr dirty="0" sz="1200" spc="-5">
                <a:latin typeface="Times New Roman"/>
                <a:cs typeface="Times New Roman"/>
              </a:rPr>
              <a:t>Wus cinakup </a:t>
            </a:r>
            <a:r>
              <a:rPr dirty="0" sz="1200">
                <a:latin typeface="Times New Roman"/>
                <a:cs typeface="Times New Roman"/>
              </a:rPr>
              <a:t>hing aksara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33390" cy="4703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Jawi Jiwa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Jiwane</a:t>
            </a:r>
            <a:endParaRPr sz="1200">
              <a:latin typeface="Times New Roman"/>
              <a:cs typeface="Times New Roman"/>
            </a:endParaRPr>
          </a:p>
          <a:p>
            <a:pPr marL="12700" marR="4117975">
              <a:lnSpc>
                <a:spcPct val="1929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Jawa pikajengipun  Prasahaja </a:t>
            </a:r>
            <a:r>
              <a:rPr dirty="0" sz="1200">
                <a:latin typeface="Times New Roman"/>
                <a:cs typeface="Times New Roman"/>
              </a:rPr>
              <a:t>walaka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yekti  </a:t>
            </a:r>
            <a:r>
              <a:rPr dirty="0" sz="1200" spc="-5">
                <a:latin typeface="Times New Roman"/>
                <a:cs typeface="Times New Roman"/>
              </a:rPr>
              <a:t>Jawi basa </a:t>
            </a:r>
            <a:r>
              <a:rPr dirty="0" sz="1200">
                <a:latin typeface="Times New Roman"/>
                <a:cs typeface="Times New Roman"/>
              </a:rPr>
              <a:t>kramanya  </a:t>
            </a:r>
            <a:r>
              <a:rPr dirty="0" sz="1200" spc="-5">
                <a:latin typeface="Times New Roman"/>
                <a:cs typeface="Times New Roman"/>
              </a:rPr>
              <a:t>Subasitanipun  Jiwaning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budayanira</a:t>
            </a:r>
            <a:endParaRPr sz="1200">
              <a:latin typeface="Times New Roman"/>
              <a:cs typeface="Times New Roman"/>
            </a:endParaRPr>
          </a:p>
          <a:p>
            <a:pPr marL="12700" marR="3360420">
              <a:lnSpc>
                <a:spcPts val="2790"/>
              </a:lnSpc>
              <a:spcBef>
                <a:spcPts val="315"/>
              </a:spcBef>
            </a:pPr>
            <a:r>
              <a:rPr dirty="0" sz="1200" spc="-5">
                <a:latin typeface="Times New Roman"/>
                <a:cs typeface="Times New Roman"/>
              </a:rPr>
              <a:t>Jiwi </a:t>
            </a:r>
            <a:r>
              <a:rPr dirty="0" sz="1200">
                <a:latin typeface="Times New Roman"/>
                <a:cs typeface="Times New Roman"/>
              </a:rPr>
              <a:t>iku </a:t>
            </a:r>
            <a:r>
              <a:rPr dirty="0" sz="1200" spc="-5">
                <a:latin typeface="Times New Roman"/>
                <a:cs typeface="Times New Roman"/>
              </a:rPr>
              <a:t>sawiji lawan Hyang Widhi  Purneng haksara Jawa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3175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Aksara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dibuat </a:t>
            </a:r>
            <a:r>
              <a:rPr dirty="0" sz="1200" spc="-5">
                <a:latin typeface="Times New Roman"/>
                <a:cs typeface="Times New Roman"/>
              </a:rPr>
              <a:t>begitu saja tanpa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>
                <a:latin typeface="Times New Roman"/>
                <a:cs typeface="Times New Roman"/>
              </a:rPr>
              <a:t>maksud, </a:t>
            </a:r>
            <a:r>
              <a:rPr dirty="0" sz="1200" spc="-5">
                <a:latin typeface="Times New Roman"/>
                <a:cs typeface="Times New Roman"/>
              </a:rPr>
              <a:t>tetapi diciptakan </a:t>
            </a:r>
            <a:r>
              <a:rPr dirty="0" sz="1200">
                <a:latin typeface="Times New Roman"/>
                <a:cs typeface="Times New Roman"/>
              </a:rPr>
              <a:t>untuk 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>
                <a:latin typeface="Times New Roman"/>
                <a:cs typeface="Times New Roman"/>
              </a:rPr>
              <a:t>tuntunan hidup manusia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khususnya </a:t>
            </a:r>
            <a:r>
              <a:rPr dirty="0" sz="1200" spc="-5">
                <a:latin typeface="Times New Roman"/>
                <a:cs typeface="Times New Roman"/>
              </a:rPr>
              <a:t>sejak </a:t>
            </a:r>
            <a:r>
              <a:rPr dirty="0" sz="1200">
                <a:latin typeface="Times New Roman"/>
                <a:cs typeface="Times New Roman"/>
              </a:rPr>
              <a:t>lahir hingga waktu </a:t>
            </a:r>
            <a:r>
              <a:rPr dirty="0" sz="1200" spc="-5">
                <a:latin typeface="Times New Roman"/>
                <a:cs typeface="Times New Roman"/>
              </a:rPr>
              <a:t>meninggalkan  </a:t>
            </a:r>
            <a:r>
              <a:rPr dirty="0" sz="1200">
                <a:latin typeface="Times New Roman"/>
                <a:cs typeface="Times New Roman"/>
              </a:rPr>
              <a:t>dunia untuk hidup </a:t>
            </a:r>
            <a:r>
              <a:rPr dirty="0" sz="1200" spc="-5">
                <a:latin typeface="Times New Roman"/>
                <a:cs typeface="Times New Roman"/>
              </a:rPr>
              <a:t>dalam alam keabadian. </a:t>
            </a:r>
            <a:r>
              <a:rPr dirty="0" sz="1200">
                <a:latin typeface="Times New Roman"/>
                <a:cs typeface="Times New Roman"/>
              </a:rPr>
              <a:t>Jika orang </a:t>
            </a:r>
            <a:r>
              <a:rPr dirty="0" sz="1200" spc="-5">
                <a:latin typeface="Times New Roman"/>
                <a:cs typeface="Times New Roman"/>
              </a:rPr>
              <a:t>Jawa </a:t>
            </a:r>
            <a:r>
              <a:rPr dirty="0" sz="1200">
                <a:latin typeface="Times New Roman"/>
                <a:cs typeface="Times New Roman"/>
              </a:rPr>
              <a:t>sungguh-sungguh </a:t>
            </a:r>
            <a:r>
              <a:rPr dirty="0" sz="1200" spc="-5">
                <a:latin typeface="Times New Roman"/>
                <a:cs typeface="Times New Roman"/>
              </a:rPr>
              <a:t>mempelajari  </a:t>
            </a:r>
            <a:r>
              <a:rPr dirty="0" sz="1200">
                <a:latin typeface="Times New Roman"/>
                <a:cs typeface="Times New Roman"/>
              </a:rPr>
              <a:t>makna </a:t>
            </a:r>
            <a:r>
              <a:rPr dirty="0" sz="1200" spc="-5">
                <a:latin typeface="Times New Roman"/>
                <a:cs typeface="Times New Roman"/>
              </a:rPr>
              <a:t>dari aksara Jawa,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menemukan jalan hidup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apa </a:t>
            </a:r>
            <a:r>
              <a:rPr dirty="0" sz="1200" spc="-5">
                <a:latin typeface="Times New Roman"/>
                <a:cs typeface="Times New Roman"/>
              </a:rPr>
              <a:t>adanya, </a:t>
            </a:r>
            <a:r>
              <a:rPr dirty="0" sz="1200">
                <a:latin typeface="Times New Roman"/>
                <a:cs typeface="Times New Roman"/>
              </a:rPr>
              <a:t>jujur </a:t>
            </a:r>
            <a:r>
              <a:rPr dirty="0" sz="1200" spc="-5">
                <a:latin typeface="Times New Roman"/>
                <a:cs typeface="Times New Roman"/>
              </a:rPr>
              <a:t>dan  ikhlas dalam menjalani </a:t>
            </a:r>
            <a:r>
              <a:rPr dirty="0" sz="1200">
                <a:latin typeface="Times New Roman"/>
                <a:cs typeface="Times New Roman"/>
              </a:rPr>
              <a:t>kehidupan di dunia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terdapat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>
                <a:latin typeface="Times New Roman"/>
                <a:cs typeface="Times New Roman"/>
              </a:rPr>
              <a:t>kalimat </a:t>
            </a:r>
            <a:r>
              <a:rPr dirty="0" sz="1200" spc="-5">
                <a:latin typeface="Times New Roman"/>
                <a:cs typeface="Times New Roman"/>
              </a:rPr>
              <a:t>bahasa Jawa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atas yang belum anda </a:t>
            </a:r>
            <a:r>
              <a:rPr dirty="0" sz="1200">
                <a:latin typeface="Times New Roman"/>
                <a:cs typeface="Times New Roman"/>
              </a:rPr>
              <a:t>pahami </a:t>
            </a:r>
            <a:r>
              <a:rPr dirty="0" sz="1200" spc="-5">
                <a:latin typeface="Times New Roman"/>
                <a:cs typeface="Times New Roman"/>
              </a:rPr>
              <a:t>dalam bahasa  Indonesia, silahkan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 Bahasa</a:t>
            </a:r>
            <a:r>
              <a:rPr dirty="0" u="heavy" sz="1200" spc="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2023-01-25T05:47:32Z</dcterms:created>
  <dcterms:modified xsi:type="dcterms:W3CDTF">2023-01-25T05:47:32Z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2023-01-09T00:00:00Z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2023-01-25T00:00:00Z</vt:filetime>
  </property>
</Properties>
</file>