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6616" y="882141"/>
            <a:ext cx="5109616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770633"/>
            <a:ext cx="5758840" cy="530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tembung-camboran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garba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saroja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rangkep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517015" marR="5080" indent="-1504950">
              <a:lnSpc>
                <a:spcPts val="2760"/>
              </a:lnSpc>
              <a:spcBef>
                <a:spcPts val="290"/>
              </a:spcBef>
            </a:pPr>
            <a:r>
              <a:rPr dirty="0"/>
              <a:t>Keratabasa</a:t>
            </a:r>
            <a:r>
              <a:rPr dirty="0" spc="-20"/>
              <a:t> </a:t>
            </a:r>
            <a:r>
              <a:rPr dirty="0" spc="-5"/>
              <a:t>Bahasa</a:t>
            </a:r>
            <a:r>
              <a:rPr dirty="0" spc="-15"/>
              <a:t> </a:t>
            </a:r>
            <a:r>
              <a:rPr dirty="0"/>
              <a:t>Jawa</a:t>
            </a:r>
            <a:r>
              <a:rPr dirty="0" spc="-15"/>
              <a:t> </a:t>
            </a:r>
            <a:r>
              <a:rPr dirty="0" spc="-5"/>
              <a:t>yang</a:t>
            </a:r>
            <a:r>
              <a:rPr dirty="0" spc="-15"/>
              <a:t> </a:t>
            </a:r>
            <a:r>
              <a:rPr dirty="0"/>
              <a:t>populer </a:t>
            </a:r>
            <a:r>
              <a:rPr dirty="0" spc="-585"/>
              <a:t> </a:t>
            </a:r>
            <a:r>
              <a:rPr dirty="0" spc="-5"/>
              <a:t>sepanjang </a:t>
            </a:r>
            <a:r>
              <a:rPr dirty="0"/>
              <a:t>masa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770633"/>
            <a:ext cx="5732780" cy="53054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78105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Keratabasa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(kerata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mengartikan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mengolahnya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rupa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secara</a:t>
            </a:r>
            <a:r>
              <a:rPr dirty="0" sz="1200">
                <a:latin typeface="Times New Roman"/>
                <a:cs typeface="Times New Roman"/>
              </a:rPr>
              <a:t> logis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Misalnya: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"Guru"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karatabasane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"digugu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ditiru"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Guru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turut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ditiru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katakan</a:t>
            </a:r>
            <a:r>
              <a:rPr dirty="0" sz="1200">
                <a:latin typeface="Times New Roman"/>
                <a:cs typeface="Times New Roman"/>
              </a:rPr>
              <a:t> maupun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dilakukan.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Masuk</a:t>
            </a:r>
            <a:r>
              <a:rPr dirty="0" sz="1200">
                <a:latin typeface="Times New Roman"/>
                <a:cs typeface="Times New Roman"/>
              </a:rPr>
              <a:t> akal bukan?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0670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keratabasa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 njarwani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(negesi)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kanthi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pangothak-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athik,</a:t>
            </a:r>
            <a:r>
              <a:rPr dirty="0" sz="1200">
                <a:latin typeface="Times New Roman"/>
                <a:cs typeface="Times New Roman"/>
              </a:rPr>
              <a:t> lan </a:t>
            </a:r>
            <a:r>
              <a:rPr dirty="0" sz="1200" spc="-5">
                <a:latin typeface="Times New Roman"/>
                <a:cs typeface="Times New Roman"/>
              </a:rPr>
              <a:t>digathuk-gathukake </a:t>
            </a:r>
            <a:r>
              <a:rPr dirty="0" sz="1200">
                <a:latin typeface="Times New Roman"/>
                <a:cs typeface="Times New Roman"/>
              </a:rPr>
              <a:t>murih </a:t>
            </a:r>
            <a:r>
              <a:rPr dirty="0" sz="1200" spc="-5">
                <a:latin typeface="Times New Roman"/>
                <a:cs typeface="Times New Roman"/>
              </a:rPr>
              <a:t>mathuk.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28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Dikehidupan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desa,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keratabasa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"Jarwa </a:t>
            </a:r>
            <a:r>
              <a:rPr dirty="0" sz="1200">
                <a:latin typeface="Times New Roman"/>
                <a:cs typeface="Times New Roman"/>
              </a:rPr>
              <a:t>Dhosok".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Jarwa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(njarwani)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menjelaskan,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sedangkan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dhosok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menyatukan.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“jarwa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dhosok”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diartikan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terbentuk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tertentu.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651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</a:t>
            </a:r>
            <a:r>
              <a:rPr dirty="0" sz="1200">
                <a:latin typeface="Times New Roman"/>
                <a:cs typeface="Times New Roman"/>
              </a:rPr>
              <a:t> mirip 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akronim,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kalau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menurut</a:t>
            </a:r>
            <a:r>
              <a:rPr dirty="0" sz="1200">
                <a:latin typeface="Times New Roman"/>
                <a:cs typeface="Times New Roman"/>
              </a:rPr>
              <a:t> saya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berbeda,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keratabasa,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penyusunan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katanya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kaidah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baku.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Antara suku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depan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belakang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dicampur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terbentuk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terdengar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pantas.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21336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Kerata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</a:t>
            </a:r>
            <a:r>
              <a:rPr dirty="0" sz="1200">
                <a:latin typeface="Times New Roman"/>
                <a:cs typeface="Times New Roman"/>
              </a:rPr>
              <a:t> 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mengandung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makna</a:t>
            </a:r>
            <a:r>
              <a:rPr dirty="0" sz="1200" spc="-5">
                <a:latin typeface="Times New Roman"/>
                <a:cs typeface="Times New Roman"/>
              </a:rPr>
              <a:t> 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tertentu,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 sekedar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singkatan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candaan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lucu.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Misalnya: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"kathok"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yen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nganggo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diang</a:t>
            </a:r>
            <a:r>
              <a:rPr dirty="0" sz="1200" spc="-5" i="1">
                <a:latin typeface="Times New Roman"/>
                <a:cs typeface="Times New Roman"/>
              </a:rPr>
              <a:t>kat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mbaka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i="1">
                <a:latin typeface="Times New Roman"/>
                <a:cs typeface="Times New Roman"/>
              </a:rPr>
              <a:t>thok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Kathok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(Celana)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memakai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diangkat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satu-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persatu.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mengenakan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celana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langsung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diangkat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bersamaan?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Lazimnya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 diangkat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satu-satu.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825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mengapa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celana disebut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“kathok"?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mengenakannya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mengangkat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satu-persatu.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Itulah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kreativitas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duanya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dunia.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berusaha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spesifik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menjelaskan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menimbulkan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salah persepsi.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4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Camboran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216520"/>
            <a:ext cx="5439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Keratabasa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(Jarwa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Dhosok)</a:t>
            </a:r>
            <a:r>
              <a:rPr dirty="0" sz="1800" spc="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dan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Penjelasannya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93234"/>
            <a:ext cx="5731510" cy="54927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99695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>
                <a:latin typeface="Times New Roman"/>
                <a:cs typeface="Times New Roman"/>
              </a:rPr>
              <a:t> anda lebih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memahami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 basa,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cantumkan</a:t>
            </a:r>
            <a:r>
              <a:rPr dirty="0" sz="1200">
                <a:latin typeface="Times New Roman"/>
                <a:cs typeface="Times New Roman"/>
              </a:rPr>
              <a:t> contohnya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lengkap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penjelasannya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akal.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tahu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tertawa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terkadang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terdengar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aneh</a:t>
            </a:r>
            <a:r>
              <a:rPr dirty="0" sz="1200">
                <a:latin typeface="Times New Roman"/>
                <a:cs typeface="Times New Roman"/>
              </a:rPr>
              <a:t> namun </a:t>
            </a:r>
            <a:r>
              <a:rPr dirty="0" sz="1200" spc="-5">
                <a:latin typeface="Times New Roman"/>
                <a:cs typeface="Times New Roman"/>
              </a:rPr>
              <a:t>masuk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akal.</a:t>
            </a:r>
            <a:endParaRPr sz="1200">
              <a:latin typeface="Times New Roman"/>
              <a:cs typeface="Times New Roman"/>
            </a:endParaRPr>
          </a:p>
          <a:p>
            <a:pPr marL="12700" marR="483870">
              <a:lnSpc>
                <a:spcPts val="2770"/>
              </a:lnSpc>
              <a:spcBef>
                <a:spcPts val="290"/>
              </a:spcBef>
            </a:pPr>
            <a:r>
              <a:rPr dirty="0" sz="1200" spc="-5" b="1">
                <a:latin typeface="Times New Roman"/>
                <a:cs typeface="Times New Roman"/>
              </a:rPr>
              <a:t>Contoh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kerata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basa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atau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jarwo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dhosok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dari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sebuah </a:t>
            </a:r>
            <a:r>
              <a:rPr dirty="0" sz="1200" b="1">
                <a:latin typeface="Times New Roman"/>
                <a:cs typeface="Times New Roman"/>
              </a:rPr>
              <a:t>kata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lengkap </a:t>
            </a:r>
            <a:r>
              <a:rPr dirty="0" sz="1200" b="1">
                <a:latin typeface="Times New Roman"/>
                <a:cs typeface="Times New Roman"/>
              </a:rPr>
              <a:t>penjelasannya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Batur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embat-embating</a:t>
            </a:r>
            <a:r>
              <a:rPr dirty="0" sz="1200" i="1">
                <a:latin typeface="Times New Roman"/>
                <a:cs typeface="Times New Roman"/>
              </a:rPr>
              <a:t> tutur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teman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berdiskusi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130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Batur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abdi,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pewayangan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Ponokawan,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misalnya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 </a:t>
            </a:r>
            <a:r>
              <a:rPr dirty="0" sz="1200" spc="-5">
                <a:latin typeface="Times New Roman"/>
                <a:cs typeface="Times New Roman"/>
              </a:rPr>
              <a:t>para Pandawa </a:t>
            </a:r>
            <a:r>
              <a:rPr dirty="0" sz="1200">
                <a:latin typeface="Times New Roman"/>
                <a:cs typeface="Times New Roman"/>
              </a:rPr>
              <a:t>ada masalah,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Semarlah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berdiskusi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mempertimbangan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masalah.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Brekat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Brek diangkat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selesai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langsung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diangkat.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1907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>
                <a:latin typeface="Times New Roman"/>
                <a:cs typeface="Times New Roman"/>
              </a:rPr>
              <a:t> mengadakan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kenduri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selesai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diberi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brekat,</a:t>
            </a:r>
            <a:r>
              <a:rPr dirty="0" sz="1200">
                <a:latin typeface="Times New Roman"/>
                <a:cs typeface="Times New Roman"/>
              </a:rPr>
              <a:t> yaitu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>
                <a:latin typeface="Times New Roman"/>
                <a:cs typeface="Times New Roman"/>
              </a:rPr>
              <a:t> berisi nasi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lauk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biasanya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dibungkus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daun jati. </a:t>
            </a:r>
            <a:r>
              <a:rPr dirty="0" sz="1200" spc="-5">
                <a:latin typeface="Times New Roman"/>
                <a:cs typeface="Times New Roman"/>
              </a:rPr>
              <a:t>Nah,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selesai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>
                <a:latin typeface="Times New Roman"/>
                <a:cs typeface="Times New Roman"/>
              </a:rPr>
              <a:t> akan segera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diangkat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dibawa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pulang.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92735">
              <a:lnSpc>
                <a:spcPts val="1380"/>
              </a:lnSpc>
            </a:pPr>
            <a:r>
              <a:rPr dirty="0" sz="1200" spc="-5" b="1">
                <a:latin typeface="Times New Roman"/>
                <a:cs typeface="Times New Roman"/>
              </a:rPr>
              <a:t>Bocah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mangane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kaya kebo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pegaweyane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i="1">
                <a:latin typeface="Times New Roman"/>
                <a:cs typeface="Times New Roman"/>
              </a:rPr>
              <a:t> kecacah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makannya seperti </a:t>
            </a:r>
            <a:r>
              <a:rPr dirty="0" sz="1200" spc="-5">
                <a:latin typeface="Times New Roman"/>
                <a:cs typeface="Times New Roman"/>
              </a:rPr>
              <a:t>kerbau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kerjanya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22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kecil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bocah,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suka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kerbau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 pekerjaan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diselesaikan.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Bapak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bab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apa-apa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wis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cemepak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segala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tersedia.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3970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posisi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bapak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tangga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bertugas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mencukupi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segala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kebutuhan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tangga,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terutama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sandang,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pangan,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papan.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ia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-5">
                <a:latin typeface="Times New Roman"/>
                <a:cs typeface="Times New Roman"/>
              </a:rPr>
              <a:t> bapak.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Cengkir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kencenge </a:t>
            </a:r>
            <a:r>
              <a:rPr dirty="0" sz="1200" i="1">
                <a:latin typeface="Times New Roman"/>
                <a:cs typeface="Times New Roman"/>
              </a:rPr>
              <a:t>pikir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prinsip yang kuat.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399"/>
            <a:ext cx="5731509" cy="32232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1670" cy="866965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286385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cengkir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merupakan </a:t>
            </a:r>
            <a:r>
              <a:rPr dirty="0" sz="1200" spc="-5">
                <a:latin typeface="Times New Roman"/>
                <a:cs typeface="Times New Roman"/>
              </a:rPr>
              <a:t>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kelapa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5">
                <a:latin typeface="Times New Roman"/>
                <a:cs typeface="Times New Roman"/>
              </a:rPr>
              <a:t>kecil.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mengambil </a:t>
            </a:r>
            <a:r>
              <a:rPr dirty="0" sz="1200">
                <a:latin typeface="Times New Roman"/>
                <a:cs typeface="Times New Roman"/>
              </a:rPr>
              <a:t> filosofi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cengkir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buah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calon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bermanfaat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manusia.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Desember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gedhe-gedhene </a:t>
            </a:r>
            <a:r>
              <a:rPr dirty="0" sz="1200" spc="-5" i="1">
                <a:latin typeface="Times New Roman"/>
                <a:cs typeface="Times New Roman"/>
              </a:rPr>
              <a:t>sumber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saat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sumber</a:t>
            </a:r>
            <a:r>
              <a:rPr dirty="0" sz="1200" spc="-5">
                <a:latin typeface="Times New Roman"/>
                <a:cs typeface="Times New Roman"/>
              </a:rPr>
              <a:t> air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melimpah.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bulan </a:t>
            </a:r>
            <a:r>
              <a:rPr dirty="0" sz="1200" spc="-5">
                <a:latin typeface="Times New Roman"/>
                <a:cs typeface="Times New Roman"/>
              </a:rPr>
              <a:t>desember </a:t>
            </a:r>
            <a:r>
              <a:rPr dirty="0" sz="1200">
                <a:latin typeface="Times New Roman"/>
                <a:cs typeface="Times New Roman"/>
              </a:rPr>
              <a:t>hujan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lebat,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 sumber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airpun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besar.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Denawa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ngeden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hawa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sekuat</a:t>
            </a:r>
            <a:r>
              <a:rPr dirty="0" sz="1200">
                <a:latin typeface="Times New Roman"/>
                <a:cs typeface="Times New Roman"/>
              </a:rPr>
              <a:t> tenaga</a:t>
            </a:r>
            <a:r>
              <a:rPr dirty="0" sz="1200" spc="-5">
                <a:latin typeface="Times New Roman"/>
                <a:cs typeface="Times New Roman"/>
              </a:rPr>
              <a:t> mengeluarkan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nafsu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37528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Denawa</a:t>
            </a:r>
            <a:r>
              <a:rPr dirty="0" sz="1200">
                <a:latin typeface="Times New Roman"/>
                <a:cs typeface="Times New Roman"/>
              </a:rPr>
              <a:t> (buta)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pewayangan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digambarkan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raksasa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mengumbar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hawa</a:t>
            </a:r>
            <a:r>
              <a:rPr dirty="0" sz="1200" spc="-5">
                <a:latin typeface="Times New Roman"/>
                <a:cs typeface="Times New Roman"/>
              </a:rPr>
              <a:t> nafsu.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Dhalang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ngudhal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piwulang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menyebar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ajaran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6337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dhalang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pelaku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pertunjukan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kulit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tujuannya 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menyebarkan ajaran.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Dubang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idu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abang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ludah</a:t>
            </a:r>
            <a:r>
              <a:rPr dirty="0" sz="1200" spc="-5">
                <a:latin typeface="Times New Roman"/>
                <a:cs typeface="Times New Roman"/>
              </a:rPr>
              <a:t> berwarna merah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wanita</a:t>
            </a:r>
            <a:r>
              <a:rPr dirty="0" sz="1200">
                <a:latin typeface="Times New Roman"/>
                <a:cs typeface="Times New Roman"/>
              </a:rPr>
              <a:t> 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dahulu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sukanya nginang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gambir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daun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suruh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meludah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warnanya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merah.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ludah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"dubang"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(ludah merah).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559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Garba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Jawa: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57+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Garwa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sigarane nyawa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jiwa.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796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garwa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isteri,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laki-laki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mengibaratkan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garwa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belahan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jiwa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mereka.</a:t>
            </a:r>
            <a:endParaRPr sz="1200">
              <a:latin typeface="Times New Roman"/>
              <a:cs typeface="Times New Roman"/>
            </a:endParaRPr>
          </a:p>
          <a:p>
            <a:pPr marL="12700" marR="429259">
              <a:lnSpc>
                <a:spcPts val="2770"/>
              </a:lnSpc>
              <a:spcBef>
                <a:spcPts val="290"/>
              </a:spcBef>
            </a:pPr>
            <a:r>
              <a:rPr dirty="0" sz="1200" spc="-5" b="1">
                <a:latin typeface="Times New Roman"/>
                <a:cs typeface="Times New Roman"/>
              </a:rPr>
              <a:t>Guru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digugu lan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ditiru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laksanakan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nasihatnya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diturut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tingkah</a:t>
            </a:r>
            <a:r>
              <a:rPr dirty="0" sz="1200">
                <a:latin typeface="Times New Roman"/>
                <a:cs typeface="Times New Roman"/>
              </a:rPr>
              <a:t> lakunya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baca</a:t>
            </a:r>
            <a:r>
              <a:rPr dirty="0" sz="1200" spc="-5">
                <a:latin typeface="Times New Roman"/>
                <a:cs typeface="Times New Roman"/>
              </a:rPr>
              <a:t> penjelasannya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>
                <a:latin typeface="Times New Roman"/>
                <a:cs typeface="Times New Roman"/>
              </a:rPr>
              <a:t> pada </a:t>
            </a:r>
            <a:r>
              <a:rPr dirty="0" sz="1200" spc="-5">
                <a:latin typeface="Times New Roman"/>
                <a:cs typeface="Times New Roman"/>
              </a:rPr>
              <a:t>paragraf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pertama.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200" b="1">
                <a:latin typeface="Times New Roman"/>
                <a:cs typeface="Times New Roman"/>
              </a:rPr>
              <a:t>Gedhang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 i="1">
                <a:latin typeface="Times New Roman"/>
                <a:cs typeface="Times New Roman"/>
              </a:rPr>
              <a:t>digeget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bar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madhang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digigit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(dimakan)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1371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gedhang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 pisang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biasanya </a:t>
            </a:r>
            <a:r>
              <a:rPr dirty="0" sz="1200" spc="-5">
                <a:latin typeface="Times New Roman"/>
                <a:cs typeface="Times New Roman"/>
              </a:rPr>
              <a:t>paling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digigit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setelah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 nasi.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Gusti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baguse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ati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tampan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762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Gusti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(Tuhan).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mengibaratkan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Tuhan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ketampanan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Januari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hujan</a:t>
            </a:r>
            <a:r>
              <a:rPr dirty="0" sz="1200" spc="-5" i="1">
                <a:latin typeface="Times New Roman"/>
                <a:cs typeface="Times New Roman"/>
              </a:rPr>
              <a:t> sehari-hari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bulan </a:t>
            </a:r>
            <a:r>
              <a:rPr dirty="0" sz="1200" spc="-5">
                <a:latin typeface="Times New Roman"/>
                <a:cs typeface="Times New Roman"/>
              </a:rPr>
              <a:t>Januari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biasanya hari-hari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hujan 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sore.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8970" cy="8848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Kaji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tekadte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wis</a:t>
            </a:r>
            <a:r>
              <a:rPr dirty="0" sz="1200" i="1">
                <a:latin typeface="Times New Roman"/>
                <a:cs typeface="Times New Roman"/>
              </a:rPr>
              <a:t> siji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tekadnya </a:t>
            </a:r>
            <a:r>
              <a:rPr dirty="0" sz="1200">
                <a:latin typeface="Times New Roman"/>
                <a:cs typeface="Times New Roman"/>
              </a:rPr>
              <a:t>hanya </a:t>
            </a:r>
            <a:r>
              <a:rPr dirty="0" sz="1200" spc="-5">
                <a:latin typeface="Times New Roman"/>
                <a:cs typeface="Times New Roman"/>
              </a:rPr>
              <a:t>satu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17804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Kaji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haji,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haji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seharusnya </a:t>
            </a:r>
            <a:r>
              <a:rPr dirty="0" sz="1200">
                <a:latin typeface="Times New Roman"/>
                <a:cs typeface="Times New Roman"/>
              </a:rPr>
              <a:t>niatnya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satu,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 menghadap</a:t>
            </a:r>
            <a:r>
              <a:rPr dirty="0" sz="1200">
                <a:latin typeface="Times New Roman"/>
                <a:cs typeface="Times New Roman"/>
              </a:rPr>
              <a:t> Allah.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Kathok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yen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nganggo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diangkat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mbaka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sithok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 </a:t>
            </a:r>
            <a:r>
              <a:rPr dirty="0" sz="1200" spc="-5">
                <a:latin typeface="Times New Roman"/>
                <a:cs typeface="Times New Roman"/>
              </a:rPr>
              <a:t>silahkan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 </a:t>
            </a:r>
            <a:r>
              <a:rPr dirty="0" sz="1200">
                <a:latin typeface="Times New Roman"/>
                <a:cs typeface="Times New Roman"/>
              </a:rPr>
              <a:t>paragraf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ke-4.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Kodhok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Teka-teka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ndhodhok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datang-datang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duduk.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152400">
              <a:lnSpc>
                <a:spcPct val="95900"/>
              </a:lnSpc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katak dalam bahasa </a:t>
            </a:r>
            <a:r>
              <a:rPr dirty="0" sz="1200">
                <a:latin typeface="Times New Roman"/>
                <a:cs typeface="Times New Roman"/>
              </a:rPr>
              <a:t>Jawa disebut "kodhok". </a:t>
            </a:r>
            <a:r>
              <a:rPr dirty="0" sz="1200" spc="-5">
                <a:latin typeface="Times New Roman"/>
                <a:cs typeface="Times New Roman"/>
              </a:rPr>
              <a:t>Mengapa? Karena </a:t>
            </a:r>
            <a:r>
              <a:rPr dirty="0" sz="1200">
                <a:latin typeface="Times New Roman"/>
                <a:cs typeface="Times New Roman"/>
              </a:rPr>
              <a:t>kodhok </a:t>
            </a:r>
            <a:r>
              <a:rPr dirty="0" sz="1200" spc="-5">
                <a:latin typeface="Times New Roman"/>
                <a:cs typeface="Times New Roman"/>
              </a:rPr>
              <a:t>(katak)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 datang pasti </a:t>
            </a:r>
            <a:r>
              <a:rPr dirty="0" sz="1200">
                <a:latin typeface="Times New Roman"/>
                <a:cs typeface="Times New Roman"/>
              </a:rPr>
              <a:t>langsung duduk. </a:t>
            </a:r>
            <a:r>
              <a:rPr dirty="0" sz="1200" spc="-5">
                <a:latin typeface="Times New Roman"/>
                <a:cs typeface="Times New Roman"/>
              </a:rPr>
              <a:t>Pernahkah </a:t>
            </a:r>
            <a:r>
              <a:rPr dirty="0" sz="1200">
                <a:latin typeface="Times New Roman"/>
                <a:cs typeface="Times New Roman"/>
              </a:rPr>
              <a:t>anda melihat </a:t>
            </a:r>
            <a:r>
              <a:rPr dirty="0" sz="1200" spc="-5">
                <a:latin typeface="Times New Roman"/>
                <a:cs typeface="Times New Roman"/>
              </a:rPr>
              <a:t>kata datang </a:t>
            </a:r>
            <a:r>
              <a:rPr dirty="0" sz="1200">
                <a:latin typeface="Times New Roman"/>
                <a:cs typeface="Times New Roman"/>
              </a:rPr>
              <a:t>langsung </a:t>
            </a:r>
            <a:r>
              <a:rPr dirty="0" sz="1200" spc="-5">
                <a:latin typeface="Times New Roman"/>
                <a:cs typeface="Times New Roman"/>
              </a:rPr>
              <a:t>berdiri?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 pernah</a:t>
            </a:r>
            <a:r>
              <a:rPr dirty="0" sz="1200">
                <a:latin typeface="Times New Roman"/>
                <a:cs typeface="Times New Roman"/>
              </a:rPr>
              <a:t> bukan?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Krikil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keri</a:t>
            </a:r>
            <a:r>
              <a:rPr dirty="0" sz="1200" i="1">
                <a:latin typeface="Times New Roman"/>
                <a:cs typeface="Times New Roman"/>
              </a:rPr>
              <a:t> ing </a:t>
            </a:r>
            <a:r>
              <a:rPr dirty="0" sz="1200" spc="-5" i="1">
                <a:latin typeface="Times New Roman"/>
                <a:cs typeface="Times New Roman"/>
              </a:rPr>
              <a:t>sikil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geli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telapak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krikil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(kerikil)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diinjak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telapak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rasanya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(geli)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Kupat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ngaku</a:t>
            </a:r>
            <a:r>
              <a:rPr dirty="0" sz="1200" i="1">
                <a:latin typeface="Times New Roman"/>
                <a:cs typeface="Times New Roman"/>
              </a:rPr>
              <a:t> lepat </a:t>
            </a:r>
            <a:r>
              <a:rPr dirty="0" sz="1200" spc="-5">
                <a:latin typeface="Times New Roman"/>
                <a:cs typeface="Times New Roman"/>
              </a:rPr>
              <a:t>artinya mengaku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482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(ketupat)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 saat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Idul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Fitri,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mengakui</a:t>
            </a:r>
            <a:r>
              <a:rPr dirty="0" sz="1200">
                <a:latin typeface="Times New Roman"/>
                <a:cs typeface="Times New Roman"/>
              </a:rPr>
              <a:t> dan minta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maaf </a:t>
            </a:r>
            <a:r>
              <a:rPr dirty="0" sz="1200" spc="-5">
                <a:latin typeface="Times New Roman"/>
                <a:cs typeface="Times New Roman"/>
              </a:rPr>
              <a:t>semua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kesalahan</a:t>
            </a:r>
            <a:r>
              <a:rPr dirty="0" sz="1200">
                <a:latin typeface="Times New Roman"/>
                <a:cs typeface="Times New Roman"/>
              </a:rPr>
              <a:t> dengan memasak </a:t>
            </a:r>
            <a:r>
              <a:rPr dirty="0" sz="1200" spc="-5">
                <a:latin typeface="Times New Roman"/>
                <a:cs typeface="Times New Roman"/>
              </a:rPr>
              <a:t>kupat.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Kupluk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kaku</a:t>
            </a:r>
            <a:r>
              <a:rPr dirty="0" sz="1200" i="1">
                <a:latin typeface="Times New Roman"/>
                <a:cs typeface="Times New Roman"/>
              </a:rPr>
              <a:t> nyempluk </a:t>
            </a:r>
            <a:r>
              <a:rPr dirty="0" sz="1200" spc="-5">
                <a:latin typeface="Times New Roman"/>
                <a:cs typeface="Times New Roman"/>
              </a:rPr>
              <a:t>artinya kaku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agak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bundar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kupluk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(peci)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nyempluk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(agak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bundar)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Kuping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Kaku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tur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njepiping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kaku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njepiping.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838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kuping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sifatnya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bentuknya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njepiping(saya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kesulitan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mengindonesiakan </a:t>
            </a:r>
            <a:r>
              <a:rPr dirty="0" sz="1200">
                <a:latin typeface="Times New Roman"/>
                <a:cs typeface="Times New Roman"/>
              </a:rPr>
              <a:t>njepiping)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7973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Saroja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lengkap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artinya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dalam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Indonesia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Maling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amale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wong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dieling-eling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selalu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diingat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79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maling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mereka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mengingat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(harta)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milik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kapan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-5">
                <a:latin typeface="Times New Roman"/>
                <a:cs typeface="Times New Roman"/>
              </a:rPr>
              <a:t> dicuri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Mantu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dieman-eman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meksa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metu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disayang-sayang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terpaksa keluar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punya hajat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mantu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(menikahkan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putra/putrinya)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>
                <a:latin typeface="Times New Roman"/>
                <a:cs typeface="Times New Roman"/>
              </a:rPr>
              <a:t> akan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mengeluarkan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apapun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simpan,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termasuk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sayangi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(misal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tabungan),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 biaya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banyak.</a:t>
            </a:r>
            <a:endParaRPr sz="1200">
              <a:latin typeface="Times New Roman"/>
              <a:cs typeface="Times New Roman"/>
            </a:endParaRPr>
          </a:p>
          <a:p>
            <a:pPr marL="12700" marR="1129030">
              <a:lnSpc>
                <a:spcPts val="2780"/>
              </a:lnSpc>
              <a:spcBef>
                <a:spcPts val="70"/>
              </a:spcBef>
            </a:pPr>
            <a:r>
              <a:rPr dirty="0" sz="1200" spc="-5" b="1">
                <a:latin typeface="Times New Roman"/>
                <a:cs typeface="Times New Roman"/>
              </a:rPr>
              <a:t>Ngelmu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angele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ketemu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sulitnya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belum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ketemu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ngelmu (ilmu)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terasa </a:t>
            </a:r>
            <a:r>
              <a:rPr dirty="0" sz="1200">
                <a:latin typeface="Times New Roman"/>
                <a:cs typeface="Times New Roman"/>
              </a:rPr>
              <a:t>sangat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sulit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dipelajari.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7065" cy="8672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Parut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panase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urut </a:t>
            </a:r>
            <a:r>
              <a:rPr dirty="0" sz="1200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panasnya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berurutan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penghancur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kelapa</a:t>
            </a:r>
            <a:r>
              <a:rPr dirty="0" sz="1200">
                <a:latin typeface="Times New Roman"/>
                <a:cs typeface="Times New Roman"/>
              </a:rPr>
              <a:t> untuk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santan,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bentuknya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pipih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dipasangi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gigi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kawat.</a:t>
            </a:r>
            <a:r>
              <a:rPr dirty="0" sz="1200">
                <a:latin typeface="Times New Roman"/>
                <a:cs typeface="Times New Roman"/>
              </a:rPr>
              <a:t> Ketika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memarut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</a:t>
            </a:r>
            <a:r>
              <a:rPr dirty="0" sz="1200">
                <a:latin typeface="Times New Roman"/>
                <a:cs typeface="Times New Roman"/>
              </a:rPr>
              <a:t> semakin </a:t>
            </a:r>
            <a:r>
              <a:rPr dirty="0" sz="1200" spc="-5">
                <a:latin typeface="Times New Roman"/>
                <a:cs typeface="Times New Roman"/>
              </a:rPr>
              <a:t>lama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semakin panas</a:t>
            </a:r>
            <a:r>
              <a:rPr dirty="0" sz="1200">
                <a:latin typeface="Times New Roman"/>
                <a:cs typeface="Times New Roman"/>
              </a:rPr>
              <a:t> dari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>
                <a:latin typeface="Times New Roman"/>
                <a:cs typeface="Times New Roman"/>
              </a:rPr>
              <a:t> ke</a:t>
            </a:r>
            <a:r>
              <a:rPr dirty="0" sz="1200" spc="-5">
                <a:latin typeface="Times New Roman"/>
                <a:cs typeface="Times New Roman"/>
              </a:rPr>
              <a:t> bawah.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Piring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sepi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yang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miring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diletakkan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miring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4997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 piring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terasa</a:t>
            </a:r>
            <a:r>
              <a:rPr dirty="0" sz="1200">
                <a:latin typeface="Times New Roman"/>
                <a:cs typeface="Times New Roman"/>
              </a:rPr>
              <a:t> sepi kala diletakkan miring,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</a:t>
            </a:r>
            <a:r>
              <a:rPr dirty="0" sz="1200" spc="-5">
                <a:latin typeface="Times New Roman"/>
                <a:cs typeface="Times New Roman"/>
              </a:rPr>
              <a:t> makanan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diatasnya.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Prawan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yen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pepara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(lelungan)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kudu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wayah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awan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bepergian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22909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prawan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gadis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belum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menikah,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</a:t>
            </a:r>
            <a:r>
              <a:rPr dirty="0" sz="1200" spc="-5">
                <a:latin typeface="Times New Roman"/>
                <a:cs typeface="Times New Roman"/>
              </a:rPr>
              <a:t> melarang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 </a:t>
            </a:r>
            <a:r>
              <a:rPr dirty="0" sz="1200">
                <a:latin typeface="Times New Roman"/>
                <a:cs typeface="Times New Roman"/>
              </a:rPr>
              <a:t>untuk keluar </a:t>
            </a:r>
            <a:r>
              <a:rPr dirty="0" sz="1200" spc="-5">
                <a:latin typeface="Times New Roman"/>
                <a:cs typeface="Times New Roman"/>
              </a:rPr>
              <a:t>malam,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menurut</a:t>
            </a:r>
            <a:r>
              <a:rPr dirty="0" sz="1200">
                <a:latin typeface="Times New Roman"/>
                <a:cs typeface="Times New Roman"/>
              </a:rPr>
              <a:t> mereka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 tabu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melanggar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norma.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Rujak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kuru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ajak-ajak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kurus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mengajak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teman-teman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349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biasanya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rujak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mengajak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teman-temannya,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menurut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rujak</a:t>
            </a:r>
            <a:r>
              <a:rPr dirty="0" sz="1200">
                <a:latin typeface="Times New Roman"/>
                <a:cs typeface="Times New Roman"/>
              </a:rPr>
              <a:t> dapat membuat </a:t>
            </a:r>
            <a:r>
              <a:rPr dirty="0" sz="1200" spc="-5">
                <a:latin typeface="Times New Roman"/>
                <a:cs typeface="Times New Roman"/>
              </a:rPr>
              <a:t>badan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kurus.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Sepuh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 i="1">
                <a:latin typeface="Times New Roman"/>
                <a:cs typeface="Times New Roman"/>
              </a:rPr>
              <a:t>asepe </a:t>
            </a:r>
            <a:r>
              <a:rPr dirty="0" sz="1200" i="1">
                <a:latin typeface="Times New Roman"/>
                <a:cs typeface="Times New Roman"/>
              </a:rPr>
              <a:t>ampuh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doa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omongannya</a:t>
            </a:r>
            <a:r>
              <a:rPr dirty="0" sz="1200" spc="-5">
                <a:latin typeface="Times New Roman"/>
                <a:cs typeface="Times New Roman"/>
              </a:rPr>
              <a:t> ampuh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(tua)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omongannya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habat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ampuh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Sirah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isine</a:t>
            </a:r>
            <a:r>
              <a:rPr dirty="0" sz="1200" spc="-5" i="1">
                <a:latin typeface="Times New Roman"/>
                <a:cs typeface="Times New Roman"/>
              </a:rPr>
              <a:t> rah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berisi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Penjalasan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sirah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(kepala)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berisi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banyak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Suwal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saru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yen</a:t>
            </a:r>
            <a:r>
              <a:rPr dirty="0" sz="1200" i="1">
                <a:latin typeface="Times New Roman"/>
                <a:cs typeface="Times New Roman"/>
              </a:rPr>
              <a:t> uwal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tabu jika </a:t>
            </a:r>
            <a:r>
              <a:rPr dirty="0" sz="1200" spc="-5">
                <a:latin typeface="Times New Roman"/>
                <a:cs typeface="Times New Roman"/>
              </a:rPr>
              <a:t>terlepas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768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suwal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(celana)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karena jika </a:t>
            </a:r>
            <a:r>
              <a:rPr dirty="0" sz="1200" spc="-5">
                <a:latin typeface="Times New Roman"/>
                <a:cs typeface="Times New Roman"/>
              </a:rPr>
              <a:t>terlepas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(tabu)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telanjang.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Saru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kesasar</a:t>
            </a:r>
            <a:r>
              <a:rPr dirty="0" sz="1200" i="1">
                <a:latin typeface="Times New Roman"/>
                <a:cs typeface="Times New Roman"/>
              </a:rPr>
              <a:t> lan keliru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tersesat</a:t>
            </a:r>
            <a:r>
              <a:rPr dirty="0" sz="1200">
                <a:latin typeface="Times New Roman"/>
                <a:cs typeface="Times New Roman"/>
              </a:rPr>
              <a:t> dan keliru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14414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saru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(tabu)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dilakukan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tersesat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otomatis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keliru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tindakannya.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Sega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yen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wis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nyeseg</a:t>
            </a:r>
            <a:r>
              <a:rPr dirty="0" sz="1200" i="1">
                <a:latin typeface="Times New Roman"/>
                <a:cs typeface="Times New Roman"/>
              </a:rPr>
              <a:t> lega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kalau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 masuk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lega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3943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jika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lapar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memasukkan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nasi</a:t>
            </a:r>
            <a:r>
              <a:rPr dirty="0" sz="1200" spc="5">
                <a:latin typeface="Times New Roman"/>
                <a:cs typeface="Times New Roman"/>
              </a:rPr>
              <a:t> ke</a:t>
            </a:r>
            <a:r>
              <a:rPr dirty="0" sz="1200">
                <a:latin typeface="Times New Roman"/>
                <a:cs typeface="Times New Roman"/>
              </a:rPr>
              <a:t> mulut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perutnya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merasa</a:t>
            </a:r>
            <a:r>
              <a:rPr dirty="0" sz="1200" spc="-5">
                <a:latin typeface="Times New Roman"/>
                <a:cs typeface="Times New Roman"/>
              </a:rPr>
              <a:t> lega.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Simah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isining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omah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rumah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isteri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dirumah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bekerja.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Tandur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ditata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karo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mundur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sambil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berjalan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 </a:t>
            </a:r>
            <a:r>
              <a:rPr dirty="0" sz="1200" spc="-5">
                <a:latin typeface="Times New Roman"/>
                <a:cs typeface="Times New Roman"/>
              </a:rPr>
              <a:t>belakang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3255" cy="857948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16637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Penjelasan </a:t>
            </a:r>
            <a:r>
              <a:rPr dirty="0" sz="1200">
                <a:latin typeface="Times New Roman"/>
                <a:cs typeface="Times New Roman"/>
              </a:rPr>
              <a:t>: </a:t>
            </a:r>
            <a:r>
              <a:rPr dirty="0" sz="1200" spc="-5">
                <a:latin typeface="Times New Roman"/>
                <a:cs typeface="Times New Roman"/>
              </a:rPr>
              <a:t>Tandur adalah menanam </a:t>
            </a:r>
            <a:r>
              <a:rPr dirty="0" sz="1200">
                <a:latin typeface="Times New Roman"/>
                <a:cs typeface="Times New Roman"/>
              </a:rPr>
              <a:t>bibit </a:t>
            </a:r>
            <a:r>
              <a:rPr dirty="0" sz="1200" spc="-5">
                <a:latin typeface="Times New Roman"/>
                <a:cs typeface="Times New Roman"/>
              </a:rPr>
              <a:t>padi, </a:t>
            </a:r>
            <a:r>
              <a:rPr dirty="0" sz="1200">
                <a:latin typeface="Times New Roman"/>
                <a:cs typeface="Times New Roman"/>
              </a:rPr>
              <a:t>coba </a:t>
            </a:r>
            <a:r>
              <a:rPr dirty="0" sz="1200" spc="-5">
                <a:latin typeface="Times New Roman"/>
                <a:cs typeface="Times New Roman"/>
              </a:rPr>
              <a:t>perhatikan </a:t>
            </a:r>
            <a:r>
              <a:rPr dirty="0" sz="1200">
                <a:latin typeface="Times New Roman"/>
                <a:cs typeface="Times New Roman"/>
              </a:rPr>
              <a:t>ketika </a:t>
            </a:r>
            <a:r>
              <a:rPr dirty="0" sz="1200" spc="-5">
                <a:latin typeface="Times New Roman"/>
                <a:cs typeface="Times New Roman"/>
              </a:rPr>
              <a:t>mereka menanam,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 mereka akan </a:t>
            </a:r>
            <a:r>
              <a:rPr dirty="0" sz="1200">
                <a:latin typeface="Times New Roman"/>
                <a:cs typeface="Times New Roman"/>
              </a:rPr>
              <a:t>menatanya dengan cara melangkah mundur </a:t>
            </a:r>
            <a:r>
              <a:rPr dirty="0" sz="1200" spc="-5">
                <a:latin typeface="Times New Roman"/>
                <a:cs typeface="Times New Roman"/>
              </a:rPr>
              <a:t>setiap </a:t>
            </a:r>
            <a:r>
              <a:rPr dirty="0" sz="1200">
                <a:latin typeface="Times New Roman"/>
                <a:cs typeface="Times New Roman"/>
              </a:rPr>
              <a:t>selesai </a:t>
            </a:r>
            <a:r>
              <a:rPr dirty="0" sz="1200" spc="-5">
                <a:latin typeface="Times New Roman"/>
                <a:cs typeface="Times New Roman"/>
              </a:rPr>
              <a:t>menanam </a:t>
            </a:r>
            <a:r>
              <a:rPr dirty="0" sz="1200">
                <a:latin typeface="Times New Roman"/>
                <a:cs typeface="Times New Roman"/>
              </a:rPr>
              <a:t>satu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baris.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Tapa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tatane </a:t>
            </a:r>
            <a:r>
              <a:rPr dirty="0" sz="1200" spc="-5" i="1">
                <a:latin typeface="Times New Roman"/>
                <a:cs typeface="Times New Roman"/>
              </a:rPr>
              <a:t>kaya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wong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papa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penampilannya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sengsara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93916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tapa</a:t>
            </a:r>
            <a:r>
              <a:rPr dirty="0" sz="1200">
                <a:latin typeface="Times New Roman"/>
                <a:cs typeface="Times New Roman"/>
              </a:rPr>
              <a:t> 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bertapa,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pernah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bertapa</a:t>
            </a:r>
            <a:r>
              <a:rPr dirty="0" sz="1200">
                <a:latin typeface="Times New Roman"/>
                <a:cs typeface="Times New Roman"/>
              </a:rPr>
              <a:t> maka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penampilannya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sengsara,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minum.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Tarub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i="1">
                <a:latin typeface="Times New Roman"/>
                <a:cs typeface="Times New Roman"/>
              </a:rPr>
              <a:t>ditata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supaya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murup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ditata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supaya </a:t>
            </a:r>
            <a:r>
              <a:rPr dirty="0" sz="1200" spc="-5">
                <a:latin typeface="Times New Roman"/>
                <a:cs typeface="Times New Roman"/>
              </a:rPr>
              <a:t>menyala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4892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tarub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ketika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punya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(hajat),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 </a:t>
            </a:r>
            <a:r>
              <a:rPr dirty="0" sz="1200" spc="-5">
                <a:latin typeface="Times New Roman"/>
                <a:cs typeface="Times New Roman"/>
              </a:rPr>
              <a:t>tempat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ditata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sedemikian </a:t>
            </a:r>
            <a:r>
              <a:rPr dirty="0" sz="1200" spc="-5">
                <a:latin typeface="Times New Roman"/>
                <a:cs typeface="Times New Roman"/>
              </a:rPr>
              <a:t>rupa</a:t>
            </a:r>
            <a:r>
              <a:rPr dirty="0" sz="1200">
                <a:latin typeface="Times New Roman"/>
                <a:cs typeface="Times New Roman"/>
              </a:rPr>
              <a:t> agar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megah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menyala.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Tipas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titip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napas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titip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nafas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133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(kipas)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menghilangkan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gerah.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Kipas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digerakkan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menimbulkan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(udara)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diibaratkan</a:t>
            </a:r>
            <a:r>
              <a:rPr dirty="0" sz="1200">
                <a:latin typeface="Times New Roman"/>
                <a:cs typeface="Times New Roman"/>
              </a:rPr>
              <a:t> nafas.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Tumpeng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tumindak sing </a:t>
            </a:r>
            <a:r>
              <a:rPr dirty="0" sz="1200" spc="-5" i="1">
                <a:latin typeface="Times New Roman"/>
                <a:cs typeface="Times New Roman"/>
              </a:rPr>
              <a:t>lempeng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>
                <a:latin typeface="Times New Roman"/>
                <a:cs typeface="Times New Roman"/>
              </a:rPr>
              <a:t>berperilaku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lurus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555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>
                <a:latin typeface="Times New Roman"/>
                <a:cs typeface="Times New Roman"/>
              </a:rPr>
              <a:t> 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nasehat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berperilakulah 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tumpeng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lurus ke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Tuwa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 i="1">
                <a:latin typeface="Times New Roman"/>
                <a:cs typeface="Times New Roman"/>
              </a:rPr>
              <a:t>ngenteni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metune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nyawa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menunggu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keluarnya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nyawa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47561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(tua)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lama lagi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mereka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meninggal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keluarnya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nyawa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 </a:t>
            </a:r>
            <a:r>
              <a:rPr dirty="0" sz="1200" spc="-5">
                <a:latin typeface="Times New Roman"/>
                <a:cs typeface="Times New Roman"/>
              </a:rPr>
              <a:t>raga.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Tebu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antebpe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kalbu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artinya</a:t>
            </a:r>
            <a:r>
              <a:rPr dirty="0" sz="1200" spc="-5">
                <a:latin typeface="Times New Roman"/>
                <a:cs typeface="Times New Roman"/>
              </a:rPr>
              <a:t> hati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mantab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Wanita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wani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ditata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berani </a:t>
            </a:r>
            <a:r>
              <a:rPr dirty="0" sz="1200">
                <a:latin typeface="Times New Roman"/>
                <a:cs typeface="Times New Roman"/>
              </a:rPr>
              <a:t>(mau)</a:t>
            </a:r>
            <a:r>
              <a:rPr dirty="0" sz="1200" spc="-5">
                <a:latin typeface="Times New Roman"/>
                <a:cs typeface="Times New Roman"/>
              </a:rPr>
              <a:t> diatur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wanita </a:t>
            </a:r>
            <a:r>
              <a:rPr dirty="0" sz="1200" spc="-5">
                <a:latin typeface="Times New Roman"/>
                <a:cs typeface="Times New Roman"/>
              </a:rPr>
              <a:t>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diatur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(ditata) </a:t>
            </a:r>
            <a:r>
              <a:rPr dirty="0" sz="1200">
                <a:latin typeface="Times New Roman"/>
                <a:cs typeface="Times New Roman"/>
              </a:rPr>
              <a:t>oleh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suaminya.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latin typeface="Times New Roman"/>
                <a:cs typeface="Times New Roman"/>
              </a:rPr>
              <a:t>Wedang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= </a:t>
            </a:r>
            <a:r>
              <a:rPr dirty="0" sz="1200" spc="-5">
                <a:latin typeface="Times New Roman"/>
                <a:cs typeface="Times New Roman"/>
              </a:rPr>
              <a:t>ngawe</a:t>
            </a:r>
            <a:r>
              <a:rPr dirty="0" sz="1200">
                <a:latin typeface="Times New Roman"/>
                <a:cs typeface="Times New Roman"/>
              </a:rPr>
              <a:t> kadang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mengajak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persaudaraan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4400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5">
                <a:latin typeface="Times New Roman"/>
                <a:cs typeface="Times New Roman"/>
              </a:rPr>
              <a:t>wedang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(air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minum)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mempererat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persaudaraan.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Rangkep: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Macam,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perbedaannya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Keratabasa</a:t>
            </a:r>
            <a:r>
              <a:rPr dirty="0" sz="1200">
                <a:latin typeface="Times New Roman"/>
                <a:cs typeface="Times New Roman"/>
              </a:rPr>
              <a:t> 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sz="1200" spc="-5">
                <a:latin typeface="Times New Roman"/>
                <a:cs typeface="Times New Roman"/>
              </a:rPr>
              <a:t>jarwa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dhosok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 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menjelaskan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suatu</a:t>
            </a:r>
            <a:r>
              <a:rPr dirty="0" sz="1200">
                <a:latin typeface="Times New Roman"/>
                <a:cs typeface="Times New Roman"/>
              </a:rPr>
              <a:t> kata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merujuk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>
                <a:latin typeface="Times New Roman"/>
                <a:cs typeface="Times New Roman"/>
              </a:rPr>
              <a:t> atau maksud.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rumus baku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dianggap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didengar.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jarwa </a:t>
            </a:r>
            <a:r>
              <a:rPr dirty="0" sz="1200">
                <a:latin typeface="Times New Roman"/>
                <a:cs typeface="Times New Roman"/>
              </a:rPr>
              <a:t> dhosok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mirip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akronim, meskipun </a:t>
            </a:r>
            <a:r>
              <a:rPr dirty="0" sz="1200" spc="-5">
                <a:latin typeface="Times New Roman"/>
                <a:cs typeface="Times New Roman"/>
              </a:rPr>
              <a:t>sebenarnya berbeda.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54980" cy="55943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basa,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menambah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wawasan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>
                <a:latin typeface="Times New Roman"/>
                <a:cs typeface="Times New Roman"/>
              </a:rPr>
              <a:t> anda</a:t>
            </a:r>
            <a:r>
              <a:rPr dirty="0" sz="1200" spc="-5">
                <a:latin typeface="Times New Roman"/>
                <a:cs typeface="Times New Roman"/>
              </a:rPr>
              <a:t> yang</a:t>
            </a:r>
            <a:r>
              <a:rPr dirty="0" sz="1200">
                <a:latin typeface="Times New Roman"/>
                <a:cs typeface="Times New Roman"/>
              </a:rPr>
              <a:t> suka belajar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kawruhbasa.com</a:t>
            </a:r>
            <a:r>
              <a:rPr dirty="0" sz="1200" spc="1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ketinggalan 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artikel kami.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2023-01-26T19:37:32Z</dcterms:created>
  <dcterms:modified xsi:type="dcterms:W3CDTF">2023-01-26T19:37:32Z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2023-01-26T00:00:00Z</vt:filetime>
  </property>
</Properties>
</file>