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5344" y="879094"/>
            <a:ext cx="5652160" cy="802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2004" y="1828545"/>
            <a:ext cx="5758840" cy="7462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kawruhbasa.com/pepindhan/" TargetMode="External"/><Relationship Id="rId3" Type="http://schemas.openxmlformats.org/officeDocument/2006/relationships/hyperlink" Target="https://kawruhbasa.com/rura-bas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keratabasa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camboran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garba/" TargetMode="External"/><Relationship Id="rId3" Type="http://schemas.openxmlformats.org/officeDocument/2006/relationships/hyperlink" Target="https://kawruhbasa.com/" TargetMode="External"/><Relationship Id="rId4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370" rIns="0" bIns="0" rtlCol="0" vert="horz">
            <a:spAutoFit/>
          </a:bodyPr>
          <a:lstStyle/>
          <a:p>
            <a:pPr marL="2146300" marR="5080" indent="-2134235">
              <a:lnSpc>
                <a:spcPts val="2990"/>
              </a:lnSpc>
              <a:spcBef>
                <a:spcPts val="310"/>
              </a:spcBef>
            </a:pPr>
            <a:r>
              <a:rPr dirty="0"/>
              <a:t>Bebasan </a:t>
            </a:r>
            <a:r>
              <a:rPr dirty="0" spc="-5"/>
              <a:t>Bahasa Jawa, ciri, </a:t>
            </a:r>
            <a:r>
              <a:rPr dirty="0"/>
              <a:t>88 contoh, </a:t>
            </a:r>
            <a:r>
              <a:rPr dirty="0" spc="-5"/>
              <a:t>dan </a:t>
            </a:r>
            <a:r>
              <a:rPr dirty="0" spc="-635"/>
              <a:t> </a:t>
            </a:r>
            <a:r>
              <a:rPr dirty="0"/>
              <a:t>maknanya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828545"/>
            <a:ext cx="5743575" cy="746252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Bebasan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yaiku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unen-unen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gumathok,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ajeg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panggonane,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ngemu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rasa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pepindhan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dipindhanake</a:t>
            </a:r>
            <a:r>
              <a:rPr dirty="0" sz="1200">
                <a:latin typeface="Times New Roman"/>
                <a:cs typeface="Times New Roman"/>
              </a:rPr>
              <a:t> pakarti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utawa </a:t>
            </a:r>
            <a:r>
              <a:rPr dirty="0" sz="1200">
                <a:latin typeface="Times New Roman"/>
                <a:cs typeface="Times New Roman"/>
              </a:rPr>
              <a:t>kahanan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uwong.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ungkapan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pasti,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penggunaannya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tetap,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mengandung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makna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perumpamaan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tingkah</a:t>
            </a:r>
            <a:r>
              <a:rPr dirty="0" sz="1200">
                <a:latin typeface="Times New Roman"/>
                <a:cs typeface="Times New Roman"/>
              </a:rPr>
              <a:t> laku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keadaan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seseorang.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3652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merupakan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folklor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lisan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sejak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jaman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dahulu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secara otomatis</a:t>
            </a:r>
            <a:r>
              <a:rPr dirty="0" sz="1200">
                <a:latin typeface="Times New Roman"/>
                <a:cs typeface="Times New Roman"/>
              </a:rPr>
              <a:t> ditiru </a:t>
            </a:r>
            <a:r>
              <a:rPr dirty="0" sz="1200" spc="-5">
                <a:latin typeface="Times New Roman"/>
                <a:cs typeface="Times New Roman"/>
              </a:rPr>
              <a:t>secara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turun </a:t>
            </a:r>
            <a:r>
              <a:rPr dirty="0" sz="1200" spc="-5">
                <a:latin typeface="Times New Roman"/>
                <a:cs typeface="Times New Roman"/>
              </a:rPr>
              <a:t>temurun.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095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Indonesia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mirip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sama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peribahasa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mempunyai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kiasan,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bersifat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mengandung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ungkapan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pengandaian.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Selain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bebasan,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masih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istilah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lagi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termasuk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golongan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peribahasa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yaitu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paribasan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saloka.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Ketiga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peribahasa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masing-masing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memiliki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khasnya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sehingga</a:t>
            </a:r>
            <a:r>
              <a:rPr dirty="0" sz="1200">
                <a:latin typeface="Times New Roman"/>
                <a:cs typeface="Times New Roman"/>
              </a:rPr>
              <a:t> bisa</a:t>
            </a:r>
            <a:r>
              <a:rPr dirty="0" sz="1200" spc="-5">
                <a:latin typeface="Times New Roman"/>
                <a:cs typeface="Times New Roman"/>
              </a:rPr>
              <a:t> dibedakan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antara </a:t>
            </a:r>
            <a:r>
              <a:rPr dirty="0" sz="1200">
                <a:latin typeface="Times New Roman"/>
                <a:cs typeface="Times New Roman"/>
              </a:rPr>
              <a:t>satu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>
                <a:latin typeface="Times New Roman"/>
                <a:cs typeface="Times New Roman"/>
              </a:rPr>
              <a:t> lainnya.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7879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30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Contoh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Rura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Basa,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Jawa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salah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kaprah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yang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masih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umum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digunakan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Ciri-ciri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khusus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bebasan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disinggung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bahwa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ciri-ciri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khusus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 spc="-5">
                <a:latin typeface="Calibri"/>
                <a:cs typeface="Calibri"/>
              </a:rPr>
              <a:t>memiliki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arti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konotatif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(kiasan)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35"/>
              </a:spcBef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 spc="-5">
                <a:latin typeface="Calibri"/>
                <a:cs typeface="Calibri"/>
              </a:rPr>
              <a:t>sifatnya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tetap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tidak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berubah</a:t>
            </a:r>
            <a:endParaRPr sz="1100">
              <a:latin typeface="Calibri"/>
              <a:cs typeface="Calibri"/>
            </a:endParaRPr>
          </a:p>
          <a:p>
            <a:pPr marL="469265" marR="242570" indent="-228600">
              <a:lnSpc>
                <a:spcPct val="110000"/>
              </a:lnSpc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 spc="-5">
                <a:latin typeface="Calibri"/>
                <a:cs typeface="Calibri"/>
              </a:rPr>
              <a:t>mengandung</a:t>
            </a:r>
            <a:r>
              <a:rPr dirty="0" sz="1100">
                <a:latin typeface="Calibri"/>
                <a:cs typeface="Calibri"/>
              </a:rPr>
              <a:t> makna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pepindhan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atau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ungkapan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pengandaian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(ngemu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surasa pepindhan),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sedangkan</a:t>
            </a:r>
            <a:r>
              <a:rPr dirty="0" sz="1100">
                <a:latin typeface="Calibri"/>
                <a:cs typeface="Calibri"/>
              </a:rPr>
              <a:t> yang </a:t>
            </a:r>
            <a:r>
              <a:rPr dirty="0" sz="1100" spc="-5">
                <a:latin typeface="Calibri"/>
                <a:cs typeface="Calibri"/>
              </a:rPr>
              <a:t>diumpamakan</a:t>
            </a:r>
            <a:r>
              <a:rPr dirty="0" sz="1100">
                <a:latin typeface="Calibri"/>
                <a:cs typeface="Calibri"/>
              </a:rPr>
              <a:t> adalah </a:t>
            </a:r>
            <a:r>
              <a:rPr dirty="0" sz="1100" spc="-5">
                <a:latin typeface="Calibri"/>
                <a:cs typeface="Calibri"/>
              </a:rPr>
              <a:t>keadaan,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tingkah</a:t>
            </a:r>
            <a:r>
              <a:rPr dirty="0" sz="1100">
                <a:latin typeface="Calibri"/>
                <a:cs typeface="Calibri"/>
              </a:rPr>
              <a:t> laku, atau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sifat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seseorang.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88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contoh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bebasan</a:t>
            </a:r>
            <a:endParaRPr sz="1800">
              <a:latin typeface="Times New Roman"/>
              <a:cs typeface="Times New Roman"/>
            </a:endParaRPr>
          </a:p>
          <a:p>
            <a:pPr marL="12700" marR="243204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Agar</a:t>
            </a:r>
            <a:r>
              <a:rPr dirty="0" sz="1200">
                <a:latin typeface="Times New Roman"/>
                <a:cs typeface="Times New Roman"/>
              </a:rPr>
              <a:t> anda lebih memahami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bagaimana bentuk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bebasan,</a:t>
            </a:r>
            <a:r>
              <a:rPr dirty="0" sz="1200">
                <a:latin typeface="Times New Roman"/>
                <a:cs typeface="Times New Roman"/>
              </a:rPr>
              <a:t> maka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sini kami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berikan</a:t>
            </a:r>
            <a:r>
              <a:rPr dirty="0" sz="1200">
                <a:latin typeface="Times New Roman"/>
                <a:cs typeface="Times New Roman"/>
              </a:rPr>
              <a:t> contoh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lengkap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Ancik-ancik pucuking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eri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(berdiri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hidupnya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penuh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marabahaya/kekhawatiran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2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Ati </a:t>
            </a:r>
            <a:r>
              <a:rPr dirty="0" sz="1200" spc="-5" i="1">
                <a:latin typeface="Times New Roman"/>
                <a:cs typeface="Times New Roman"/>
              </a:rPr>
              <a:t>bengkong</a:t>
            </a:r>
            <a:r>
              <a:rPr dirty="0" sz="1200" i="1">
                <a:latin typeface="Times New Roman"/>
                <a:cs typeface="Times New Roman"/>
              </a:rPr>
              <a:t> oleh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oncong </a:t>
            </a:r>
            <a:r>
              <a:rPr dirty="0" sz="1200" spc="-5">
                <a:latin typeface="Times New Roman"/>
                <a:cs typeface="Times New Roman"/>
              </a:rPr>
              <a:t>(hati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melengkung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oleh </a:t>
            </a:r>
            <a:r>
              <a:rPr dirty="0" sz="1200" spc="-5">
                <a:latin typeface="Times New Roman"/>
                <a:cs typeface="Times New Roman"/>
              </a:rPr>
              <a:t>oncong)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2"/>
            </a:pPr>
            <a:endParaRPr sz="1250">
              <a:latin typeface="Times New Roman"/>
              <a:cs typeface="Times New Roman"/>
            </a:endParaRPr>
          </a:p>
          <a:p>
            <a:pPr marL="12700" marR="76771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duwe</a:t>
            </a:r>
            <a:r>
              <a:rPr dirty="0" sz="1200" spc="-5">
                <a:latin typeface="Times New Roman"/>
                <a:cs typeface="Times New Roman"/>
              </a:rPr>
              <a:t> sedya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oleh </a:t>
            </a:r>
            <a:r>
              <a:rPr dirty="0" sz="1200" spc="-5">
                <a:latin typeface="Times New Roman"/>
                <a:cs typeface="Times New Roman"/>
              </a:rPr>
              <a:t>dalan.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(Punya keinginan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jalan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mewujudkannya)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3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Awak </a:t>
            </a:r>
            <a:r>
              <a:rPr dirty="0" sz="1200" spc="-5" i="1">
                <a:latin typeface="Times New Roman"/>
                <a:cs typeface="Times New Roman"/>
              </a:rPr>
              <a:t>pendhek </a:t>
            </a:r>
            <a:r>
              <a:rPr dirty="0" sz="1200" i="1">
                <a:latin typeface="Times New Roman"/>
                <a:cs typeface="Times New Roman"/>
              </a:rPr>
              <a:t>budi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ciblek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(badan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pendek</a:t>
            </a:r>
            <a:r>
              <a:rPr dirty="0" sz="1200">
                <a:latin typeface="Times New Roman"/>
                <a:cs typeface="Times New Roman"/>
              </a:rPr>
              <a:t> budi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kecil)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30875" cy="867283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255904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Maknanya </a:t>
            </a:r>
            <a:r>
              <a:rPr dirty="0" sz="1200">
                <a:latin typeface="Times New Roman"/>
                <a:cs typeface="Times New Roman"/>
              </a:rPr>
              <a:t>: wong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asor,</a:t>
            </a:r>
            <a:r>
              <a:rPr dirty="0" sz="1200">
                <a:latin typeface="Times New Roman"/>
                <a:cs typeface="Times New Roman"/>
              </a:rPr>
              <a:t> budine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uga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asor.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(Orang</a:t>
            </a:r>
            <a:r>
              <a:rPr dirty="0" sz="1200">
                <a:latin typeface="Times New Roman"/>
                <a:cs typeface="Times New Roman"/>
              </a:rPr>
              <a:t>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rendah</a:t>
            </a:r>
            <a:r>
              <a:rPr dirty="0" sz="1200">
                <a:latin typeface="Times New Roman"/>
                <a:cs typeface="Times New Roman"/>
              </a:rPr>
              <a:t> derajatnya, tingkah lakunya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-5">
                <a:latin typeface="Times New Roman"/>
                <a:cs typeface="Times New Roman"/>
              </a:rPr>
              <a:t> rendah)"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4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Bathok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bolu </a:t>
            </a:r>
            <a:r>
              <a:rPr dirty="0" sz="1200" spc="-5" i="1">
                <a:latin typeface="Times New Roman"/>
                <a:cs typeface="Times New Roman"/>
              </a:rPr>
              <a:t>isi</a:t>
            </a:r>
            <a:r>
              <a:rPr dirty="0" sz="1200" i="1">
                <a:latin typeface="Times New Roman"/>
                <a:cs typeface="Times New Roman"/>
              </a:rPr>
              <a:t> madu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(tempurung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berlubang</a:t>
            </a:r>
            <a:r>
              <a:rPr dirty="0" sz="1200">
                <a:latin typeface="Times New Roman"/>
                <a:cs typeface="Times New Roman"/>
              </a:rPr>
              <a:t> 3 berisi </a:t>
            </a:r>
            <a:r>
              <a:rPr dirty="0" sz="1200" spc="-5">
                <a:latin typeface="Times New Roman"/>
                <a:cs typeface="Times New Roman"/>
              </a:rPr>
              <a:t>madu)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4"/>
            </a:pPr>
            <a:endParaRPr sz="1200">
              <a:latin typeface="Times New Roman"/>
              <a:cs typeface="Times New Roman"/>
            </a:endParaRPr>
          </a:p>
          <a:p>
            <a:pPr marL="12700" marR="15557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asor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sugih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kepinteran.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terlihat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jelek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rendah,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ilmu)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5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Cengkir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ketindhihan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kiring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(buah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kelapa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kecil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tertimpa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keranjang)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5"/>
            </a:pPr>
            <a:endParaRPr sz="1250">
              <a:latin typeface="Times New Roman"/>
              <a:cs typeface="Times New Roman"/>
            </a:endParaRPr>
          </a:p>
          <a:p>
            <a:pPr marL="12700" marR="15621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 </a:t>
            </a:r>
            <a:r>
              <a:rPr dirty="0" sz="1200">
                <a:latin typeface="Times New Roman"/>
                <a:cs typeface="Times New Roman"/>
              </a:rPr>
              <a:t>: Nedya omah-omah </a:t>
            </a:r>
            <a:r>
              <a:rPr dirty="0" sz="1200" spc="-5">
                <a:latin typeface="Times New Roman"/>
                <a:cs typeface="Times New Roman"/>
              </a:rPr>
              <a:t>kepeksa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durung</a:t>
            </a:r>
            <a:r>
              <a:rPr dirty="0" sz="1200">
                <a:latin typeface="Times New Roman"/>
                <a:cs typeface="Times New Roman"/>
              </a:rPr>
              <a:t> bisa, merga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sedulure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tuwa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durung</a:t>
            </a:r>
            <a:r>
              <a:rPr dirty="0" sz="1200">
                <a:latin typeface="Times New Roman"/>
                <a:cs typeface="Times New Roman"/>
              </a:rPr>
              <a:t> omah-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omah.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(Punya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niat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berumah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tangga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terpaksa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belum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terlaksana,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karena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saudara</a:t>
            </a:r>
            <a:r>
              <a:rPr dirty="0" sz="1200">
                <a:latin typeface="Times New Roman"/>
                <a:cs typeface="Times New Roman"/>
              </a:rPr>
              <a:t> tuanya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belum menikah)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6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Cikal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atopas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limar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tekane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kabegjan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</a:t>
            </a:r>
            <a:r>
              <a:rPr dirty="0" sz="1200">
                <a:latin typeface="Times New Roman"/>
                <a:cs typeface="Times New Roman"/>
              </a:rPr>
              <a:t> mokal.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(Menunggu </a:t>
            </a:r>
            <a:r>
              <a:rPr dirty="0" sz="1200" spc="-5">
                <a:latin typeface="Times New Roman"/>
                <a:cs typeface="Times New Roman"/>
              </a:rPr>
              <a:t>keberuntungan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mungkin).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7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Gedhang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apupus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cindhe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7"/>
            </a:pPr>
            <a:endParaRPr sz="1200">
              <a:latin typeface="Times New Roman"/>
              <a:cs typeface="Times New Roman"/>
            </a:endParaRPr>
          </a:p>
          <a:p>
            <a:pPr marL="12700" marR="37147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kabegjan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ngayawara,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prakara kang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mokal.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(keberuntungan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mungkin)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8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Geni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pinanggang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dipanggang)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8"/>
            </a:pPr>
            <a:endParaRPr sz="1250">
              <a:latin typeface="Times New Roman"/>
              <a:cs typeface="Times New Roman"/>
            </a:endParaRPr>
          </a:p>
          <a:p>
            <a:pPr marL="12700" marR="49339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nesu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banjur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ketambahan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wadul,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mula </a:t>
            </a:r>
            <a:r>
              <a:rPr dirty="0" sz="1200" spc="-5">
                <a:latin typeface="Times New Roman"/>
                <a:cs typeface="Times New Roman"/>
              </a:rPr>
              <a:t>tambah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nesune.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(sedang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marah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ditambah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omongan/laporan,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marahnya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semakin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menjadi-jadi)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9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Idu </a:t>
            </a:r>
            <a:r>
              <a:rPr dirty="0" sz="1200" spc="-5" i="1">
                <a:latin typeface="Times New Roman"/>
                <a:cs typeface="Times New Roman"/>
              </a:rPr>
              <a:t>didilat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maneh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(ludah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dijilat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lagi)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9"/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njabel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kasaguhan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dikandhakake.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(mencabut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janji/omongan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pernah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dikatakan)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0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Idu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geni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(ludah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api)</a:t>
            </a:r>
            <a:endParaRPr sz="1200">
              <a:latin typeface="Times New Roman"/>
              <a:cs typeface="Times New Roman"/>
            </a:endParaRPr>
          </a:p>
          <a:p>
            <a:pPr marL="12700" marR="215265">
              <a:lnSpc>
                <a:spcPct val="193300"/>
              </a:lnSpc>
            </a:pPr>
            <a:r>
              <a:rPr dirty="0" sz="1200" spc="-5">
                <a:latin typeface="Times New Roman"/>
                <a:cs typeface="Times New Roman"/>
              </a:rPr>
              <a:t>Maknanya </a:t>
            </a:r>
            <a:r>
              <a:rPr dirty="0" sz="1200">
                <a:latin typeface="Times New Roman"/>
                <a:cs typeface="Times New Roman"/>
              </a:rPr>
              <a:t>: kabeh saguneme digugu ing wong. (Apa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dikatakan selalu di ikuti </a:t>
            </a:r>
            <a:r>
              <a:rPr dirty="0" sz="1200" spc="-5">
                <a:latin typeface="Times New Roman"/>
                <a:cs typeface="Times New Roman"/>
              </a:rPr>
              <a:t>orang)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>
                <a:latin typeface="Times New Roman"/>
                <a:cs typeface="Times New Roman"/>
              </a:rPr>
              <a:t> juga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Keratabasa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Jawa yang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populer</a:t>
            </a:r>
            <a:r>
              <a:rPr dirty="0" u="heavy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sepanjang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masa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1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Jamur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tuwuh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ing</a:t>
            </a:r>
            <a:r>
              <a:rPr dirty="0" sz="1200" spc="-5" i="1">
                <a:latin typeface="Times New Roman"/>
                <a:cs typeface="Times New Roman"/>
              </a:rPr>
              <a:t> waton </a:t>
            </a:r>
            <a:r>
              <a:rPr dirty="0" sz="1200" spc="-5">
                <a:latin typeface="Times New Roman"/>
                <a:cs typeface="Times New Roman"/>
              </a:rPr>
              <a:t>(jamur </a:t>
            </a:r>
            <a:r>
              <a:rPr dirty="0" sz="1200">
                <a:latin typeface="Times New Roman"/>
                <a:cs typeface="Times New Roman"/>
              </a:rPr>
              <a:t>tumbuh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batu)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11"/>
            </a:pPr>
            <a:endParaRPr sz="1250">
              <a:latin typeface="Times New Roman"/>
              <a:cs typeface="Times New Roman"/>
            </a:endParaRPr>
          </a:p>
          <a:p>
            <a:pPr marL="12700" marR="22860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samubarang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langka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mokal.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(Sesuatu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langka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mungkin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terjadi)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2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Jurang</a:t>
            </a:r>
            <a:r>
              <a:rPr dirty="0" sz="1200" i="1">
                <a:latin typeface="Times New Roman"/>
                <a:cs typeface="Times New Roman"/>
              </a:rPr>
              <a:t> growah </a:t>
            </a:r>
            <a:r>
              <a:rPr dirty="0" sz="1200" spc="-5" i="1">
                <a:latin typeface="Times New Roman"/>
                <a:cs typeface="Times New Roman"/>
              </a:rPr>
              <a:t>ora</a:t>
            </a:r>
            <a:r>
              <a:rPr dirty="0" sz="1200" i="1">
                <a:latin typeface="Times New Roman"/>
                <a:cs typeface="Times New Roman"/>
              </a:rPr>
              <a:t> mili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(jurang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 </a:t>
            </a:r>
            <a:r>
              <a:rPr dirty="0" sz="1200">
                <a:latin typeface="Times New Roman"/>
                <a:cs typeface="Times New Roman"/>
              </a:rPr>
              <a:t>air)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1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katone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loma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nanging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cethil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(Kelihatannya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murah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hati/dermawan,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ternyata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pelit)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Kejugrukan </a:t>
            </a:r>
            <a:r>
              <a:rPr dirty="0" sz="1200" i="1">
                <a:latin typeface="Times New Roman"/>
                <a:cs typeface="Times New Roman"/>
              </a:rPr>
              <a:t>gunung </a:t>
            </a:r>
            <a:r>
              <a:rPr dirty="0" sz="1200" spc="-5" i="1">
                <a:latin typeface="Times New Roman"/>
                <a:cs typeface="Times New Roman"/>
              </a:rPr>
              <a:t>menyan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(terkena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longsoran gunung </a:t>
            </a:r>
            <a:r>
              <a:rPr dirty="0" sz="1200" spc="-5">
                <a:latin typeface="Times New Roman"/>
                <a:cs typeface="Times New Roman"/>
              </a:rPr>
              <a:t>kemenyan)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681345" cy="8677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Maknanya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oleh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begja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gedhe</a:t>
            </a:r>
            <a:r>
              <a:rPr dirty="0" sz="1200" spc="-5">
                <a:latin typeface="Times New Roman"/>
                <a:cs typeface="Times New Roman"/>
              </a:rPr>
              <a:t> (mendapat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keberuntungan </a:t>
            </a:r>
            <a:r>
              <a:rPr dirty="0" sz="1200" spc="-5">
                <a:latin typeface="Times New Roman"/>
                <a:cs typeface="Times New Roman"/>
              </a:rPr>
              <a:t>besar)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4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Mburu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uceng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kelangan</a:t>
            </a:r>
            <a:r>
              <a:rPr dirty="0" sz="1200" spc="-5" i="1">
                <a:latin typeface="Times New Roman"/>
                <a:cs typeface="Times New Roman"/>
              </a:rPr>
              <a:t> deleg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14"/>
            </a:pPr>
            <a:endParaRPr sz="1200">
              <a:latin typeface="Times New Roman"/>
              <a:cs typeface="Times New Roman"/>
            </a:endParaRPr>
          </a:p>
          <a:p>
            <a:pPr marL="12700" marR="1447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nyoyak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sepele,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kelangan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luwih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aji </a:t>
            </a:r>
            <a:r>
              <a:rPr dirty="0" sz="1200" spc="-5">
                <a:latin typeface="Times New Roman"/>
                <a:cs typeface="Times New Roman"/>
              </a:rPr>
              <a:t>(mengejar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sepele,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kehilangan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lebih </a:t>
            </a:r>
            <a:r>
              <a:rPr dirty="0" sz="1200" spc="-5">
                <a:latin typeface="Times New Roman"/>
                <a:cs typeface="Times New Roman"/>
              </a:rPr>
              <a:t>berharga)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15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Nabok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nyilih</a:t>
            </a:r>
            <a:r>
              <a:rPr dirty="0" sz="1200" i="1">
                <a:latin typeface="Times New Roman"/>
                <a:cs typeface="Times New Roman"/>
              </a:rPr>
              <a:t> tangan </a:t>
            </a:r>
            <a:r>
              <a:rPr dirty="0" sz="1200" spc="-5">
                <a:latin typeface="Times New Roman"/>
                <a:cs typeface="Times New Roman"/>
              </a:rPr>
              <a:t>(menampar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meminjam</a:t>
            </a:r>
            <a:r>
              <a:rPr dirty="0" sz="1200" spc="-5">
                <a:latin typeface="Times New Roman"/>
                <a:cs typeface="Times New Roman"/>
              </a:rPr>
              <a:t> tangan)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15"/>
            </a:pPr>
            <a:endParaRPr sz="1250">
              <a:latin typeface="Times New Roman"/>
              <a:cs typeface="Times New Roman"/>
            </a:endParaRPr>
          </a:p>
          <a:p>
            <a:pPr marL="12700" marR="56007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tumindak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sarana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kongkonan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(bertindak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kejelekan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menggunakan </a:t>
            </a:r>
            <a:r>
              <a:rPr dirty="0" sz="1200">
                <a:latin typeface="Times New Roman"/>
                <a:cs typeface="Times New Roman"/>
              </a:rPr>
              <a:t>tenaga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 lain)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Ngempakne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watu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item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1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 ngremehake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perkara (meremehkan</a:t>
            </a:r>
            <a:r>
              <a:rPr dirty="0" sz="1200">
                <a:latin typeface="Times New Roman"/>
                <a:cs typeface="Times New Roman"/>
              </a:rPr>
              <a:t> masalah)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17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Ngobak-obak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banyu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bening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(membuat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keruh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air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jernih)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1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gawe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rusuh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</a:t>
            </a:r>
            <a:r>
              <a:rPr dirty="0" sz="1200">
                <a:latin typeface="Times New Roman"/>
                <a:cs typeface="Times New Roman"/>
              </a:rPr>
              <a:t> 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tentrem</a:t>
            </a:r>
            <a:r>
              <a:rPr dirty="0" sz="1200">
                <a:latin typeface="Times New Roman"/>
                <a:cs typeface="Times New Roman"/>
              </a:rPr>
              <a:t> (membuat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keonaran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tempat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tentram)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Sedhakep </a:t>
            </a:r>
            <a:r>
              <a:rPr dirty="0" sz="1200" i="1">
                <a:latin typeface="Times New Roman"/>
                <a:cs typeface="Times New Roman"/>
              </a:rPr>
              <a:t>ngawe-awe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(sedhekap </a:t>
            </a:r>
            <a:r>
              <a:rPr dirty="0" sz="1200">
                <a:latin typeface="Times New Roman"/>
                <a:cs typeface="Times New Roman"/>
              </a:rPr>
              <a:t>melambaikan </a:t>
            </a:r>
            <a:r>
              <a:rPr dirty="0" sz="1200" spc="-5">
                <a:latin typeface="Times New Roman"/>
                <a:cs typeface="Times New Roman"/>
              </a:rPr>
              <a:t>tangan)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18"/>
            </a:pPr>
            <a:endParaRPr sz="1250">
              <a:latin typeface="Times New Roman"/>
              <a:cs typeface="Times New Roman"/>
            </a:endParaRPr>
          </a:p>
          <a:p>
            <a:pPr marL="12700" marR="3619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meneng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sejatine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tuduh-tuduh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penggawe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(kelihatannya </a:t>
            </a:r>
            <a:r>
              <a:rPr dirty="0" sz="1200">
                <a:latin typeface="Times New Roman"/>
                <a:cs typeface="Times New Roman"/>
              </a:rPr>
              <a:t>diam,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memberi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tahu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terhadap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tindakan</a:t>
            </a:r>
            <a:r>
              <a:rPr dirty="0" sz="1200">
                <a:latin typeface="Times New Roman"/>
                <a:cs typeface="Times New Roman"/>
              </a:rPr>
              <a:t> kejelekan)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19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Sumur lumaku</a:t>
            </a:r>
            <a:r>
              <a:rPr dirty="0" sz="1200" i="1">
                <a:latin typeface="Times New Roman"/>
                <a:cs typeface="Times New Roman"/>
              </a:rPr>
              <a:t> tinimba </a:t>
            </a:r>
            <a:r>
              <a:rPr dirty="0" sz="1200">
                <a:latin typeface="Times New Roman"/>
                <a:cs typeface="Times New Roman"/>
              </a:rPr>
              <a:t>(Sumur </a:t>
            </a:r>
            <a:r>
              <a:rPr dirty="0" sz="1200" spc="-5">
                <a:latin typeface="Times New Roman"/>
                <a:cs typeface="Times New Roman"/>
              </a:rPr>
              <a:t>berjalan </a:t>
            </a:r>
            <a:r>
              <a:rPr dirty="0" sz="1200">
                <a:latin typeface="Times New Roman"/>
                <a:cs typeface="Times New Roman"/>
              </a:rPr>
              <a:t>di ambil </a:t>
            </a:r>
            <a:r>
              <a:rPr dirty="0" sz="1200" spc="-5">
                <a:latin typeface="Times New Roman"/>
                <a:cs typeface="Times New Roman"/>
              </a:rPr>
              <a:t>airnya)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1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kumudu-kudu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dijaluki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warah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harus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diminta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ilmunya)</a:t>
            </a:r>
            <a:endParaRPr sz="1200">
              <a:latin typeface="Times New Roman"/>
              <a:cs typeface="Times New Roman"/>
            </a:endParaRPr>
          </a:p>
          <a:p>
            <a:pPr marL="12700" marR="2914650">
              <a:lnSpc>
                <a:spcPct val="192500"/>
              </a:lnSpc>
              <a:spcBef>
                <a:spcPts val="15"/>
              </a:spcBef>
              <a:buFont typeface="Times New Roman"/>
              <a:buAutoNum type="arabicPeriod" startAt="20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Abang-abang </a:t>
            </a:r>
            <a:r>
              <a:rPr dirty="0" sz="1200" i="1">
                <a:latin typeface="Times New Roman"/>
                <a:cs typeface="Times New Roman"/>
              </a:rPr>
              <a:t>lambe </a:t>
            </a:r>
            <a:r>
              <a:rPr dirty="0" sz="1200" spc="-5">
                <a:latin typeface="Times New Roman"/>
                <a:cs typeface="Times New Roman"/>
              </a:rPr>
              <a:t>(merah-merah </a:t>
            </a:r>
            <a:r>
              <a:rPr dirty="0" sz="1200">
                <a:latin typeface="Times New Roman"/>
                <a:cs typeface="Times New Roman"/>
              </a:rPr>
              <a:t>bibir)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Maknanya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 bicara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basa-basi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0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0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Adol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lenga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keri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busike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20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membagi-bagikan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barang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kebagian.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2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Ana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bapang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sumimpang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2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menghindari</a:t>
            </a:r>
            <a:r>
              <a:rPr dirty="0" sz="1200" spc="-5">
                <a:latin typeface="Times New Roman"/>
                <a:cs typeface="Times New Roman"/>
              </a:rPr>
              <a:t> semua hal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berbahaya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3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Ana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begjane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ora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daulate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23"/>
            </a:pPr>
            <a:endParaRPr sz="1250">
              <a:latin typeface="Times New Roman"/>
              <a:cs typeface="Times New Roman"/>
            </a:endParaRPr>
          </a:p>
          <a:p>
            <a:pPr marL="12700" marR="62992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mandapatkan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keuntungan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belum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hampir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keuntungan/hal </a:t>
            </a:r>
            <a:r>
              <a:rPr dirty="0" sz="1200">
                <a:latin typeface="Times New Roman"/>
                <a:cs typeface="Times New Roman"/>
              </a:rPr>
              <a:t>yang diinginkan.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4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Anirna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patra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menghindari tulisannya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baik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41035" cy="8502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25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Angin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silem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ing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warih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 </a:t>
            </a:r>
            <a:r>
              <a:rPr dirty="0" sz="1200">
                <a:latin typeface="Times New Roman"/>
                <a:cs typeface="Times New Roman"/>
              </a:rPr>
              <a:t>: bertindak buruk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berbuat</a:t>
            </a:r>
            <a:r>
              <a:rPr dirty="0" sz="1200">
                <a:latin typeface="Times New Roman"/>
                <a:cs typeface="Times New Roman"/>
              </a:rPr>
              <a:t> buruk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diam-diam.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6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Aji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godhong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jati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garing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rendah/buruk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sekali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berharga</a:t>
            </a:r>
            <a:r>
              <a:rPr dirty="0" sz="1200">
                <a:latin typeface="Times New Roman"/>
                <a:cs typeface="Times New Roman"/>
              </a:rPr>
              <a:t> diri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sama sekali.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7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Anggenthong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umos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2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 bisa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menyimpan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rahasia.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Asor kilang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nunggwing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gelas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28"/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tutur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katanya</a:t>
            </a:r>
            <a:r>
              <a:rPr dirty="0" sz="1200">
                <a:latin typeface="Times New Roman"/>
                <a:cs typeface="Times New Roman"/>
              </a:rPr>
              <a:t> manis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sehingga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membuat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siapa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mendengarkan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tertarik/terpikat.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29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Arep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jamure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emoh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watangane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mau</a:t>
            </a:r>
            <a:r>
              <a:rPr dirty="0" sz="1200">
                <a:latin typeface="Times New Roman"/>
                <a:cs typeface="Times New Roman"/>
              </a:rPr>
              <a:t> enaknya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mau </a:t>
            </a:r>
            <a:r>
              <a:rPr dirty="0" sz="1200" spc="-5">
                <a:latin typeface="Times New Roman"/>
                <a:cs typeface="Times New Roman"/>
              </a:rPr>
              <a:t>susahnya.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0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Bapak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kesulah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anak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molah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30"/>
            </a:pPr>
            <a:endParaRPr sz="1200">
              <a:latin typeface="Times New Roman"/>
              <a:cs typeface="Times New Roman"/>
            </a:endParaRPr>
          </a:p>
          <a:p>
            <a:pPr marL="12700" marR="502284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jika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masalah,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ikut </a:t>
            </a:r>
            <a:r>
              <a:rPr dirty="0" sz="1200" spc="-5">
                <a:latin typeface="Times New Roman"/>
                <a:cs typeface="Times New Roman"/>
              </a:rPr>
              <a:t>merasakan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ikut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bertanggung </a:t>
            </a:r>
            <a:r>
              <a:rPr dirty="0" sz="1200">
                <a:latin typeface="Times New Roman"/>
                <a:cs typeface="Times New Roman"/>
              </a:rPr>
              <a:t>jawab).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31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Anak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polah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bapa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kepradah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31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keinginan,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tua </a:t>
            </a:r>
            <a:r>
              <a:rPr dirty="0" sz="1200" spc="-5">
                <a:latin typeface="Times New Roman"/>
                <a:cs typeface="Times New Roman"/>
              </a:rPr>
              <a:t>berusaha</a:t>
            </a:r>
            <a:r>
              <a:rPr dirty="0" sz="1200">
                <a:latin typeface="Times New Roman"/>
                <a:cs typeface="Times New Roman"/>
              </a:rPr>
              <a:t> membantu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mewujudkannya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2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Barung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sinang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3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memotong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pembicaraan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menyela-nyela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obrolan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Dalithuk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kukum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33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berusaha</a:t>
            </a:r>
            <a:r>
              <a:rPr dirty="0" sz="1200">
                <a:latin typeface="Times New Roman"/>
                <a:cs typeface="Times New Roman"/>
              </a:rPr>
              <a:t> lari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hukuman.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4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Beguguk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ngutha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waton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34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membangkang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perintah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bergerak.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5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Beras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wutah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arang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mulih</a:t>
            </a:r>
            <a:r>
              <a:rPr dirty="0" sz="1200" spc="-5" i="1">
                <a:latin typeface="Times New Roman"/>
                <a:cs typeface="Times New Roman"/>
              </a:rPr>
              <a:t> marang takere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35"/>
            </a:pPr>
            <a:endParaRPr sz="1250">
              <a:latin typeface="Times New Roman"/>
              <a:cs typeface="Times New Roman"/>
            </a:endParaRPr>
          </a:p>
          <a:p>
            <a:pPr marL="12700" marR="53721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sesuatu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berubah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mulanya</a:t>
            </a:r>
            <a:r>
              <a:rPr dirty="0" sz="1200" spc="-5">
                <a:latin typeface="Times New Roman"/>
                <a:cs typeface="Times New Roman"/>
              </a:rPr>
              <a:t> mustahil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pulih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sediakala.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3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Diwenehi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ati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ngrogoh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rempela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544185" cy="868045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diberi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enak</a:t>
            </a:r>
            <a:r>
              <a:rPr dirty="0" sz="1200">
                <a:latin typeface="Times New Roman"/>
                <a:cs typeface="Times New Roman"/>
              </a:rPr>
              <a:t> 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kurang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meminta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lebih </a:t>
            </a:r>
            <a:r>
              <a:rPr dirty="0" sz="1200" spc="-5">
                <a:latin typeface="Times New Roman"/>
                <a:cs typeface="Times New Roman"/>
              </a:rPr>
              <a:t>enak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lagi.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7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Dikempit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kaya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wade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dijuju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kaya </a:t>
            </a:r>
            <a:r>
              <a:rPr dirty="0" sz="1200" i="1">
                <a:latin typeface="Times New Roman"/>
                <a:cs typeface="Times New Roman"/>
              </a:rPr>
              <a:t>manuk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3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sesuatu yang </a:t>
            </a:r>
            <a:r>
              <a:rPr dirty="0" sz="1200" spc="-5">
                <a:latin typeface="Times New Roman"/>
                <a:cs typeface="Times New Roman"/>
              </a:rPr>
              <a:t>sangat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dicintai.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Dikena iwake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aja nganti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buthek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banyune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38"/>
            </a:pPr>
            <a:endParaRPr sz="1250">
              <a:latin typeface="Times New Roman"/>
              <a:cs typeface="Times New Roman"/>
            </a:endParaRPr>
          </a:p>
          <a:p>
            <a:pPr marL="12700" marR="27432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menginginkan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tercapai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membuat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keributan.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9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Dudu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berase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ditempurake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3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ikut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nyambung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pembicaraan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dibahas.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40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Durung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ilang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pupuk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lempuyange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40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masih terlalu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muda.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41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Emban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cindhe </a:t>
            </a:r>
            <a:r>
              <a:rPr dirty="0" sz="1200" i="1">
                <a:latin typeface="Times New Roman"/>
                <a:cs typeface="Times New Roman"/>
              </a:rPr>
              <a:t>emban </a:t>
            </a:r>
            <a:r>
              <a:rPr dirty="0" sz="1200" spc="-5" i="1">
                <a:latin typeface="Times New Roman"/>
                <a:cs typeface="Times New Roman"/>
              </a:rPr>
              <a:t>ciladan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41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pilih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kasih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antara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42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Esuk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dhele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sore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tempe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4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gampang</a:t>
            </a:r>
            <a:r>
              <a:rPr dirty="0" sz="1200">
                <a:latin typeface="Times New Roman"/>
                <a:cs typeface="Times New Roman"/>
              </a:rPr>
              <a:t> berubah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pikiran,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konsisten.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43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Genteni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watang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putung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43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mewarisi</a:t>
            </a:r>
            <a:r>
              <a:rPr dirty="0" sz="1200">
                <a:latin typeface="Times New Roman"/>
                <a:cs typeface="Times New Roman"/>
              </a:rPr>
              <a:t> jabatan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>
                <a:latin typeface="Times New Roman"/>
                <a:cs typeface="Times New Roman"/>
              </a:rPr>
              <a:t> yang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>
                <a:latin typeface="Times New Roman"/>
                <a:cs typeface="Times New Roman"/>
              </a:rPr>
              <a:t> meninggal.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44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Gawe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luwangan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ngurugi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luwangan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44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meminjam</a:t>
            </a:r>
            <a:r>
              <a:rPr dirty="0" sz="1200">
                <a:latin typeface="Times New Roman"/>
                <a:cs typeface="Times New Roman"/>
              </a:rPr>
              <a:t> uang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menutup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utang.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45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Guyonan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dadi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tangisan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4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hanya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bercanda</a:t>
            </a:r>
            <a:r>
              <a:rPr dirty="0" sz="1200" spc="-5">
                <a:latin typeface="Times New Roman"/>
                <a:cs typeface="Times New Roman"/>
              </a:rPr>
              <a:t> 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>
                <a:latin typeface="Times New Roman"/>
                <a:cs typeface="Times New Roman"/>
              </a:rPr>
              <a:t> sunguh-sungguh.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4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Gemblung </a:t>
            </a:r>
            <a:r>
              <a:rPr dirty="0" sz="1200" i="1">
                <a:latin typeface="Times New Roman"/>
                <a:cs typeface="Times New Roman"/>
              </a:rPr>
              <a:t>jinurung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edan kuwarisan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4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berbuat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nekat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beruntung.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47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Gendhon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rukon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4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melakukan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tindakan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bersama-sama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kebaikan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bersama.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4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Golek-golek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ketanggor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wong </a:t>
            </a:r>
            <a:r>
              <a:rPr dirty="0" sz="1200" spc="-5" i="1">
                <a:latin typeface="Times New Roman"/>
                <a:cs typeface="Times New Roman"/>
              </a:rPr>
              <a:t>luru-luru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21350" cy="8682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berbuat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jahat,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kemudian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bertemu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berbuat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pula.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49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Gondhelan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poncoting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tapih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4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menggantungkan</a:t>
            </a:r>
            <a:r>
              <a:rPr dirty="0" sz="1200">
                <a:latin typeface="Times New Roman"/>
                <a:cs typeface="Times New Roman"/>
              </a:rPr>
              <a:t> hidup pada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istri.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50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Gotong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mayit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50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bepergian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bertiga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melewati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angker/berbahaya.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4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jenis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Camboran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51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Gupak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pulut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ora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mangan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nangkane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51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ikut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berjuang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merasakan</a:t>
            </a:r>
            <a:r>
              <a:rPr dirty="0" sz="1200">
                <a:latin typeface="Times New Roman"/>
                <a:cs typeface="Times New Roman"/>
              </a:rPr>
              <a:t> susahnya </a:t>
            </a:r>
            <a:r>
              <a:rPr dirty="0" sz="1200" spc="-5">
                <a:latin typeface="Times New Roman"/>
                <a:cs typeface="Times New Roman"/>
              </a:rPr>
              <a:t>namun</a:t>
            </a:r>
            <a:r>
              <a:rPr dirty="0" sz="1200">
                <a:latin typeface="Times New Roman"/>
                <a:cs typeface="Times New Roman"/>
              </a:rPr>
              <a:t> 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menikmati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hasilnya.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52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Njagakake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endhoge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blorok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5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berharap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belum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pasti.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5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Nyundhang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bathang</a:t>
            </a:r>
            <a:r>
              <a:rPr dirty="0" sz="1200" spc="-5" i="1">
                <a:latin typeface="Times New Roman"/>
                <a:cs typeface="Times New Roman"/>
              </a:rPr>
              <a:t> bantheng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53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menjunjung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keturunan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luhur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sedang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54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Kadang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konang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54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mengaku-ngaku </a:t>
            </a:r>
            <a:r>
              <a:rPr dirty="0" sz="1200" spc="-5">
                <a:latin typeface="Times New Roman"/>
                <a:cs typeface="Times New Roman"/>
              </a:rPr>
              <a:t>saudara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kaya 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banyak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harta.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55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Ketepang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ngrangsang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gunung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5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miskin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cita-cita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mustahil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tercapai.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5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Kaya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banyu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karo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lenga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5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hubungan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persaudaraan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bisa hidup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rukun.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57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Kakehan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gludhug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ora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udan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5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-5">
                <a:latin typeface="Times New Roman"/>
                <a:cs typeface="Times New Roman"/>
              </a:rPr>
              <a:t> yang</a:t>
            </a:r>
            <a:r>
              <a:rPr dirty="0" sz="1200">
                <a:latin typeface="Times New Roman"/>
                <a:cs typeface="Times New Roman"/>
              </a:rPr>
              <a:t> banyak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bicara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tetapi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kenyataannya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kosong</a:t>
            </a:r>
            <a:r>
              <a:rPr dirty="0" sz="1200" spc="-5">
                <a:latin typeface="Times New Roman"/>
                <a:cs typeface="Times New Roman"/>
              </a:rPr>
              <a:t> atau</a:t>
            </a:r>
            <a:r>
              <a:rPr dirty="0" sz="1200">
                <a:latin typeface="Times New Roman"/>
                <a:cs typeface="Times New Roman"/>
              </a:rPr>
              <a:t> hanya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omong kosong.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5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Kebak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luber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kocak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kacik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58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mengalami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gangguan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kebanyakan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ilmu.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59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Kebanjiran segara madu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5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keberuntungan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besar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bertubi-tubi.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60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Kegedhen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empyak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kurang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cagak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478780" cy="8858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berkeinginan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tinggi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sarana</a:t>
            </a:r>
            <a:r>
              <a:rPr dirty="0" sz="1200">
                <a:latin typeface="Times New Roman"/>
                <a:cs typeface="Times New Roman"/>
              </a:rPr>
              <a:t> pendukung.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61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Kekudhung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walulang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macan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61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berlindung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dibalik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disegani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penguasa.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62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Kerot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tanpa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untu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6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 keinginan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memiliki </a:t>
            </a:r>
            <a:r>
              <a:rPr dirty="0" sz="1200" spc="-5">
                <a:latin typeface="Times New Roman"/>
                <a:cs typeface="Times New Roman"/>
              </a:rPr>
              <a:t>sarana.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63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Karubuhan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gunung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63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mengalami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besar.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64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Kocak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tandha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lokak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64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-5">
                <a:latin typeface="Times New Roman"/>
                <a:cs typeface="Times New Roman"/>
              </a:rPr>
              <a:t> yang </a:t>
            </a:r>
            <a:r>
              <a:rPr dirty="0" sz="1200">
                <a:latin typeface="Times New Roman"/>
                <a:cs typeface="Times New Roman"/>
              </a:rPr>
              <a:t>banyak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bicara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biasanya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sedikit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ilmu.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65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Kongsi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jambul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wanen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6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ikatan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persaudaraan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berlangsung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</a:t>
            </a:r>
            <a:r>
              <a:rPr dirty="0" sz="1200">
                <a:latin typeface="Times New Roman"/>
                <a:cs typeface="Times New Roman"/>
              </a:rPr>
              <a:t> tua.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6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Rebutan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balung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tanpa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isi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6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manfaatnya.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67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Mbalung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usus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6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mempunyai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kemauan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kadang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kuat,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kadang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lemah.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6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Mbrojol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selaning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garu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68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berhasil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lepas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bahaya/musibah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menimpa.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69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Ngasalake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negara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6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menuruti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peraturan.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70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Ngangsu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banyu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nganggo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kranjang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70"/>
            </a:pPr>
            <a:endParaRPr sz="1250">
              <a:latin typeface="Times New Roman"/>
              <a:cs typeface="Times New Roman"/>
            </a:endParaRPr>
          </a:p>
          <a:p>
            <a:pPr marL="12700" marR="7302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mencari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ilmu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ilmunya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dimanfaatkan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mencari </a:t>
            </a:r>
            <a:r>
              <a:rPr dirty="0" sz="1200">
                <a:latin typeface="Times New Roman"/>
                <a:cs typeface="Times New Roman"/>
              </a:rPr>
              <a:t>ilmu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>
                <a:latin typeface="Times New Roman"/>
                <a:cs typeface="Times New Roman"/>
              </a:rPr>
              <a:t> sarana</a:t>
            </a:r>
            <a:r>
              <a:rPr dirty="0" sz="1200" spc="-5">
                <a:latin typeface="Times New Roman"/>
                <a:cs typeface="Times New Roman"/>
              </a:rPr>
              <a:t> 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tepat.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71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Nglungguhi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klasa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gumelar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71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menerima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warisan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tinggal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menerima</a:t>
            </a:r>
            <a:r>
              <a:rPr dirty="0" sz="1200">
                <a:latin typeface="Times New Roman"/>
                <a:cs typeface="Times New Roman"/>
              </a:rPr>
              <a:t> enaknya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saja.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72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Nguthik-uthik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macan</a:t>
            </a:r>
            <a:r>
              <a:rPr dirty="0" sz="1200" i="1">
                <a:latin typeface="Times New Roman"/>
                <a:cs typeface="Times New Roman"/>
              </a:rPr>
              <a:t> turu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membuat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marah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>
                <a:latin typeface="Times New Roman"/>
                <a:cs typeface="Times New Roman"/>
              </a:rPr>
              <a:t> terpandang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tadinya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saja.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48020" cy="8852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73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Nuthuk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lor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kena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kidul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73"/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melakukan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kepada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seseorang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terkena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74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Nguyahi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segara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74"/>
            </a:pPr>
            <a:endParaRPr sz="1250">
              <a:latin typeface="Times New Roman"/>
              <a:cs typeface="Times New Roman"/>
            </a:endParaRPr>
          </a:p>
          <a:p>
            <a:pPr marL="12700" marR="72961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memberi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>
                <a:latin typeface="Times New Roman"/>
                <a:cs typeface="Times New Roman"/>
              </a:rPr>
              <a:t> kepada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>
                <a:latin typeface="Times New Roman"/>
                <a:cs typeface="Times New Roman"/>
              </a:rPr>
              <a:t> kaya,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sehingga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pemberiannya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berguna.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75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Nututi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layangan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pedhot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75"/>
            </a:pPr>
            <a:endParaRPr sz="1200">
              <a:latin typeface="Times New Roman"/>
              <a:cs typeface="Times New Roman"/>
            </a:endParaRPr>
          </a:p>
          <a:p>
            <a:pPr marL="12700" marR="31305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berusaha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mencari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sepele,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tercapai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sepadan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 usahanya.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7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Nyangoni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kawula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minggat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7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memperbaiki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mudah </a:t>
            </a:r>
            <a:r>
              <a:rPr dirty="0" sz="1200" spc="-5">
                <a:latin typeface="Times New Roman"/>
                <a:cs typeface="Times New Roman"/>
              </a:rPr>
              <a:t>rusak.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77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Nyugokake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bugel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kayu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sempu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77"/>
            </a:pPr>
            <a:endParaRPr sz="1250">
              <a:latin typeface="Times New Roman"/>
              <a:cs typeface="Times New Roman"/>
            </a:endParaRPr>
          </a:p>
          <a:p>
            <a:pPr marL="12700" marR="20193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menjagokan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bodoh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pemimpin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saudara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7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Othak-athik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didudut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angel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78"/>
            </a:pPr>
            <a:endParaRPr sz="1200">
              <a:latin typeface="Times New Roman"/>
              <a:cs typeface="Times New Roman"/>
            </a:endParaRPr>
          </a:p>
          <a:p>
            <a:pPr marL="12700" marR="8248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cara bicaranya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terlihat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didengar,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ternyata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susah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diatasi/dilayani.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79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Ora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uwur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ora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sembur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7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memberi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partisipasi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apa-apa.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80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Pandengan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karo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srengenge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80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bermusuhan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mempunyai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kekuasaan.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81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Ramban-ramban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tanggung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81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mendakwa</a:t>
            </a:r>
            <a:r>
              <a:rPr dirty="0" sz="1200">
                <a:latin typeface="Times New Roman"/>
                <a:cs typeface="Times New Roman"/>
              </a:rPr>
              <a:t> kepada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seseorang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disampaikan/diutarakan.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82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Rindhik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asu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digitik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8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melakukan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pekerjaan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keinginannya.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8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Rubuh-rubuh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gedhang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83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hanya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ikut-ikutan,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sebenarnya</a:t>
            </a:r>
            <a:r>
              <a:rPr dirty="0" sz="1200" spc="-5">
                <a:latin typeface="Times New Roman"/>
                <a:cs typeface="Times New Roman"/>
              </a:rPr>
              <a:t> tidak</a:t>
            </a:r>
            <a:r>
              <a:rPr dirty="0" sz="1200">
                <a:latin typeface="Times New Roman"/>
                <a:cs typeface="Times New Roman"/>
              </a:rPr>
              <a:t> tahu </a:t>
            </a:r>
            <a:r>
              <a:rPr dirty="0" sz="1200" spc="-5">
                <a:latin typeface="Times New Roman"/>
                <a:cs typeface="Times New Roman"/>
              </a:rPr>
              <a:t>tujuannya.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84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Sandhing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kebo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gupak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697220" cy="6110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dekat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orang-orang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pada </a:t>
            </a:r>
            <a:r>
              <a:rPr dirty="0" sz="1200" spc="-5">
                <a:latin typeface="Times New Roman"/>
                <a:cs typeface="Times New Roman"/>
              </a:rPr>
              <a:t>akhirnya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tertular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jahat.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85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Sandhing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kirik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gudhigen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85"/>
            </a:pPr>
            <a:endParaRPr sz="1200">
              <a:latin typeface="Times New Roman"/>
              <a:cs typeface="Times New Roman"/>
            </a:endParaRPr>
          </a:p>
          <a:p>
            <a:pPr marL="12700" marR="13144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dekat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buruk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kelakuannya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akhirnya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tertular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kelakuan buruk.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86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Suduk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gunting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tatu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loro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86"/>
            </a:pPr>
            <a:endParaRPr sz="1250">
              <a:latin typeface="Times New Roman"/>
              <a:cs typeface="Times New Roman"/>
            </a:endParaRPr>
          </a:p>
          <a:p>
            <a:pPr marL="12700" marR="49022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melakukan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pekerjaan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selalu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serba salah,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sehingga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memiliki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banyak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kesalahan.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87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Wis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kebak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sundukane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8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sudah memiliki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banyak</a:t>
            </a:r>
            <a:r>
              <a:rPr dirty="0" sz="1200">
                <a:latin typeface="Times New Roman"/>
                <a:cs typeface="Times New Roman"/>
              </a:rPr>
              <a:t> dosa</a:t>
            </a:r>
            <a:r>
              <a:rPr dirty="0" sz="1200" spc="-5">
                <a:latin typeface="Times New Roman"/>
                <a:cs typeface="Times New Roman"/>
              </a:rPr>
              <a:t> 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kesalahan.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8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Cebol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nggayuh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lintang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menginginkan </a:t>
            </a:r>
            <a:r>
              <a:rPr dirty="0" sz="1200" spc="-5">
                <a:latin typeface="Times New Roman"/>
                <a:cs typeface="Times New Roman"/>
              </a:rPr>
              <a:t>sesuatu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mustahil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61087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Garba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Jawa: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Fungsi,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Jenis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57+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5" b="1">
                <a:latin typeface="Times New Roman"/>
                <a:cs typeface="Times New Roman"/>
              </a:rPr>
              <a:t>Kesimpulan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95900"/>
              </a:lnSpc>
              <a:spcBef>
                <a:spcPts val="1400"/>
              </a:spcBef>
            </a:pP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memperhatikan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</a:t>
            </a:r>
            <a:r>
              <a:rPr dirty="0" sz="1200">
                <a:latin typeface="Times New Roman"/>
                <a:cs typeface="Times New Roman"/>
              </a:rPr>
              <a:t> kita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mengetahui bahwa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bebasan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pengertian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sederhananya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perumpamaan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konotatif,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biasanya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diumpamakan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jauh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sebenarnya.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jaman</a:t>
            </a:r>
            <a:r>
              <a:rPr dirty="0" sz="1200">
                <a:latin typeface="Times New Roman"/>
                <a:cs typeface="Times New Roman"/>
              </a:rPr>
              <a:t> sekarang,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kehidupan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sehari-hari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terdengar,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pertunjukan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tradisi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kulit,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bebasan </a:t>
            </a:r>
            <a:r>
              <a:rPr dirty="0" sz="1200">
                <a:latin typeface="Times New Roman"/>
                <a:cs typeface="Times New Roman"/>
              </a:rPr>
              <a:t>masih </a:t>
            </a:r>
            <a:r>
              <a:rPr dirty="0" sz="1200" spc="-5">
                <a:latin typeface="Times New Roman"/>
                <a:cs typeface="Times New Roman"/>
              </a:rPr>
              <a:t>selalu</a:t>
            </a:r>
            <a:r>
              <a:rPr dirty="0" sz="1200">
                <a:latin typeface="Times New Roman"/>
                <a:cs typeface="Times New Roman"/>
              </a:rPr>
              <a:t> digunakan.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794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bebasan,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semoga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menambah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wawasan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baru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lebih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mendalam.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Selalu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kunjungi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kawruhbasa.com</a:t>
            </a:r>
            <a:r>
              <a:rPr dirty="0" sz="1200" spc="10">
                <a:solidFill>
                  <a:srgbClr val="0000FF"/>
                </a:solidFill>
                <a:latin typeface="Times New Roman"/>
                <a:cs typeface="Times New Roman"/>
                <a:hlinkClick r:id="rId3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mendapatkan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update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terbaru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artikel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pembelajaran</a:t>
            </a:r>
            <a:r>
              <a:rPr dirty="0" sz="1200">
                <a:latin typeface="Times New Roman"/>
                <a:cs typeface="Times New Roman"/>
              </a:rPr>
              <a:t> bahasa</a:t>
            </a:r>
            <a:r>
              <a:rPr dirty="0" sz="1200" spc="-5">
                <a:latin typeface="Times New Roman"/>
                <a:cs typeface="Times New Roman"/>
              </a:rPr>
              <a:t> Jawa,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ikuti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Google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2023-01-27T14:23:55Z</dcterms:created>
  <dcterms:modified xsi:type="dcterms:W3CDTF">2023-01-27T14:23:55Z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2023-01-27T00:00:00Z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2023-01-27T00:00:00Z</vt:filetime>
  </property>
</Properties>
</file>