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23924" y="882141"/>
            <a:ext cx="5515000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2004" y="2121153"/>
            <a:ext cx="5758840" cy="3726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dasanama/" TargetMode="External"/><Relationship Id="rId3" Type="http://schemas.openxmlformats.org/officeDocument/2006/relationships/hyperlink" Target="https://kawruhbasa.com/cangkriman/" TargetMode="External"/><Relationship Id="rId4" Type="http://schemas.openxmlformats.org/officeDocument/2006/relationships/hyperlink" Target="https://kawruhbasa.com/wangsalan/" TargetMode="External"/><Relationship Id="rId5" Type="http://schemas.openxmlformats.org/officeDocument/2006/relationships/hyperlink" Target="https://kawruhbasa.com/pepindhan/" TargetMode="External"/><Relationship Id="rId6" Type="http://schemas.openxmlformats.org/officeDocument/2006/relationships/hyperlink" Target="https://kawruhbasa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algn="ctr" marL="7620" marR="5080">
              <a:lnSpc>
                <a:spcPts val="2760"/>
              </a:lnSpc>
              <a:spcBef>
                <a:spcPts val="290"/>
              </a:spcBef>
            </a:pPr>
            <a:r>
              <a:rPr dirty="0" spc="-5"/>
              <a:t>Arane Dina, Pasaran, Wuku, Sasi, Wilangan,  </a:t>
            </a:r>
            <a:r>
              <a:rPr dirty="0"/>
              <a:t>Wayah, Kiblat, Bocah, Sedulur, </a:t>
            </a:r>
            <a:r>
              <a:rPr dirty="0" spc="-5"/>
              <a:t>Turun, </a:t>
            </a:r>
            <a:r>
              <a:rPr dirty="0"/>
              <a:t>lan  Watak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004" y="2121153"/>
            <a:ext cx="5739765" cy="372681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 i="1">
                <a:latin typeface="Times New Roman"/>
                <a:cs typeface="Times New Roman"/>
              </a:rPr>
              <a:t>Arane </a:t>
            </a:r>
            <a:r>
              <a:rPr dirty="0" sz="1200" spc="-5">
                <a:latin typeface="Times New Roman"/>
                <a:cs typeface="Times New Roman"/>
              </a:rPr>
              <a:t>(aran) dalam bahasa Indonesia sama </a:t>
            </a:r>
            <a:r>
              <a:rPr dirty="0" sz="1200">
                <a:latin typeface="Times New Roman"/>
                <a:cs typeface="Times New Roman"/>
              </a:rPr>
              <a:t>artinya dengan </a:t>
            </a:r>
            <a:r>
              <a:rPr dirty="0" sz="1200" spc="-5" i="1">
                <a:latin typeface="Times New Roman"/>
                <a:cs typeface="Times New Roman"/>
              </a:rPr>
              <a:t>sebutan</a:t>
            </a:r>
            <a:r>
              <a:rPr dirty="0" sz="1200" spc="-5">
                <a:latin typeface="Times New Roman"/>
                <a:cs typeface="Times New Roman"/>
              </a:rPr>
              <a:t>.  Orang Jawa </a:t>
            </a:r>
            <a:r>
              <a:rPr dirty="0" sz="1200">
                <a:latin typeface="Times New Roman"/>
                <a:cs typeface="Times New Roman"/>
              </a:rPr>
              <a:t>memiliki </a:t>
            </a:r>
            <a:r>
              <a:rPr dirty="0" sz="1200" spc="-5">
                <a:latin typeface="Times New Roman"/>
                <a:cs typeface="Times New Roman"/>
              </a:rPr>
              <a:t>sebutan sendiri mengenai </a:t>
            </a:r>
            <a:r>
              <a:rPr dirty="0" sz="1200">
                <a:latin typeface="Times New Roman"/>
                <a:cs typeface="Times New Roman"/>
              </a:rPr>
              <a:t>dina </a:t>
            </a:r>
            <a:r>
              <a:rPr dirty="0" sz="1200" spc="-5">
                <a:latin typeface="Times New Roman"/>
                <a:cs typeface="Times New Roman"/>
              </a:rPr>
              <a:t>(hari), </a:t>
            </a:r>
            <a:r>
              <a:rPr dirty="0" sz="1200">
                <a:latin typeface="Times New Roman"/>
                <a:cs typeface="Times New Roman"/>
              </a:rPr>
              <a:t>pasaran (hari </a:t>
            </a:r>
            <a:r>
              <a:rPr dirty="0" sz="1200" spc="-5">
                <a:latin typeface="Times New Roman"/>
                <a:cs typeface="Times New Roman"/>
              </a:rPr>
              <a:t>pasaran), wuku, sasi  (bulan), wilangan (angka), wayah (waktu), kiblat, bocah (anak), </a:t>
            </a:r>
            <a:r>
              <a:rPr dirty="0" sz="1200">
                <a:latin typeface="Times New Roman"/>
                <a:cs typeface="Times New Roman"/>
              </a:rPr>
              <a:t>sedulur </a:t>
            </a:r>
            <a:r>
              <a:rPr dirty="0" sz="1200" spc="-5">
                <a:latin typeface="Times New Roman"/>
                <a:cs typeface="Times New Roman"/>
              </a:rPr>
              <a:t>(saudara), turun  (silsilah), dan watak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(perwatakan).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 marR="90805">
              <a:lnSpc>
                <a:spcPct val="95900"/>
              </a:lnSpc>
            </a:pPr>
            <a:r>
              <a:rPr dirty="0" sz="1200" spc="-5">
                <a:latin typeface="Times New Roman"/>
                <a:cs typeface="Times New Roman"/>
              </a:rPr>
              <a:t>Diera </a:t>
            </a:r>
            <a:r>
              <a:rPr dirty="0" sz="1200">
                <a:latin typeface="Times New Roman"/>
                <a:cs typeface="Times New Roman"/>
              </a:rPr>
              <a:t>modern ini, </a:t>
            </a:r>
            <a:r>
              <a:rPr dirty="0" sz="1200" spc="-5">
                <a:latin typeface="Times New Roman"/>
                <a:cs typeface="Times New Roman"/>
              </a:rPr>
              <a:t>arane </a:t>
            </a:r>
            <a:r>
              <a:rPr dirty="0" sz="1200">
                <a:latin typeface="Times New Roman"/>
                <a:cs typeface="Times New Roman"/>
              </a:rPr>
              <a:t>masing-masing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kami </a:t>
            </a:r>
            <a:r>
              <a:rPr dirty="0" sz="1200" spc="-5">
                <a:latin typeface="Times New Roman"/>
                <a:cs typeface="Times New Roman"/>
              </a:rPr>
              <a:t>sebutkan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atas </a:t>
            </a:r>
            <a:r>
              <a:rPr dirty="0" sz="1200">
                <a:latin typeface="Times New Roman"/>
                <a:cs typeface="Times New Roman"/>
              </a:rPr>
              <a:t>sudah </a:t>
            </a:r>
            <a:r>
              <a:rPr dirty="0" sz="1200" spc="-5">
                <a:latin typeface="Times New Roman"/>
                <a:cs typeface="Times New Roman"/>
              </a:rPr>
              <a:t>jarang digunakan.  Sebagai </a:t>
            </a:r>
            <a:r>
              <a:rPr dirty="0" sz="1200">
                <a:latin typeface="Times New Roman"/>
                <a:cs typeface="Times New Roman"/>
              </a:rPr>
              <a:t>contoh </a:t>
            </a:r>
            <a:r>
              <a:rPr dirty="0" sz="1200" spc="-5">
                <a:latin typeface="Times New Roman"/>
                <a:cs typeface="Times New Roman"/>
              </a:rPr>
              <a:t>hari pasaran, kalau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kampung </a:t>
            </a:r>
            <a:r>
              <a:rPr dirty="0" sz="1200">
                <a:latin typeface="Times New Roman"/>
                <a:cs typeface="Times New Roman"/>
              </a:rPr>
              <a:t>memang </a:t>
            </a:r>
            <a:r>
              <a:rPr dirty="0" sz="1200" spc="-5">
                <a:latin typeface="Times New Roman"/>
                <a:cs typeface="Times New Roman"/>
              </a:rPr>
              <a:t>masih banyak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menyebut  pasaran </a:t>
            </a:r>
            <a:r>
              <a:rPr dirty="0" sz="1200">
                <a:latin typeface="Times New Roman"/>
                <a:cs typeface="Times New Roman"/>
              </a:rPr>
              <a:t>(pon, </a:t>
            </a:r>
            <a:r>
              <a:rPr dirty="0" sz="1200" spc="-5">
                <a:latin typeface="Times New Roman"/>
                <a:cs typeface="Times New Roman"/>
              </a:rPr>
              <a:t>wage, </a:t>
            </a:r>
            <a:r>
              <a:rPr dirty="0" sz="1200">
                <a:latin typeface="Times New Roman"/>
                <a:cs typeface="Times New Roman"/>
              </a:rPr>
              <a:t>kliwon, legi, </a:t>
            </a:r>
            <a:r>
              <a:rPr dirty="0" sz="1200" spc="-5">
                <a:latin typeface="Times New Roman"/>
                <a:cs typeface="Times New Roman"/>
              </a:rPr>
              <a:t>pahing). Namun </a:t>
            </a:r>
            <a:r>
              <a:rPr dirty="0" sz="1200">
                <a:latin typeface="Times New Roman"/>
                <a:cs typeface="Times New Roman"/>
              </a:rPr>
              <a:t>jika di kota </a:t>
            </a:r>
            <a:r>
              <a:rPr dirty="0" sz="1200" spc="-5">
                <a:latin typeface="Times New Roman"/>
                <a:cs typeface="Times New Roman"/>
              </a:rPr>
              <a:t>sudah tidak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26098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Mengapa </a:t>
            </a:r>
            <a:r>
              <a:rPr dirty="0" sz="1200">
                <a:latin typeface="Times New Roman"/>
                <a:cs typeface="Times New Roman"/>
              </a:rPr>
              <a:t>bisa demikian? </a:t>
            </a:r>
            <a:r>
              <a:rPr dirty="0" sz="1200" spc="-5">
                <a:latin typeface="Times New Roman"/>
                <a:cs typeface="Times New Roman"/>
              </a:rPr>
              <a:t>Karena </a:t>
            </a:r>
            <a:r>
              <a:rPr dirty="0" sz="1200">
                <a:latin typeface="Times New Roman"/>
                <a:cs typeface="Times New Roman"/>
              </a:rPr>
              <a:t>jika di kampung </a:t>
            </a:r>
            <a:r>
              <a:rPr dirty="0" sz="1200" spc="-5">
                <a:latin typeface="Times New Roman"/>
                <a:cs typeface="Times New Roman"/>
              </a:rPr>
              <a:t>pasar </a:t>
            </a:r>
            <a:r>
              <a:rPr dirty="0" sz="1200">
                <a:latin typeface="Times New Roman"/>
                <a:cs typeface="Times New Roman"/>
              </a:rPr>
              <a:t>hanya akan </a:t>
            </a:r>
            <a:r>
              <a:rPr dirty="0" sz="1200" spc="-5">
                <a:latin typeface="Times New Roman"/>
                <a:cs typeface="Times New Roman"/>
              </a:rPr>
              <a:t>ramai </a:t>
            </a:r>
            <a:r>
              <a:rPr dirty="0" sz="1200">
                <a:latin typeface="Times New Roman"/>
                <a:cs typeface="Times New Roman"/>
              </a:rPr>
              <a:t>pada hari-hari  </a:t>
            </a:r>
            <a:r>
              <a:rPr dirty="0" sz="1200" spc="-5">
                <a:latin typeface="Times New Roman"/>
                <a:cs typeface="Times New Roman"/>
              </a:rPr>
              <a:t>tertentu saja, </a:t>
            </a:r>
            <a:r>
              <a:rPr dirty="0" sz="1200">
                <a:latin typeface="Times New Roman"/>
                <a:cs typeface="Times New Roman"/>
              </a:rPr>
              <a:t>maka </a:t>
            </a:r>
            <a:r>
              <a:rPr dirty="0" sz="1200" spc="-5">
                <a:latin typeface="Times New Roman"/>
                <a:cs typeface="Times New Roman"/>
              </a:rPr>
              <a:t>masyarakat </a:t>
            </a:r>
            <a:r>
              <a:rPr dirty="0" sz="1200">
                <a:latin typeface="Times New Roman"/>
                <a:cs typeface="Times New Roman"/>
              </a:rPr>
              <a:t>selalu ingat pasaran. </a:t>
            </a:r>
            <a:r>
              <a:rPr dirty="0" sz="1200" spc="-5">
                <a:latin typeface="Times New Roman"/>
                <a:cs typeface="Times New Roman"/>
              </a:rPr>
              <a:t>Sedangkan </a:t>
            </a:r>
            <a:r>
              <a:rPr dirty="0" sz="1200">
                <a:latin typeface="Times New Roman"/>
                <a:cs typeface="Times New Roman"/>
              </a:rPr>
              <a:t>di kota pasar </a:t>
            </a:r>
            <a:r>
              <a:rPr dirty="0" sz="1200" spc="-5">
                <a:latin typeface="Times New Roman"/>
                <a:cs typeface="Times New Roman"/>
              </a:rPr>
              <a:t>selalu </a:t>
            </a:r>
            <a:r>
              <a:rPr dirty="0" sz="1200">
                <a:latin typeface="Times New Roman"/>
                <a:cs typeface="Times New Roman"/>
              </a:rPr>
              <a:t>ramai  </a:t>
            </a:r>
            <a:r>
              <a:rPr dirty="0" sz="1200" spc="-5">
                <a:latin typeface="Times New Roman"/>
                <a:cs typeface="Times New Roman"/>
              </a:rPr>
              <a:t>setiap hari, bahkan tidak hanya </a:t>
            </a:r>
            <a:r>
              <a:rPr dirty="0" sz="1200">
                <a:latin typeface="Times New Roman"/>
                <a:cs typeface="Times New Roman"/>
              </a:rPr>
              <a:t>siang, </a:t>
            </a:r>
            <a:r>
              <a:rPr dirty="0" sz="1200" spc="-5">
                <a:latin typeface="Times New Roman"/>
                <a:cs typeface="Times New Roman"/>
              </a:rPr>
              <a:t>malam </a:t>
            </a:r>
            <a:r>
              <a:rPr dirty="0" sz="1200">
                <a:latin typeface="Times New Roman"/>
                <a:cs typeface="Times New Roman"/>
              </a:rPr>
              <a:t>pun masih </a:t>
            </a:r>
            <a:r>
              <a:rPr dirty="0" sz="1200" spc="-5">
                <a:latin typeface="Times New Roman"/>
                <a:cs typeface="Times New Roman"/>
              </a:rPr>
              <a:t>banyak pedagang dan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pembeli.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667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Dengan demikian, masyarakat </a:t>
            </a:r>
            <a:r>
              <a:rPr dirty="0" sz="1200">
                <a:latin typeface="Times New Roman"/>
                <a:cs typeface="Times New Roman"/>
              </a:rPr>
              <a:t>kota tanpa mengingat </a:t>
            </a:r>
            <a:r>
              <a:rPr dirty="0" sz="1200" spc="-5">
                <a:latin typeface="Times New Roman"/>
                <a:cs typeface="Times New Roman"/>
              </a:rPr>
              <a:t>pasaran </a:t>
            </a:r>
            <a:r>
              <a:rPr dirty="0" sz="1200">
                <a:latin typeface="Times New Roman"/>
                <a:cs typeface="Times New Roman"/>
              </a:rPr>
              <a:t>pun </a:t>
            </a:r>
            <a:r>
              <a:rPr dirty="0" sz="1200" spc="-5">
                <a:latin typeface="Times New Roman"/>
                <a:cs typeface="Times New Roman"/>
              </a:rPr>
              <a:t>tidak </a:t>
            </a:r>
            <a:r>
              <a:rPr dirty="0" sz="1200">
                <a:latin typeface="Times New Roman"/>
                <a:cs typeface="Times New Roman"/>
              </a:rPr>
              <a:t>masalah, </a:t>
            </a:r>
            <a:r>
              <a:rPr dirty="0" sz="1200" spc="-5">
                <a:latin typeface="Times New Roman"/>
                <a:cs typeface="Times New Roman"/>
              </a:rPr>
              <a:t>karena </a:t>
            </a:r>
            <a:r>
              <a:rPr dirty="0" sz="1200">
                <a:latin typeface="Times New Roman"/>
                <a:cs typeface="Times New Roman"/>
              </a:rPr>
              <a:t>pasar  </a:t>
            </a:r>
            <a:r>
              <a:rPr dirty="0" sz="1200" spc="-5">
                <a:latin typeface="Times New Roman"/>
                <a:cs typeface="Times New Roman"/>
              </a:rPr>
              <a:t>selalu ramai setiap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saat.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34226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Namun, meskipun aran </a:t>
            </a:r>
            <a:r>
              <a:rPr dirty="0" sz="1200">
                <a:latin typeface="Times New Roman"/>
                <a:cs typeface="Times New Roman"/>
              </a:rPr>
              <a:t>hampir </a:t>
            </a:r>
            <a:r>
              <a:rPr dirty="0" sz="1200" spc="-5">
                <a:latin typeface="Times New Roman"/>
                <a:cs typeface="Times New Roman"/>
              </a:rPr>
              <a:t>punah karena </a:t>
            </a:r>
            <a:r>
              <a:rPr dirty="0" sz="1200">
                <a:latin typeface="Times New Roman"/>
                <a:cs typeface="Times New Roman"/>
              </a:rPr>
              <a:t>jarang </a:t>
            </a:r>
            <a:r>
              <a:rPr dirty="0" sz="1200" spc="-5">
                <a:latin typeface="Times New Roman"/>
                <a:cs typeface="Times New Roman"/>
              </a:rPr>
              <a:t>digunakan, tidak ada </a:t>
            </a:r>
            <a:r>
              <a:rPr dirty="0" sz="1200">
                <a:latin typeface="Times New Roman"/>
                <a:cs typeface="Times New Roman"/>
              </a:rPr>
              <a:t>jeleknya kita  </a:t>
            </a:r>
            <a:r>
              <a:rPr dirty="0" sz="1200" spc="-5">
                <a:latin typeface="Times New Roman"/>
                <a:cs typeface="Times New Roman"/>
              </a:rPr>
              <a:t>mengetahuinya. </a:t>
            </a:r>
            <a:r>
              <a:rPr dirty="0" sz="1200">
                <a:latin typeface="Times New Roman"/>
                <a:cs typeface="Times New Roman"/>
              </a:rPr>
              <a:t>Karena ini </a:t>
            </a:r>
            <a:r>
              <a:rPr dirty="0" sz="1200" spc="-5">
                <a:latin typeface="Times New Roman"/>
                <a:cs typeface="Times New Roman"/>
              </a:rPr>
              <a:t>adalah karya </a:t>
            </a:r>
            <a:r>
              <a:rPr dirty="0" sz="1200">
                <a:latin typeface="Times New Roman"/>
                <a:cs typeface="Times New Roman"/>
              </a:rPr>
              <a:t>nenek moyang </a:t>
            </a:r>
            <a:r>
              <a:rPr dirty="0" sz="1200" spc="-5">
                <a:latin typeface="Times New Roman"/>
                <a:cs typeface="Times New Roman"/>
              </a:rPr>
              <a:t>masyarakat </a:t>
            </a:r>
            <a:r>
              <a:rPr dirty="0" sz="1200">
                <a:latin typeface="Times New Roman"/>
                <a:cs typeface="Times New Roman"/>
              </a:rPr>
              <a:t>Jawa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mungkin  </a:t>
            </a:r>
            <a:r>
              <a:rPr dirty="0" sz="1200" spc="-5">
                <a:latin typeface="Times New Roman"/>
                <a:cs typeface="Times New Roman"/>
              </a:rPr>
              <a:t>masyarakat sekarang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modern tidak dapat lagi membuat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Berikut arane </a:t>
            </a:r>
            <a:r>
              <a:rPr dirty="0" sz="1200">
                <a:latin typeface="Times New Roman"/>
                <a:cs typeface="Times New Roman"/>
              </a:rPr>
              <a:t>berbagai hal </a:t>
            </a: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Jawa </a:t>
            </a:r>
            <a:r>
              <a:rPr dirty="0" sz="1200">
                <a:latin typeface="Times New Roman"/>
                <a:cs typeface="Times New Roman"/>
              </a:rPr>
              <a:t>Kuno.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9390074"/>
            <a:ext cx="11239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Arane</a:t>
            </a:r>
            <a:r>
              <a:rPr dirty="0" sz="1800" spc="-5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dina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53210" y="6153145"/>
            <a:ext cx="4374754" cy="27268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060315" cy="38417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Dina adalah </a:t>
            </a:r>
            <a:r>
              <a:rPr dirty="0" sz="1200">
                <a:latin typeface="Times New Roman"/>
                <a:cs typeface="Times New Roman"/>
              </a:rPr>
              <a:t>hari, orang </a:t>
            </a:r>
            <a:r>
              <a:rPr dirty="0" sz="1200" spc="-5">
                <a:latin typeface="Times New Roman"/>
                <a:cs typeface="Times New Roman"/>
              </a:rPr>
              <a:t>Jawa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sz="1200" spc="-5">
                <a:latin typeface="Times New Roman"/>
                <a:cs typeface="Times New Roman"/>
              </a:rPr>
              <a:t>mengenal </a:t>
            </a:r>
            <a:r>
              <a:rPr dirty="0" sz="1200">
                <a:latin typeface="Times New Roman"/>
                <a:cs typeface="Times New Roman"/>
              </a:rPr>
              <a:t>nama </a:t>
            </a:r>
            <a:r>
              <a:rPr dirty="0" sz="1200" spc="-5">
                <a:latin typeface="Times New Roman"/>
                <a:cs typeface="Times New Roman"/>
              </a:rPr>
              <a:t>Hari nasional yang </a:t>
            </a:r>
            <a:r>
              <a:rPr dirty="0" sz="1200">
                <a:latin typeface="Times New Roman"/>
                <a:cs typeface="Times New Roman"/>
              </a:rPr>
              <a:t>berjumlah 7  </a:t>
            </a:r>
            <a:r>
              <a:rPr dirty="0" sz="1200" spc="-5">
                <a:latin typeface="Times New Roman"/>
                <a:cs typeface="Times New Roman"/>
              </a:rPr>
              <a:t>(seminggu), namun arane </a:t>
            </a:r>
            <a:r>
              <a:rPr dirty="0" sz="1200">
                <a:latin typeface="Times New Roman"/>
                <a:cs typeface="Times New Roman"/>
              </a:rPr>
              <a:t>dina </a:t>
            </a:r>
            <a:r>
              <a:rPr dirty="0" sz="1200" spc="-5">
                <a:latin typeface="Times New Roman"/>
                <a:cs typeface="Times New Roman"/>
              </a:rPr>
              <a:t>menurut orang </a:t>
            </a:r>
            <a:r>
              <a:rPr dirty="0" sz="1200">
                <a:latin typeface="Times New Roman"/>
                <a:cs typeface="Times New Roman"/>
              </a:rPr>
              <a:t>Jawa </a:t>
            </a:r>
            <a:r>
              <a:rPr dirty="0" sz="1200" spc="-5">
                <a:latin typeface="Times New Roman"/>
                <a:cs typeface="Times New Roman"/>
              </a:rPr>
              <a:t>berbeda, yaitu sebagai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berikut: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16660" y="1476840"/>
          <a:ext cx="2249170" cy="1662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205"/>
                <a:gridCol w="989964"/>
                <a:gridCol w="889000"/>
              </a:tblGrid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8194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Ngoko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Jawa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Kuno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Minggu</a:t>
                      </a:r>
                      <a:r>
                        <a:rPr dirty="0"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(Ahad)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Dite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Senen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Soma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Selasa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Anggara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Rebo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Kemis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Respati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Jumat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Sukra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Sabtu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Tumpak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02004" y="3319398"/>
            <a:ext cx="5673090" cy="1884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Arane</a:t>
            </a:r>
            <a:r>
              <a:rPr dirty="0" sz="1800" b="1">
                <a:latin typeface="Times New Roman"/>
                <a:cs typeface="Times New Roman"/>
              </a:rPr>
              <a:t> Pasaran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Seperti telah dicontohkan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atas, masyarakat </a:t>
            </a:r>
            <a:r>
              <a:rPr dirty="0" sz="1200">
                <a:latin typeface="Times New Roman"/>
                <a:cs typeface="Times New Roman"/>
              </a:rPr>
              <a:t>Jawa memiliki </a:t>
            </a:r>
            <a:r>
              <a:rPr dirty="0" sz="1200" spc="-5">
                <a:latin typeface="Times New Roman"/>
                <a:cs typeface="Times New Roman"/>
              </a:rPr>
              <a:t>hari pasaran </a:t>
            </a:r>
            <a:r>
              <a:rPr dirty="0" sz="1200">
                <a:latin typeface="Times New Roman"/>
                <a:cs typeface="Times New Roman"/>
              </a:rPr>
              <a:t>berjumlah 5 </a:t>
            </a:r>
            <a:r>
              <a:rPr dirty="0" sz="1200" spc="-5">
                <a:latin typeface="Times New Roman"/>
                <a:cs typeface="Times New Roman"/>
              </a:rPr>
              <a:t>(lima)  hari dan selalu berputar layaknya arane </a:t>
            </a:r>
            <a:r>
              <a:rPr dirty="0" sz="1200">
                <a:latin typeface="Times New Roman"/>
                <a:cs typeface="Times New Roman"/>
              </a:rPr>
              <a:t>dina. </a:t>
            </a:r>
            <a:r>
              <a:rPr dirty="0" sz="1200" spc="-5">
                <a:latin typeface="Times New Roman"/>
                <a:cs typeface="Times New Roman"/>
              </a:rPr>
              <a:t>Perbedaannya terletak </a:t>
            </a:r>
            <a:r>
              <a:rPr dirty="0" sz="1200">
                <a:latin typeface="Times New Roman"/>
                <a:cs typeface="Times New Roman"/>
              </a:rPr>
              <a:t>pada nama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>
                <a:latin typeface="Times New Roman"/>
                <a:cs typeface="Times New Roman"/>
              </a:rPr>
              <a:t>jumlah  </a:t>
            </a:r>
            <a:r>
              <a:rPr dirty="0" sz="1200" spc="-5">
                <a:latin typeface="Times New Roman"/>
                <a:cs typeface="Times New Roman"/>
              </a:rPr>
              <a:t>hari. </a:t>
            </a: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arane </a:t>
            </a:r>
            <a:r>
              <a:rPr dirty="0" sz="1200">
                <a:latin typeface="Times New Roman"/>
                <a:cs typeface="Times New Roman"/>
              </a:rPr>
              <a:t>dina berjumlah 7 </a:t>
            </a:r>
            <a:r>
              <a:rPr dirty="0" sz="1200" spc="-5">
                <a:latin typeface="Times New Roman"/>
                <a:cs typeface="Times New Roman"/>
              </a:rPr>
              <a:t>(seminggu)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namanya </a:t>
            </a:r>
            <a:r>
              <a:rPr dirty="0" sz="1200">
                <a:latin typeface="Times New Roman"/>
                <a:cs typeface="Times New Roman"/>
              </a:rPr>
              <a:t>telah kami </a:t>
            </a:r>
            <a:r>
              <a:rPr dirty="0" sz="1200" spc="-5">
                <a:latin typeface="Times New Roman"/>
                <a:cs typeface="Times New Roman"/>
              </a:rPr>
              <a:t>lampirkan pada </a:t>
            </a:r>
            <a:r>
              <a:rPr dirty="0" sz="1200">
                <a:latin typeface="Times New Roman"/>
                <a:cs typeface="Times New Roman"/>
              </a:rPr>
              <a:t>tabel  di </a:t>
            </a:r>
            <a:r>
              <a:rPr dirty="0" sz="1200" spc="-5">
                <a:latin typeface="Times New Roman"/>
                <a:cs typeface="Times New Roman"/>
              </a:rPr>
              <a:t>atas, sedangkan </a:t>
            </a:r>
            <a:r>
              <a:rPr dirty="0" sz="1200">
                <a:latin typeface="Times New Roman"/>
                <a:cs typeface="Times New Roman"/>
              </a:rPr>
              <a:t>pasaran </a:t>
            </a:r>
            <a:r>
              <a:rPr dirty="0" sz="1200" spc="-5">
                <a:latin typeface="Times New Roman"/>
                <a:cs typeface="Times New Roman"/>
              </a:rPr>
              <a:t>hanya berjumlah </a:t>
            </a:r>
            <a:r>
              <a:rPr dirty="0" sz="1200">
                <a:latin typeface="Times New Roman"/>
                <a:cs typeface="Times New Roman"/>
              </a:rPr>
              <a:t>5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(lima).</a:t>
            </a:r>
            <a:endParaRPr sz="1200">
              <a:latin typeface="Times New Roman"/>
              <a:cs typeface="Times New Roman"/>
            </a:endParaRPr>
          </a:p>
          <a:p>
            <a:pPr marL="12700" marR="868044">
              <a:lnSpc>
                <a:spcPts val="2770"/>
              </a:lnSpc>
              <a:spcBef>
                <a:spcPts val="290"/>
              </a:spcBef>
            </a:pPr>
            <a:r>
              <a:rPr dirty="0" sz="1200" spc="-5">
                <a:latin typeface="Times New Roman"/>
                <a:cs typeface="Times New Roman"/>
              </a:rPr>
              <a:t>Dimulai dari </a:t>
            </a:r>
            <a:r>
              <a:rPr dirty="0" sz="1200">
                <a:latin typeface="Times New Roman"/>
                <a:cs typeface="Times New Roman"/>
              </a:rPr>
              <a:t>pon, </a:t>
            </a:r>
            <a:r>
              <a:rPr dirty="0" sz="1200" spc="-5">
                <a:latin typeface="Times New Roman"/>
                <a:cs typeface="Times New Roman"/>
              </a:rPr>
              <a:t>wage, </a:t>
            </a:r>
            <a:r>
              <a:rPr dirty="0" sz="1200">
                <a:latin typeface="Times New Roman"/>
                <a:cs typeface="Times New Roman"/>
              </a:rPr>
              <a:t>kliwon, </a:t>
            </a:r>
            <a:r>
              <a:rPr dirty="0" sz="1200" spc="-5">
                <a:latin typeface="Times New Roman"/>
                <a:cs typeface="Times New Roman"/>
              </a:rPr>
              <a:t>legi, </a:t>
            </a:r>
            <a:r>
              <a:rPr dirty="0" sz="1200">
                <a:latin typeface="Times New Roman"/>
                <a:cs typeface="Times New Roman"/>
              </a:rPr>
              <a:t>pahing, </a:t>
            </a:r>
            <a:r>
              <a:rPr dirty="0" sz="1200" spc="-5">
                <a:latin typeface="Times New Roman"/>
                <a:cs typeface="Times New Roman"/>
              </a:rPr>
              <a:t>selanjutnya kembali </a:t>
            </a:r>
            <a:r>
              <a:rPr dirty="0" sz="1200">
                <a:latin typeface="Times New Roman"/>
                <a:cs typeface="Times New Roman"/>
              </a:rPr>
              <a:t>ke pon </a:t>
            </a:r>
            <a:r>
              <a:rPr dirty="0" sz="1200" spc="-5">
                <a:latin typeface="Times New Roman"/>
                <a:cs typeface="Times New Roman"/>
              </a:rPr>
              <a:t>lagi.  Berikut arane </a:t>
            </a:r>
            <a:r>
              <a:rPr dirty="0" sz="1200">
                <a:latin typeface="Times New Roman"/>
                <a:cs typeface="Times New Roman"/>
              </a:rPr>
              <a:t>pasaran orang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816660" y="5407617"/>
          <a:ext cx="1753870" cy="12363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205"/>
                <a:gridCol w="495300"/>
                <a:gridCol w="888365"/>
              </a:tblGrid>
              <a:tr h="191192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Ngoko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Jawa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Kuno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48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Palguna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Wage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Cemengan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Kliwon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Kasih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Legi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Manis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Pahing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Jenar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902004" y="6824852"/>
            <a:ext cx="5527040" cy="287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" b="1">
                <a:latin typeface="Times New Roman"/>
                <a:cs typeface="Times New Roman"/>
              </a:rPr>
              <a:t>Penggunaan hari </a:t>
            </a:r>
            <a:r>
              <a:rPr dirty="0" sz="1350" spc="-10" b="1">
                <a:latin typeface="Times New Roman"/>
                <a:cs typeface="Times New Roman"/>
              </a:rPr>
              <a:t>dan </a:t>
            </a:r>
            <a:r>
              <a:rPr dirty="0" sz="1350" spc="-5" b="1">
                <a:latin typeface="Times New Roman"/>
                <a:cs typeface="Times New Roman"/>
              </a:rPr>
              <a:t>pasaran</a:t>
            </a:r>
            <a:r>
              <a:rPr dirty="0" sz="1350" spc="5" b="1">
                <a:latin typeface="Times New Roman"/>
                <a:cs typeface="Times New Roman"/>
              </a:rPr>
              <a:t> </a:t>
            </a:r>
            <a:r>
              <a:rPr dirty="0" sz="1350" spc="-5" b="1">
                <a:latin typeface="Times New Roman"/>
                <a:cs typeface="Times New Roman"/>
              </a:rPr>
              <a:t>Jawa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Dalam kehidupan sehari-hari masyarakat </a:t>
            </a:r>
            <a:r>
              <a:rPr dirty="0" sz="1200">
                <a:latin typeface="Times New Roman"/>
                <a:cs typeface="Times New Roman"/>
              </a:rPr>
              <a:t>Jawa khususnya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di kampung masih </a:t>
            </a:r>
            <a:r>
              <a:rPr dirty="0" sz="1200" spc="-5">
                <a:latin typeface="Times New Roman"/>
                <a:cs typeface="Times New Roman"/>
              </a:rPr>
              <a:t>banyak  yang menggunakan </a:t>
            </a:r>
            <a:r>
              <a:rPr dirty="0" sz="1200">
                <a:latin typeface="Times New Roman"/>
                <a:cs typeface="Times New Roman"/>
              </a:rPr>
              <a:t>keduanya </a:t>
            </a:r>
            <a:r>
              <a:rPr dirty="0" sz="1200" spc="-5">
                <a:latin typeface="Times New Roman"/>
                <a:cs typeface="Times New Roman"/>
              </a:rPr>
              <a:t>yaitu hari </a:t>
            </a:r>
            <a:r>
              <a:rPr dirty="0" sz="1200">
                <a:latin typeface="Times New Roman"/>
                <a:cs typeface="Times New Roman"/>
              </a:rPr>
              <a:t>dan pasaran. </a:t>
            </a:r>
            <a:r>
              <a:rPr dirty="0" sz="1200" spc="-1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bisa </a:t>
            </a:r>
            <a:r>
              <a:rPr dirty="0" sz="1200">
                <a:latin typeface="Times New Roman"/>
                <a:cs typeface="Times New Roman"/>
              </a:rPr>
              <a:t>dilihat </a:t>
            </a:r>
            <a:r>
              <a:rPr dirty="0" sz="1200" spc="-5">
                <a:latin typeface="Times New Roman"/>
                <a:cs typeface="Times New Roman"/>
              </a:rPr>
              <a:t>ketika mereka </a:t>
            </a:r>
            <a:r>
              <a:rPr dirty="0" sz="1200">
                <a:latin typeface="Times New Roman"/>
                <a:cs typeface="Times New Roman"/>
              </a:rPr>
              <a:t>punya  </a:t>
            </a:r>
            <a:r>
              <a:rPr dirty="0" sz="1200" spc="-5">
                <a:latin typeface="Times New Roman"/>
                <a:cs typeface="Times New Roman"/>
              </a:rPr>
              <a:t>hajat, dalam </a:t>
            </a:r>
            <a:r>
              <a:rPr dirty="0" sz="1200">
                <a:latin typeface="Times New Roman"/>
                <a:cs typeface="Times New Roman"/>
              </a:rPr>
              <a:t>undangan yang </a:t>
            </a:r>
            <a:r>
              <a:rPr dirty="0" sz="1200" spc="-5">
                <a:latin typeface="Times New Roman"/>
                <a:cs typeface="Times New Roman"/>
              </a:rPr>
              <a:t>sebar, biasanya </a:t>
            </a:r>
            <a:r>
              <a:rPr dirty="0" sz="1200">
                <a:latin typeface="Times New Roman"/>
                <a:cs typeface="Times New Roman"/>
              </a:rPr>
              <a:t>akan </a:t>
            </a:r>
            <a:r>
              <a:rPr dirty="0" sz="1200" spc="-5">
                <a:latin typeface="Times New Roman"/>
                <a:cs typeface="Times New Roman"/>
              </a:rPr>
              <a:t>tertulis tanggal, hari </a:t>
            </a:r>
            <a:r>
              <a:rPr dirty="0" sz="1200">
                <a:latin typeface="Times New Roman"/>
                <a:cs typeface="Times New Roman"/>
              </a:rPr>
              <a:t>dan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pasaran.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Misalnya: Rebo Wage, </a:t>
            </a:r>
            <a:r>
              <a:rPr dirty="0" sz="1200">
                <a:latin typeface="Times New Roman"/>
                <a:cs typeface="Times New Roman"/>
              </a:rPr>
              <a:t>Senen </a:t>
            </a:r>
            <a:r>
              <a:rPr dirty="0" sz="1200" spc="-5">
                <a:latin typeface="Times New Roman"/>
                <a:cs typeface="Times New Roman"/>
              </a:rPr>
              <a:t>Legi, </a:t>
            </a:r>
            <a:r>
              <a:rPr dirty="0" sz="1200">
                <a:latin typeface="Times New Roman"/>
                <a:cs typeface="Times New Roman"/>
              </a:rPr>
              <a:t>Sabtu Pon dan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lain-lain.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2476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Mengapa </a:t>
            </a:r>
            <a:r>
              <a:rPr dirty="0" sz="1200">
                <a:latin typeface="Times New Roman"/>
                <a:cs typeface="Times New Roman"/>
              </a:rPr>
              <a:t>hari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>
                <a:latin typeface="Times New Roman"/>
                <a:cs typeface="Times New Roman"/>
              </a:rPr>
              <a:t>pasaran masih </a:t>
            </a:r>
            <a:r>
              <a:rPr dirty="0" sz="1200" spc="-5">
                <a:latin typeface="Times New Roman"/>
                <a:cs typeface="Times New Roman"/>
              </a:rPr>
              <a:t>digunakan? </a:t>
            </a:r>
            <a:r>
              <a:rPr dirty="0" sz="1200">
                <a:latin typeface="Times New Roman"/>
                <a:cs typeface="Times New Roman"/>
              </a:rPr>
              <a:t>Karakter umum </a:t>
            </a:r>
            <a:r>
              <a:rPr dirty="0" sz="1200" spc="-5">
                <a:latin typeface="Times New Roman"/>
                <a:cs typeface="Times New Roman"/>
              </a:rPr>
              <a:t>orang Jawa </a:t>
            </a:r>
            <a:r>
              <a:rPr dirty="0" sz="1200">
                <a:latin typeface="Times New Roman"/>
                <a:cs typeface="Times New Roman"/>
              </a:rPr>
              <a:t>adalah </a:t>
            </a:r>
            <a:r>
              <a:rPr dirty="0" sz="1200" spc="-5">
                <a:latin typeface="Times New Roman"/>
                <a:cs typeface="Times New Roman"/>
              </a:rPr>
              <a:t>teliti dan  detail. Degan </a:t>
            </a:r>
            <a:r>
              <a:rPr dirty="0" sz="1200">
                <a:latin typeface="Times New Roman"/>
                <a:cs typeface="Times New Roman"/>
              </a:rPr>
              <a:t>menyebutkan </a:t>
            </a:r>
            <a:r>
              <a:rPr dirty="0" sz="1200" spc="-5">
                <a:latin typeface="Times New Roman"/>
                <a:cs typeface="Times New Roman"/>
              </a:rPr>
              <a:t>tanggal, hari, </a:t>
            </a:r>
            <a:r>
              <a:rPr dirty="0" sz="1200">
                <a:latin typeface="Times New Roman"/>
                <a:cs typeface="Times New Roman"/>
              </a:rPr>
              <a:t>dan </a:t>
            </a:r>
            <a:r>
              <a:rPr dirty="0" sz="1200" spc="-5">
                <a:latin typeface="Times New Roman"/>
                <a:cs typeface="Times New Roman"/>
              </a:rPr>
              <a:t>pasaran, </a:t>
            </a:r>
            <a:r>
              <a:rPr dirty="0" sz="1200">
                <a:latin typeface="Times New Roman"/>
                <a:cs typeface="Times New Roman"/>
              </a:rPr>
              <a:t>maka waktu yang telah </a:t>
            </a:r>
            <a:r>
              <a:rPr dirty="0" sz="1200" spc="-5">
                <a:latin typeface="Times New Roman"/>
                <a:cs typeface="Times New Roman"/>
              </a:rPr>
              <a:t>ditentukan  akan semakin jelas. </a:t>
            </a:r>
            <a:r>
              <a:rPr dirty="0" sz="1200">
                <a:latin typeface="Times New Roman"/>
                <a:cs typeface="Times New Roman"/>
              </a:rPr>
              <a:t>Meskipun </a:t>
            </a:r>
            <a:r>
              <a:rPr dirty="0" sz="1200" spc="-5">
                <a:latin typeface="Times New Roman"/>
                <a:cs typeface="Times New Roman"/>
              </a:rPr>
              <a:t>sebenarnya cukup dengan menyebutkan </a:t>
            </a:r>
            <a:r>
              <a:rPr dirty="0" sz="1200">
                <a:latin typeface="Times New Roman"/>
                <a:cs typeface="Times New Roman"/>
              </a:rPr>
              <a:t>tanggal saja </a:t>
            </a:r>
            <a:r>
              <a:rPr dirty="0" sz="1200" spc="-5">
                <a:latin typeface="Times New Roman"/>
                <a:cs typeface="Times New Roman"/>
              </a:rPr>
              <a:t>sudah  jelas.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4064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Bagaimana </a:t>
            </a:r>
            <a:r>
              <a:rPr dirty="0" sz="1200">
                <a:latin typeface="Times New Roman"/>
                <a:cs typeface="Times New Roman"/>
              </a:rPr>
              <a:t>menggunakan </a:t>
            </a:r>
            <a:r>
              <a:rPr dirty="0" sz="1200" spc="-5">
                <a:latin typeface="Times New Roman"/>
                <a:cs typeface="Times New Roman"/>
              </a:rPr>
              <a:t>hari dan </a:t>
            </a:r>
            <a:r>
              <a:rPr dirty="0" sz="1200">
                <a:latin typeface="Times New Roman"/>
                <a:cs typeface="Times New Roman"/>
              </a:rPr>
              <a:t>pasaran? Untuk </a:t>
            </a:r>
            <a:r>
              <a:rPr dirty="0" sz="1200" spc="-5">
                <a:latin typeface="Times New Roman"/>
                <a:cs typeface="Times New Roman"/>
              </a:rPr>
              <a:t>menggunakan </a:t>
            </a:r>
            <a:r>
              <a:rPr dirty="0" sz="1200">
                <a:latin typeface="Times New Roman"/>
                <a:cs typeface="Times New Roman"/>
              </a:rPr>
              <a:t>hari </a:t>
            </a:r>
            <a:r>
              <a:rPr dirty="0" sz="1200" spc="-5">
                <a:latin typeface="Times New Roman"/>
                <a:cs typeface="Times New Roman"/>
              </a:rPr>
              <a:t>dan pasaran adalah  digabungkan, misalnya </a:t>
            </a:r>
            <a:r>
              <a:rPr dirty="0" sz="1200">
                <a:latin typeface="Times New Roman"/>
                <a:cs typeface="Times New Roman"/>
              </a:rPr>
              <a:t>hari </a:t>
            </a:r>
            <a:r>
              <a:rPr dirty="0" sz="1200" spc="-5">
                <a:latin typeface="Times New Roman"/>
                <a:cs typeface="Times New Roman"/>
              </a:rPr>
              <a:t>yang digunakan </a:t>
            </a:r>
            <a:r>
              <a:rPr dirty="0" sz="1200" i="1">
                <a:latin typeface="Times New Roman"/>
                <a:cs typeface="Times New Roman"/>
              </a:rPr>
              <a:t>Selasa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sedangkan </a:t>
            </a:r>
            <a:r>
              <a:rPr dirty="0" sz="1200">
                <a:latin typeface="Times New Roman"/>
                <a:cs typeface="Times New Roman"/>
              </a:rPr>
              <a:t>hari </a:t>
            </a:r>
            <a:r>
              <a:rPr dirty="0" sz="1200" spc="-5">
                <a:latin typeface="Times New Roman"/>
                <a:cs typeface="Times New Roman"/>
              </a:rPr>
              <a:t>tersebut jatuh </a:t>
            </a:r>
            <a:r>
              <a:rPr dirty="0" sz="1200">
                <a:latin typeface="Times New Roman"/>
                <a:cs typeface="Times New Roman"/>
              </a:rPr>
              <a:t>pada  </a:t>
            </a:r>
            <a:r>
              <a:rPr dirty="0" sz="1200" spc="-5">
                <a:latin typeface="Times New Roman"/>
                <a:cs typeface="Times New Roman"/>
              </a:rPr>
              <a:t>pasaran </a:t>
            </a:r>
            <a:r>
              <a:rPr dirty="0" sz="1200" i="1">
                <a:latin typeface="Times New Roman"/>
                <a:cs typeface="Times New Roman"/>
              </a:rPr>
              <a:t>Kliwon</a:t>
            </a:r>
            <a:r>
              <a:rPr dirty="0" sz="1200">
                <a:latin typeface="Times New Roman"/>
                <a:cs typeface="Times New Roman"/>
              </a:rPr>
              <a:t>, maka akan disebut </a:t>
            </a:r>
            <a:r>
              <a:rPr dirty="0" sz="1200" spc="-5" i="1">
                <a:latin typeface="Times New Roman"/>
                <a:cs typeface="Times New Roman"/>
              </a:rPr>
              <a:t>Selasa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Kliwon</a:t>
            </a:r>
            <a:r>
              <a:rPr dirty="0" sz="1200" spc="-5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86714"/>
            <a:ext cx="5743575" cy="8752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Arane</a:t>
            </a:r>
            <a:r>
              <a:rPr dirty="0" sz="180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Wuku</a:t>
            </a:r>
            <a:endParaRPr sz="1800">
              <a:latin typeface="Times New Roman"/>
              <a:cs typeface="Times New Roman"/>
            </a:endParaRPr>
          </a:p>
          <a:p>
            <a:pPr marL="12700" marR="20320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Jawa terdapat sebuah kata </a:t>
            </a:r>
            <a:r>
              <a:rPr dirty="0" sz="1200">
                <a:latin typeface="Times New Roman"/>
                <a:cs typeface="Times New Roman"/>
              </a:rPr>
              <a:t>yang disebut wuku. </a:t>
            </a:r>
            <a:r>
              <a:rPr dirty="0" sz="1200" spc="-5">
                <a:latin typeface="Times New Roman"/>
                <a:cs typeface="Times New Roman"/>
              </a:rPr>
              <a:t>Wuku adalah bagian dari suatu  siklus dalam penanggalan Jawa dan Bali yang </a:t>
            </a:r>
            <a:r>
              <a:rPr dirty="0" sz="1200">
                <a:latin typeface="Times New Roman"/>
                <a:cs typeface="Times New Roman"/>
              </a:rPr>
              <a:t>berumur tujuh </a:t>
            </a:r>
            <a:r>
              <a:rPr dirty="0" sz="1200" spc="-5">
                <a:latin typeface="Times New Roman"/>
                <a:cs typeface="Times New Roman"/>
              </a:rPr>
              <a:t>hari, satu </a:t>
            </a:r>
            <a:r>
              <a:rPr dirty="0" sz="1200">
                <a:latin typeface="Times New Roman"/>
                <a:cs typeface="Times New Roman"/>
              </a:rPr>
              <a:t>pekan, </a:t>
            </a:r>
            <a:r>
              <a:rPr dirty="0" sz="1200" spc="-5">
                <a:latin typeface="Times New Roman"/>
                <a:cs typeface="Times New Roman"/>
              </a:rPr>
              <a:t>atau seminggu.  Sedangkan siklusnya </a:t>
            </a:r>
            <a:r>
              <a:rPr dirty="0" sz="1200">
                <a:latin typeface="Times New Roman"/>
                <a:cs typeface="Times New Roman"/>
              </a:rPr>
              <a:t>berumur 30 minggu </a:t>
            </a:r>
            <a:r>
              <a:rPr dirty="0" sz="1200" spc="-5">
                <a:latin typeface="Times New Roman"/>
                <a:cs typeface="Times New Roman"/>
              </a:rPr>
              <a:t>(pekan) yang berjumlah </a:t>
            </a:r>
            <a:r>
              <a:rPr dirty="0" sz="1200">
                <a:latin typeface="Times New Roman"/>
                <a:cs typeface="Times New Roman"/>
              </a:rPr>
              <a:t>210 hari. </a:t>
            </a:r>
            <a:r>
              <a:rPr dirty="0" sz="1200" spc="-5">
                <a:latin typeface="Times New Roman"/>
                <a:cs typeface="Times New Roman"/>
              </a:rPr>
              <a:t>Hebatnya, wuku  </a:t>
            </a:r>
            <a:r>
              <a:rPr dirty="0" sz="1200">
                <a:latin typeface="Times New Roman"/>
                <a:cs typeface="Times New Roman"/>
              </a:rPr>
              <a:t>memiliki </a:t>
            </a:r>
            <a:r>
              <a:rPr dirty="0" sz="1200" spc="-5">
                <a:latin typeface="Times New Roman"/>
                <a:cs typeface="Times New Roman"/>
              </a:rPr>
              <a:t>nama tersendiri 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unik.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5"/>
              </a:spcBef>
            </a:pPr>
            <a:r>
              <a:rPr dirty="0" sz="1200" spc="-5" i="1">
                <a:latin typeface="Times New Roman"/>
                <a:cs typeface="Times New Roman"/>
              </a:rPr>
              <a:t>Wuku </a:t>
            </a:r>
            <a:r>
              <a:rPr dirty="0" sz="1200" spc="-5">
                <a:latin typeface="Times New Roman"/>
                <a:cs typeface="Times New Roman"/>
              </a:rPr>
              <a:t>atau </a:t>
            </a:r>
            <a:r>
              <a:rPr dirty="0" sz="1200" spc="-5" i="1">
                <a:latin typeface="Times New Roman"/>
                <a:cs typeface="Times New Roman"/>
              </a:rPr>
              <a:t>pawukon </a:t>
            </a:r>
            <a:r>
              <a:rPr dirty="0" sz="1200">
                <a:latin typeface="Times New Roman"/>
                <a:cs typeface="Times New Roman"/>
              </a:rPr>
              <a:t>masih </a:t>
            </a:r>
            <a:r>
              <a:rPr dirty="0" sz="1200" spc="-5">
                <a:latin typeface="Times New Roman"/>
                <a:cs typeface="Times New Roman"/>
              </a:rPr>
              <a:t>banyak digunakan </a:t>
            </a:r>
            <a:r>
              <a:rPr dirty="0" sz="1200">
                <a:latin typeface="Times New Roman"/>
                <a:cs typeface="Times New Roman"/>
              </a:rPr>
              <a:t>di Jawa </a:t>
            </a:r>
            <a:r>
              <a:rPr dirty="0" sz="1200" spc="-5">
                <a:latin typeface="Times New Roman"/>
                <a:cs typeface="Times New Roman"/>
              </a:rPr>
              <a:t>dan Bali, </a:t>
            </a:r>
            <a:r>
              <a:rPr dirty="0" sz="1200">
                <a:latin typeface="Times New Roman"/>
                <a:cs typeface="Times New Roman"/>
              </a:rPr>
              <a:t>khususnya untuk </a:t>
            </a:r>
            <a:r>
              <a:rPr dirty="0" sz="1200" spc="-5">
                <a:latin typeface="Times New Roman"/>
                <a:cs typeface="Times New Roman"/>
              </a:rPr>
              <a:t>mencari dan  menentukan hari </a:t>
            </a:r>
            <a:r>
              <a:rPr dirty="0" sz="1200">
                <a:latin typeface="Times New Roman"/>
                <a:cs typeface="Times New Roman"/>
              </a:rPr>
              <a:t>baik dan </a:t>
            </a:r>
            <a:r>
              <a:rPr dirty="0" sz="1200" spc="-5">
                <a:latin typeface="Times New Roman"/>
                <a:cs typeface="Times New Roman"/>
              </a:rPr>
              <a:t>hari buruk ketika akan mengadakan </a:t>
            </a:r>
            <a:r>
              <a:rPr dirty="0" sz="1200">
                <a:latin typeface="Times New Roman"/>
                <a:cs typeface="Times New Roman"/>
              </a:rPr>
              <a:t>sebuah acara, </a:t>
            </a:r>
            <a:r>
              <a:rPr dirty="0" sz="1200" spc="-5">
                <a:latin typeface="Times New Roman"/>
                <a:cs typeface="Times New Roman"/>
              </a:rPr>
              <a:t>serta erat  kaitannya </a:t>
            </a:r>
            <a:r>
              <a:rPr dirty="0" sz="1200">
                <a:latin typeface="Times New Roman"/>
                <a:cs typeface="Times New Roman"/>
              </a:rPr>
              <a:t>dengan weton/nepton. Pada </a:t>
            </a:r>
            <a:r>
              <a:rPr dirty="0" sz="1200" spc="-5">
                <a:latin typeface="Times New Roman"/>
                <a:cs typeface="Times New Roman"/>
              </a:rPr>
              <a:t>masyarakat Bali, weton disebut </a:t>
            </a:r>
            <a:r>
              <a:rPr dirty="0" sz="1200" i="1">
                <a:latin typeface="Times New Roman"/>
                <a:cs typeface="Times New Roman"/>
              </a:rPr>
              <a:t>oton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otonan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5"/>
              </a:lnSpc>
            </a:pPr>
            <a:r>
              <a:rPr dirty="0" sz="1200" spc="-5">
                <a:latin typeface="Times New Roman"/>
                <a:cs typeface="Times New Roman"/>
              </a:rPr>
              <a:t>Sebagai </a:t>
            </a:r>
            <a:r>
              <a:rPr dirty="0" sz="1200">
                <a:latin typeface="Times New Roman"/>
                <a:cs typeface="Times New Roman"/>
              </a:rPr>
              <a:t>contoh, </a:t>
            </a:r>
            <a:r>
              <a:rPr dirty="0" sz="1200" spc="-5">
                <a:latin typeface="Times New Roman"/>
                <a:cs typeface="Times New Roman"/>
              </a:rPr>
              <a:t>bayi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berusia </a:t>
            </a:r>
            <a:r>
              <a:rPr dirty="0" sz="1200" i="1">
                <a:latin typeface="Times New Roman"/>
                <a:cs typeface="Times New Roman"/>
              </a:rPr>
              <a:t>1 </a:t>
            </a:r>
            <a:r>
              <a:rPr dirty="0" sz="1200" spc="-5" i="1">
                <a:latin typeface="Times New Roman"/>
                <a:cs typeface="Times New Roman"/>
              </a:rPr>
              <a:t>siklus </a:t>
            </a:r>
            <a:r>
              <a:rPr dirty="0" sz="1200" i="1">
                <a:latin typeface="Times New Roman"/>
                <a:cs typeface="Times New Roman"/>
              </a:rPr>
              <a:t>wuku </a:t>
            </a:r>
            <a:r>
              <a:rPr dirty="0" sz="1200">
                <a:latin typeface="Times New Roman"/>
                <a:cs typeface="Times New Roman"/>
              </a:rPr>
              <a:t>berumur 210 hari disebut </a:t>
            </a:r>
            <a:r>
              <a:rPr dirty="0" sz="1200" i="1">
                <a:latin typeface="Times New Roman"/>
                <a:cs typeface="Times New Roman"/>
              </a:rPr>
              <a:t>1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oton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8575">
              <a:lnSpc>
                <a:spcPct val="95900"/>
              </a:lnSpc>
            </a:pPr>
            <a:r>
              <a:rPr dirty="0" sz="1200">
                <a:latin typeface="Times New Roman"/>
                <a:cs typeface="Times New Roman"/>
              </a:rPr>
              <a:t>Timbulnya </a:t>
            </a:r>
            <a:r>
              <a:rPr dirty="0" sz="1200" spc="-5">
                <a:latin typeface="Times New Roman"/>
                <a:cs typeface="Times New Roman"/>
              </a:rPr>
              <a:t>perhitungan sistem wuku karena </a:t>
            </a:r>
            <a:r>
              <a:rPr dirty="0" sz="1200">
                <a:latin typeface="Times New Roman"/>
                <a:cs typeface="Times New Roman"/>
              </a:rPr>
              <a:t>bertemunya dua </a:t>
            </a:r>
            <a:r>
              <a:rPr dirty="0" sz="1200" spc="-5">
                <a:latin typeface="Times New Roman"/>
                <a:cs typeface="Times New Roman"/>
              </a:rPr>
              <a:t>hari pasaran (pancawara) dan  pekan (saptawara) </a:t>
            </a:r>
            <a:r>
              <a:rPr dirty="0" sz="1200">
                <a:latin typeface="Times New Roman"/>
                <a:cs typeface="Times New Roman"/>
              </a:rPr>
              <a:t>menjadi satu. </a:t>
            </a:r>
            <a:r>
              <a:rPr dirty="0" sz="1200" spc="-5">
                <a:latin typeface="Times New Roman"/>
                <a:cs typeface="Times New Roman"/>
              </a:rPr>
              <a:t>Sistem pasaran </a:t>
            </a:r>
            <a:r>
              <a:rPr dirty="0" sz="1200">
                <a:latin typeface="Times New Roman"/>
                <a:cs typeface="Times New Roman"/>
              </a:rPr>
              <a:t>atau </a:t>
            </a:r>
            <a:r>
              <a:rPr dirty="0" sz="1200" spc="-5">
                <a:latin typeface="Times New Roman"/>
                <a:cs typeface="Times New Roman"/>
              </a:rPr>
              <a:t>pancawara terdiri </a:t>
            </a:r>
            <a:r>
              <a:rPr dirty="0" sz="1200">
                <a:latin typeface="Times New Roman"/>
                <a:cs typeface="Times New Roman"/>
              </a:rPr>
              <a:t>dari 5 </a:t>
            </a:r>
            <a:r>
              <a:rPr dirty="0" sz="1200" spc="-5">
                <a:latin typeface="Times New Roman"/>
                <a:cs typeface="Times New Roman"/>
              </a:rPr>
              <a:t>hari, sedangkan  sistem pekan atau saptawara </a:t>
            </a:r>
            <a:r>
              <a:rPr dirty="0" sz="1200">
                <a:latin typeface="Times New Roman"/>
                <a:cs typeface="Times New Roman"/>
              </a:rPr>
              <a:t>terdiri </a:t>
            </a:r>
            <a:r>
              <a:rPr dirty="0" sz="1200" spc="-5">
                <a:latin typeface="Times New Roman"/>
                <a:cs typeface="Times New Roman"/>
              </a:rPr>
              <a:t>dari </a:t>
            </a:r>
            <a:r>
              <a:rPr dirty="0" sz="1200">
                <a:latin typeface="Times New Roman"/>
                <a:cs typeface="Times New Roman"/>
              </a:rPr>
              <a:t>7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hari.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7556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Dengan </a:t>
            </a:r>
            <a:r>
              <a:rPr dirty="0" sz="1200">
                <a:latin typeface="Times New Roman"/>
                <a:cs typeface="Times New Roman"/>
              </a:rPr>
              <a:t>adanya wuku, orang </a:t>
            </a:r>
            <a:r>
              <a:rPr dirty="0" sz="1200" spc="-5">
                <a:latin typeface="Times New Roman"/>
                <a:cs typeface="Times New Roman"/>
              </a:rPr>
              <a:t>Jawa </a:t>
            </a:r>
            <a:r>
              <a:rPr dirty="0" sz="1200">
                <a:latin typeface="Times New Roman"/>
                <a:cs typeface="Times New Roman"/>
              </a:rPr>
              <a:t>dan </a:t>
            </a:r>
            <a:r>
              <a:rPr dirty="0" sz="1200" spc="-5">
                <a:latin typeface="Times New Roman"/>
                <a:cs typeface="Times New Roman"/>
              </a:rPr>
              <a:t>Bali dapat mengetahui dengan </a:t>
            </a:r>
            <a:r>
              <a:rPr dirty="0" sz="1200">
                <a:latin typeface="Times New Roman"/>
                <a:cs typeface="Times New Roman"/>
              </a:rPr>
              <a:t>pasti </a:t>
            </a:r>
            <a:r>
              <a:rPr dirty="0" sz="1200" spc="-5">
                <a:latin typeface="Times New Roman"/>
                <a:cs typeface="Times New Roman"/>
              </a:rPr>
              <a:t>pertemuan antara  hari pasaran dan </a:t>
            </a:r>
            <a:r>
              <a:rPr dirty="0" sz="1200">
                <a:latin typeface="Times New Roman"/>
                <a:cs typeface="Times New Roman"/>
              </a:rPr>
              <a:t>hari </a:t>
            </a:r>
            <a:r>
              <a:rPr dirty="0" sz="1200" spc="-5">
                <a:latin typeface="Times New Roman"/>
                <a:cs typeface="Times New Roman"/>
              </a:rPr>
              <a:t>pekan. Sebagai </a:t>
            </a:r>
            <a:r>
              <a:rPr dirty="0" sz="1200">
                <a:latin typeface="Times New Roman"/>
                <a:cs typeface="Times New Roman"/>
              </a:rPr>
              <a:t>contoh, hari </a:t>
            </a:r>
            <a:r>
              <a:rPr dirty="0" sz="1200" spc="-5">
                <a:latin typeface="Times New Roman"/>
                <a:cs typeface="Times New Roman"/>
              </a:rPr>
              <a:t>Sabtu </a:t>
            </a:r>
            <a:r>
              <a:rPr dirty="0" sz="1200">
                <a:latin typeface="Times New Roman"/>
                <a:cs typeface="Times New Roman"/>
              </a:rPr>
              <a:t>Pon </a:t>
            </a:r>
            <a:r>
              <a:rPr dirty="0" sz="1200" spc="-5">
                <a:latin typeface="Times New Roman"/>
                <a:cs typeface="Times New Roman"/>
              </a:rPr>
              <a:t>pasti akan terjadi dalam </a:t>
            </a:r>
            <a:r>
              <a:rPr dirty="0" sz="1200">
                <a:latin typeface="Times New Roman"/>
                <a:cs typeface="Times New Roman"/>
              </a:rPr>
              <a:t>wuku  </a:t>
            </a:r>
            <a:r>
              <a:rPr dirty="0" sz="1200" spc="-5">
                <a:latin typeface="Times New Roman"/>
                <a:cs typeface="Times New Roman"/>
              </a:rPr>
              <a:t>Wugu.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50" spc="-5" b="1">
                <a:latin typeface="Times New Roman"/>
                <a:cs typeface="Times New Roman"/>
              </a:rPr>
              <a:t>Daftar</a:t>
            </a:r>
            <a:r>
              <a:rPr dirty="0" sz="1350" spc="-2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Wuku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714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Wuku </a:t>
            </a:r>
            <a:r>
              <a:rPr dirty="0" sz="1200">
                <a:latin typeface="Times New Roman"/>
                <a:cs typeface="Times New Roman"/>
              </a:rPr>
              <a:t>dibagi </a:t>
            </a:r>
            <a:r>
              <a:rPr dirty="0" sz="1200" spc="-5">
                <a:latin typeface="Times New Roman"/>
                <a:cs typeface="Times New Roman"/>
              </a:rPr>
              <a:t>menjadi </a:t>
            </a:r>
            <a:r>
              <a:rPr dirty="0" sz="1200">
                <a:latin typeface="Times New Roman"/>
                <a:cs typeface="Times New Roman"/>
              </a:rPr>
              <a:t>tiga puluh </a:t>
            </a:r>
            <a:r>
              <a:rPr dirty="0" sz="1200" spc="-5">
                <a:latin typeface="Times New Roman"/>
                <a:cs typeface="Times New Roman"/>
              </a:rPr>
              <a:t>(30) macam </a:t>
            </a:r>
            <a:r>
              <a:rPr dirty="0" sz="1200">
                <a:latin typeface="Times New Roman"/>
                <a:cs typeface="Times New Roman"/>
              </a:rPr>
              <a:t>yang diambil </a:t>
            </a:r>
            <a:r>
              <a:rPr dirty="0" sz="1200" spc="-5">
                <a:latin typeface="Times New Roman"/>
                <a:cs typeface="Times New Roman"/>
              </a:rPr>
              <a:t>dari </a:t>
            </a:r>
            <a:r>
              <a:rPr dirty="0" sz="1200">
                <a:latin typeface="Times New Roman"/>
                <a:cs typeface="Times New Roman"/>
              </a:rPr>
              <a:t>kisah </a:t>
            </a:r>
            <a:r>
              <a:rPr dirty="0" sz="1200" spc="-5">
                <a:latin typeface="Times New Roman"/>
                <a:cs typeface="Times New Roman"/>
              </a:rPr>
              <a:t>sebuah kerajaan dengan  rajanya </a:t>
            </a:r>
            <a:r>
              <a:rPr dirty="0" sz="1200">
                <a:latin typeface="Times New Roman"/>
                <a:cs typeface="Times New Roman"/>
              </a:rPr>
              <a:t>Prabu Watugunung. </a:t>
            </a:r>
            <a:r>
              <a:rPr dirty="0" sz="1200" spc="-5">
                <a:latin typeface="Times New Roman"/>
                <a:cs typeface="Times New Roman"/>
              </a:rPr>
              <a:t>Satu </a:t>
            </a:r>
            <a:r>
              <a:rPr dirty="0" sz="1200">
                <a:latin typeface="Times New Roman"/>
                <a:cs typeface="Times New Roman"/>
              </a:rPr>
              <a:t>wuku umurnya </a:t>
            </a:r>
            <a:r>
              <a:rPr dirty="0" sz="1200" spc="-5">
                <a:latin typeface="Times New Roman"/>
                <a:cs typeface="Times New Roman"/>
              </a:rPr>
              <a:t>seminggu, selengkapnya sebagai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berikut: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</a:t>
            </a:r>
            <a:r>
              <a:rPr dirty="0" sz="1200">
                <a:latin typeface="Times New Roman"/>
                <a:cs typeface="Times New Roman"/>
              </a:rPr>
              <a:t>Sinta - </a:t>
            </a:r>
            <a:r>
              <a:rPr dirty="0" sz="1200" spc="-5">
                <a:latin typeface="Times New Roman"/>
                <a:cs typeface="Times New Roman"/>
              </a:rPr>
              <a:t>Batara </a:t>
            </a:r>
            <a:r>
              <a:rPr dirty="0" sz="1200">
                <a:latin typeface="Times New Roman"/>
                <a:cs typeface="Times New Roman"/>
              </a:rPr>
              <a:t>Yama </a:t>
            </a:r>
            <a:r>
              <a:rPr dirty="0" sz="1200" spc="-5">
                <a:latin typeface="Times New Roman"/>
                <a:cs typeface="Times New Roman"/>
              </a:rPr>
              <a:t>(Ahad Pahing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Sabtu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Pon)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Landep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Batara Mahadewa (Ahad </a:t>
            </a:r>
            <a:r>
              <a:rPr dirty="0" sz="1200">
                <a:latin typeface="Times New Roman"/>
                <a:cs typeface="Times New Roman"/>
              </a:rPr>
              <a:t>Wage - </a:t>
            </a:r>
            <a:r>
              <a:rPr dirty="0" sz="1200" spc="-5">
                <a:latin typeface="Times New Roman"/>
                <a:cs typeface="Times New Roman"/>
              </a:rPr>
              <a:t>Sabtu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Kliwon)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Wukir, Ukir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Batara Mahayakti (Ahad </a:t>
            </a:r>
            <a:r>
              <a:rPr dirty="0" sz="1200">
                <a:latin typeface="Times New Roman"/>
                <a:cs typeface="Times New Roman"/>
              </a:rPr>
              <a:t>Legi - </a:t>
            </a:r>
            <a:r>
              <a:rPr dirty="0" sz="1200" spc="-5">
                <a:latin typeface="Times New Roman"/>
                <a:cs typeface="Times New Roman"/>
              </a:rPr>
              <a:t>Sabtu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Pahing)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Kurantil, </a:t>
            </a:r>
            <a:r>
              <a:rPr dirty="0" sz="1200">
                <a:latin typeface="Times New Roman"/>
                <a:cs typeface="Times New Roman"/>
              </a:rPr>
              <a:t>Kulantir - </a:t>
            </a:r>
            <a:r>
              <a:rPr dirty="0" sz="1200" spc="-5">
                <a:latin typeface="Times New Roman"/>
                <a:cs typeface="Times New Roman"/>
              </a:rPr>
              <a:t>Batara </a:t>
            </a:r>
            <a:r>
              <a:rPr dirty="0" sz="1200">
                <a:latin typeface="Times New Roman"/>
                <a:cs typeface="Times New Roman"/>
              </a:rPr>
              <a:t>Langsur </a:t>
            </a:r>
            <a:r>
              <a:rPr dirty="0" sz="1200" spc="-5">
                <a:latin typeface="Times New Roman"/>
                <a:cs typeface="Times New Roman"/>
              </a:rPr>
              <a:t>(Ahad Pon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Sabtu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Wage)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</a:t>
            </a:r>
            <a:r>
              <a:rPr dirty="0" sz="1200">
                <a:latin typeface="Times New Roman"/>
                <a:cs typeface="Times New Roman"/>
              </a:rPr>
              <a:t>Tolu, Tulu - </a:t>
            </a:r>
            <a:r>
              <a:rPr dirty="0" sz="1200" spc="-5">
                <a:latin typeface="Times New Roman"/>
                <a:cs typeface="Times New Roman"/>
              </a:rPr>
              <a:t>Batara Bayu (Ahad Kliwon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Sabtu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Legi)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Gumbreg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Batara Candra (Ahad Pahing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Sabtu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Pon)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Warigalit, Wariga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Batara </a:t>
            </a:r>
            <a:r>
              <a:rPr dirty="0" sz="1200">
                <a:latin typeface="Times New Roman"/>
                <a:cs typeface="Times New Roman"/>
              </a:rPr>
              <a:t>Asmara </a:t>
            </a:r>
            <a:r>
              <a:rPr dirty="0" sz="1200" spc="-5">
                <a:latin typeface="Times New Roman"/>
                <a:cs typeface="Times New Roman"/>
              </a:rPr>
              <a:t>(Ahad Wage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Sabtu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Kliwon)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Warigagung, </a:t>
            </a:r>
            <a:r>
              <a:rPr dirty="0" sz="1200">
                <a:latin typeface="Times New Roman"/>
                <a:cs typeface="Times New Roman"/>
              </a:rPr>
              <a:t>Warigadian - </a:t>
            </a:r>
            <a:r>
              <a:rPr dirty="0" sz="1200" spc="-5">
                <a:latin typeface="Times New Roman"/>
                <a:cs typeface="Times New Roman"/>
              </a:rPr>
              <a:t>Batara Maharesi (Ahad Legi </a:t>
            </a:r>
            <a:r>
              <a:rPr dirty="0" sz="1200">
                <a:latin typeface="Times New Roman"/>
                <a:cs typeface="Times New Roman"/>
              </a:rPr>
              <a:t>- Sabtu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Pahing)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Julungwangi, Julangwangi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Batara Sambu (Ahad Pon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Sabtu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Wage)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Sungsang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Batara Gana Ganesa (Ahad </a:t>
            </a:r>
            <a:r>
              <a:rPr dirty="0" sz="1200">
                <a:latin typeface="Times New Roman"/>
                <a:cs typeface="Times New Roman"/>
              </a:rPr>
              <a:t>Kliwon - </a:t>
            </a:r>
            <a:r>
              <a:rPr dirty="0" sz="1200" spc="-5">
                <a:latin typeface="Times New Roman"/>
                <a:cs typeface="Times New Roman"/>
              </a:rPr>
              <a:t>Sabtu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Legi)</a:t>
            </a:r>
            <a:endParaRPr sz="1200">
              <a:latin typeface="Times New Roman"/>
              <a:cs typeface="Times New Roman"/>
            </a:endParaRPr>
          </a:p>
          <a:p>
            <a:pPr marL="469265" marR="388620" indent="-228600">
              <a:lnSpc>
                <a:spcPts val="1380"/>
              </a:lnSpc>
              <a:spcBef>
                <a:spcPts val="65"/>
              </a:spcBef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Galungan, </a:t>
            </a:r>
            <a:r>
              <a:rPr dirty="0" sz="1200">
                <a:latin typeface="Times New Roman"/>
                <a:cs typeface="Times New Roman"/>
              </a:rPr>
              <a:t>Dungulan - </a:t>
            </a:r>
            <a:r>
              <a:rPr dirty="0" sz="1200" spc="-5">
                <a:latin typeface="Times New Roman"/>
                <a:cs typeface="Times New Roman"/>
              </a:rPr>
              <a:t>Batara Kamajaya </a:t>
            </a:r>
            <a:r>
              <a:rPr dirty="0" sz="1200">
                <a:latin typeface="Times New Roman"/>
                <a:cs typeface="Times New Roman"/>
              </a:rPr>
              <a:t>(Ahad </a:t>
            </a:r>
            <a:r>
              <a:rPr dirty="0" sz="1200" spc="-5">
                <a:latin typeface="Times New Roman"/>
                <a:cs typeface="Times New Roman"/>
              </a:rPr>
              <a:t>Pahing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Sabtu </a:t>
            </a:r>
            <a:r>
              <a:rPr dirty="0" sz="1200">
                <a:latin typeface="Times New Roman"/>
                <a:cs typeface="Times New Roman"/>
              </a:rPr>
              <a:t>Pon) Pada  minggu ini, jatuh </a:t>
            </a:r>
            <a:r>
              <a:rPr dirty="0" sz="1200" spc="-5">
                <a:latin typeface="Times New Roman"/>
                <a:cs typeface="Times New Roman"/>
              </a:rPr>
              <a:t>hari raya Galungan </a:t>
            </a:r>
            <a:r>
              <a:rPr dirty="0" sz="1200">
                <a:latin typeface="Times New Roman"/>
                <a:cs typeface="Times New Roman"/>
              </a:rPr>
              <a:t>pada hari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Rabu-Kliwon</a:t>
            </a:r>
            <a:endParaRPr sz="1200">
              <a:latin typeface="Times New Roman"/>
              <a:cs typeface="Times New Roman"/>
            </a:endParaRPr>
          </a:p>
          <a:p>
            <a:pPr marL="469265" marR="81280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Kuningan </a:t>
            </a:r>
            <a:r>
              <a:rPr dirty="0" sz="1200">
                <a:latin typeface="Times New Roman"/>
                <a:cs typeface="Times New Roman"/>
              </a:rPr>
              <a:t>- Batara </a:t>
            </a:r>
            <a:r>
              <a:rPr dirty="0" sz="1200" spc="-5">
                <a:latin typeface="Times New Roman"/>
                <a:cs typeface="Times New Roman"/>
              </a:rPr>
              <a:t>Indra. (Ahad </a:t>
            </a:r>
            <a:r>
              <a:rPr dirty="0" sz="1200">
                <a:latin typeface="Times New Roman"/>
                <a:cs typeface="Times New Roman"/>
              </a:rPr>
              <a:t>Wage - Sabtu </a:t>
            </a:r>
            <a:r>
              <a:rPr dirty="0" sz="1200" spc="-5">
                <a:latin typeface="Times New Roman"/>
                <a:cs typeface="Times New Roman"/>
              </a:rPr>
              <a:t>Kliwon) Pada </a:t>
            </a:r>
            <a:r>
              <a:rPr dirty="0" sz="1200">
                <a:latin typeface="Times New Roman"/>
                <a:cs typeface="Times New Roman"/>
              </a:rPr>
              <a:t>minggu ini, jatuh  </a:t>
            </a:r>
            <a:r>
              <a:rPr dirty="0" sz="1200" spc="-5">
                <a:latin typeface="Times New Roman"/>
                <a:cs typeface="Times New Roman"/>
              </a:rPr>
              <a:t>hari </a:t>
            </a:r>
            <a:r>
              <a:rPr dirty="0" sz="1200">
                <a:latin typeface="Times New Roman"/>
                <a:cs typeface="Times New Roman"/>
              </a:rPr>
              <a:t>raya </a:t>
            </a:r>
            <a:r>
              <a:rPr dirty="0" sz="1200" spc="-5">
                <a:latin typeface="Times New Roman"/>
                <a:cs typeface="Times New Roman"/>
              </a:rPr>
              <a:t>Kuningan </a:t>
            </a:r>
            <a:r>
              <a:rPr dirty="0" sz="1200">
                <a:latin typeface="Times New Roman"/>
                <a:cs typeface="Times New Roman"/>
              </a:rPr>
              <a:t>pada </a:t>
            </a:r>
            <a:r>
              <a:rPr dirty="0" sz="1200" spc="-5">
                <a:latin typeface="Times New Roman"/>
                <a:cs typeface="Times New Roman"/>
              </a:rPr>
              <a:t>hari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Sabtu-Kliwon.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15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Langkir </a:t>
            </a:r>
            <a:r>
              <a:rPr dirty="0" sz="1200">
                <a:latin typeface="Times New Roman"/>
                <a:cs typeface="Times New Roman"/>
              </a:rPr>
              <a:t>- Batara </a:t>
            </a:r>
            <a:r>
              <a:rPr dirty="0" sz="1200" spc="-5">
                <a:latin typeface="Times New Roman"/>
                <a:cs typeface="Times New Roman"/>
              </a:rPr>
              <a:t>Kala (Ahad Legi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Sabtu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Pahing)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Mandasiya, </a:t>
            </a:r>
            <a:r>
              <a:rPr dirty="0" sz="1200">
                <a:latin typeface="Times New Roman"/>
                <a:cs typeface="Times New Roman"/>
              </a:rPr>
              <a:t>Medangsia - </a:t>
            </a:r>
            <a:r>
              <a:rPr dirty="0" sz="1200" spc="-5">
                <a:latin typeface="Times New Roman"/>
                <a:cs typeface="Times New Roman"/>
              </a:rPr>
              <a:t>Batara </a:t>
            </a:r>
            <a:r>
              <a:rPr dirty="0" sz="1200">
                <a:latin typeface="Times New Roman"/>
                <a:cs typeface="Times New Roman"/>
              </a:rPr>
              <a:t>Brahma </a:t>
            </a:r>
            <a:r>
              <a:rPr dirty="0" sz="1200" spc="-5">
                <a:latin typeface="Times New Roman"/>
                <a:cs typeface="Times New Roman"/>
              </a:rPr>
              <a:t>(Ahad Pon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Sabtu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Wage)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</a:t>
            </a:r>
            <a:r>
              <a:rPr dirty="0" sz="1200">
                <a:latin typeface="Times New Roman"/>
                <a:cs typeface="Times New Roman"/>
              </a:rPr>
              <a:t>Julungpujut, Pujut - </a:t>
            </a:r>
            <a:r>
              <a:rPr dirty="0" sz="1200" spc="-5">
                <a:latin typeface="Times New Roman"/>
                <a:cs typeface="Times New Roman"/>
              </a:rPr>
              <a:t>Batara </a:t>
            </a:r>
            <a:r>
              <a:rPr dirty="0" sz="1200">
                <a:latin typeface="Times New Roman"/>
                <a:cs typeface="Times New Roman"/>
              </a:rPr>
              <a:t>Guritna </a:t>
            </a:r>
            <a:r>
              <a:rPr dirty="0" sz="1200" spc="-5">
                <a:latin typeface="Times New Roman"/>
                <a:cs typeface="Times New Roman"/>
              </a:rPr>
              <a:t>(Ahad Kliwon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Sabtu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Legi)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Pahang </a:t>
            </a:r>
            <a:r>
              <a:rPr dirty="0" sz="1200">
                <a:latin typeface="Times New Roman"/>
                <a:cs typeface="Times New Roman"/>
              </a:rPr>
              <a:t>- Batara Tantra </a:t>
            </a:r>
            <a:r>
              <a:rPr dirty="0" sz="1200" spc="-5">
                <a:latin typeface="Times New Roman"/>
                <a:cs typeface="Times New Roman"/>
              </a:rPr>
              <a:t>(Ahad Pahing </a:t>
            </a:r>
            <a:r>
              <a:rPr dirty="0" sz="1200">
                <a:latin typeface="Times New Roman"/>
                <a:cs typeface="Times New Roman"/>
              </a:rPr>
              <a:t>- Sabtu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Pon)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Kuruwelut, Krulut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Batara Wisnu (Ahad Wage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Sabtu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Kliwon)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Marakeh, </a:t>
            </a:r>
            <a:r>
              <a:rPr dirty="0" sz="1200">
                <a:latin typeface="Times New Roman"/>
                <a:cs typeface="Times New Roman"/>
              </a:rPr>
              <a:t>Merakih - </a:t>
            </a:r>
            <a:r>
              <a:rPr dirty="0" sz="1200" spc="-5">
                <a:latin typeface="Times New Roman"/>
                <a:cs typeface="Times New Roman"/>
              </a:rPr>
              <a:t>Batara Suranggana (Ahad Legi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Sabtu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Pahing)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Tambir </a:t>
            </a:r>
            <a:r>
              <a:rPr dirty="0" sz="1200">
                <a:latin typeface="Times New Roman"/>
                <a:cs typeface="Times New Roman"/>
              </a:rPr>
              <a:t>- Batara </a:t>
            </a:r>
            <a:r>
              <a:rPr dirty="0" sz="1200" spc="-5">
                <a:latin typeface="Times New Roman"/>
                <a:cs typeface="Times New Roman"/>
              </a:rPr>
              <a:t>Siwa (Ahad Pon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Sabtu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Wage)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Medangkungan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Batara Basuki (Ahad Kliwon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Sabtu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Legi)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Maktal </a:t>
            </a:r>
            <a:r>
              <a:rPr dirty="0" sz="1200">
                <a:latin typeface="Times New Roman"/>
                <a:cs typeface="Times New Roman"/>
              </a:rPr>
              <a:t>- Batara Sakri </a:t>
            </a:r>
            <a:r>
              <a:rPr dirty="0" sz="1200" spc="-5">
                <a:latin typeface="Times New Roman"/>
                <a:cs typeface="Times New Roman"/>
              </a:rPr>
              <a:t>(Ahad Pahing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Sabtu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Pon)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Wuye, </a:t>
            </a:r>
            <a:r>
              <a:rPr dirty="0" sz="1200">
                <a:latin typeface="Times New Roman"/>
                <a:cs typeface="Times New Roman"/>
              </a:rPr>
              <a:t>Uye - Batara </a:t>
            </a:r>
            <a:r>
              <a:rPr dirty="0" sz="1200" spc="-5">
                <a:latin typeface="Times New Roman"/>
                <a:cs typeface="Times New Roman"/>
              </a:rPr>
              <a:t>Kowera (Ahad Wage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Sabtu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Kliwon)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27700" cy="34582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265" indent="-228600">
              <a:lnSpc>
                <a:spcPts val="1410"/>
              </a:lnSpc>
              <a:spcBef>
                <a:spcPts val="100"/>
              </a:spcBef>
              <a:buAutoNum type="arabicPeriod" startAt="23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Manahil, Menail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Batara Citragotra (Ahad Legi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Sabtu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Pahing)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 startAt="23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Prangbakat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Batara </a:t>
            </a:r>
            <a:r>
              <a:rPr dirty="0" sz="1200">
                <a:latin typeface="Times New Roman"/>
                <a:cs typeface="Times New Roman"/>
              </a:rPr>
              <a:t>Bisma </a:t>
            </a:r>
            <a:r>
              <a:rPr dirty="0" sz="1200" spc="-5">
                <a:latin typeface="Times New Roman"/>
                <a:cs typeface="Times New Roman"/>
              </a:rPr>
              <a:t>(Ahad Pon </a:t>
            </a:r>
            <a:r>
              <a:rPr dirty="0" sz="1200">
                <a:latin typeface="Times New Roman"/>
                <a:cs typeface="Times New Roman"/>
              </a:rPr>
              <a:t>- Sabtu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Wage)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 startAt="23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Bala </a:t>
            </a:r>
            <a:r>
              <a:rPr dirty="0" sz="1200">
                <a:latin typeface="Times New Roman"/>
                <a:cs typeface="Times New Roman"/>
              </a:rPr>
              <a:t>- Batara Durga </a:t>
            </a:r>
            <a:r>
              <a:rPr dirty="0" sz="1200" spc="-5">
                <a:latin typeface="Times New Roman"/>
                <a:cs typeface="Times New Roman"/>
              </a:rPr>
              <a:t>(Ahad Kliwon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Sabtu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Legi)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 startAt="23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Wugu, </a:t>
            </a:r>
            <a:r>
              <a:rPr dirty="0" sz="1200">
                <a:latin typeface="Times New Roman"/>
                <a:cs typeface="Times New Roman"/>
              </a:rPr>
              <a:t>Ugu - Batara </a:t>
            </a:r>
            <a:r>
              <a:rPr dirty="0" sz="1200" spc="-5">
                <a:latin typeface="Times New Roman"/>
                <a:cs typeface="Times New Roman"/>
              </a:rPr>
              <a:t>Singajanma (Ahad </a:t>
            </a:r>
            <a:r>
              <a:rPr dirty="0" sz="1200">
                <a:latin typeface="Times New Roman"/>
                <a:cs typeface="Times New Roman"/>
              </a:rPr>
              <a:t>Pahing - </a:t>
            </a:r>
            <a:r>
              <a:rPr dirty="0" sz="1200" spc="-5">
                <a:latin typeface="Times New Roman"/>
                <a:cs typeface="Times New Roman"/>
              </a:rPr>
              <a:t>Sabtu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Pon)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 startAt="23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Wayang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Batara Sri (Ahad </a:t>
            </a:r>
            <a:r>
              <a:rPr dirty="0" sz="1200">
                <a:latin typeface="Times New Roman"/>
                <a:cs typeface="Times New Roman"/>
              </a:rPr>
              <a:t>Wage - </a:t>
            </a:r>
            <a:r>
              <a:rPr dirty="0" sz="1200" spc="-5">
                <a:latin typeface="Times New Roman"/>
                <a:cs typeface="Times New Roman"/>
              </a:rPr>
              <a:t>Sabtu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Kliwon)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 startAt="23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Kulawu, Kelawu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Batara </a:t>
            </a:r>
            <a:r>
              <a:rPr dirty="0" sz="1200">
                <a:latin typeface="Times New Roman"/>
                <a:cs typeface="Times New Roman"/>
              </a:rPr>
              <a:t>Sadana </a:t>
            </a:r>
            <a:r>
              <a:rPr dirty="0" sz="1200" spc="-5">
                <a:latin typeface="Times New Roman"/>
                <a:cs typeface="Times New Roman"/>
              </a:rPr>
              <a:t>(Ahad </a:t>
            </a:r>
            <a:r>
              <a:rPr dirty="0" sz="1200">
                <a:latin typeface="Times New Roman"/>
                <a:cs typeface="Times New Roman"/>
              </a:rPr>
              <a:t>Legi - </a:t>
            </a:r>
            <a:r>
              <a:rPr dirty="0" sz="1200" spc="-5">
                <a:latin typeface="Times New Roman"/>
                <a:cs typeface="Times New Roman"/>
              </a:rPr>
              <a:t>Sabtu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Pahing)</a:t>
            </a:r>
            <a:endParaRPr sz="1200">
              <a:latin typeface="Times New Roman"/>
              <a:cs typeface="Times New Roman"/>
            </a:endParaRPr>
          </a:p>
          <a:p>
            <a:pPr marL="469265" marR="208279" indent="-228600">
              <a:lnSpc>
                <a:spcPts val="1380"/>
              </a:lnSpc>
              <a:spcBef>
                <a:spcPts val="65"/>
              </a:spcBef>
              <a:buAutoNum type="arabicPeriod" startAt="23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</a:t>
            </a:r>
            <a:r>
              <a:rPr dirty="0" sz="1200">
                <a:latin typeface="Times New Roman"/>
                <a:cs typeface="Times New Roman"/>
              </a:rPr>
              <a:t>Dukut - </a:t>
            </a:r>
            <a:r>
              <a:rPr dirty="0" sz="1200" spc="-5">
                <a:latin typeface="Times New Roman"/>
                <a:cs typeface="Times New Roman"/>
              </a:rPr>
              <a:t>Batara Baruna. Pada </a:t>
            </a:r>
            <a:r>
              <a:rPr dirty="0" sz="1200">
                <a:latin typeface="Times New Roman"/>
                <a:cs typeface="Times New Roman"/>
              </a:rPr>
              <a:t>minggu ini jatuh </a:t>
            </a:r>
            <a:r>
              <a:rPr dirty="0" sz="1200" spc="-5">
                <a:latin typeface="Times New Roman"/>
                <a:cs typeface="Times New Roman"/>
              </a:rPr>
              <a:t>hari Anggara Kasih </a:t>
            </a:r>
            <a:r>
              <a:rPr dirty="0" sz="1200">
                <a:latin typeface="Times New Roman"/>
                <a:cs typeface="Times New Roman"/>
              </a:rPr>
              <a:t>pada </a:t>
            </a:r>
            <a:r>
              <a:rPr dirty="0" sz="1200" spc="-5">
                <a:latin typeface="Times New Roman"/>
                <a:cs typeface="Times New Roman"/>
              </a:rPr>
              <a:t>hari  Selasa Kliwon yang </a:t>
            </a:r>
            <a:r>
              <a:rPr dirty="0" sz="1200">
                <a:latin typeface="Times New Roman"/>
                <a:cs typeface="Times New Roman"/>
              </a:rPr>
              <a:t>dianggap </a:t>
            </a:r>
            <a:r>
              <a:rPr dirty="0" sz="1200" spc="-5">
                <a:latin typeface="Times New Roman"/>
                <a:cs typeface="Times New Roman"/>
              </a:rPr>
              <a:t>keramat oleh orang Jawa. (Ahad Pon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Sabtu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Wage)</a:t>
            </a:r>
            <a:endParaRPr sz="1200">
              <a:latin typeface="Times New Roman"/>
              <a:cs typeface="Times New Roman"/>
            </a:endParaRPr>
          </a:p>
          <a:p>
            <a:pPr marL="469265" marR="5080" indent="-228600">
              <a:lnSpc>
                <a:spcPts val="1380"/>
              </a:lnSpc>
              <a:buAutoNum type="arabicPeriod" startAt="23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Wuku Watugunung </a:t>
            </a:r>
            <a:r>
              <a:rPr dirty="0" sz="1200">
                <a:latin typeface="Times New Roman"/>
                <a:cs typeface="Times New Roman"/>
              </a:rPr>
              <a:t>- Batara </a:t>
            </a:r>
            <a:r>
              <a:rPr dirty="0" sz="1200" spc="-5">
                <a:latin typeface="Times New Roman"/>
                <a:cs typeface="Times New Roman"/>
              </a:rPr>
              <a:t>Anantaboga. (Ahad Kliwon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Sabtu Legi) Dalam </a:t>
            </a:r>
            <a:r>
              <a:rPr dirty="0" sz="1200">
                <a:latin typeface="Times New Roman"/>
                <a:cs typeface="Times New Roman"/>
              </a:rPr>
              <a:t>minggu  ini jatuh </a:t>
            </a:r>
            <a:r>
              <a:rPr dirty="0" sz="1200" spc="-5">
                <a:latin typeface="Times New Roman"/>
                <a:cs typeface="Times New Roman"/>
              </a:rPr>
              <a:t>hari Sabtu Umanis adalah hari Saraswati yang dianggap suci oleh orang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Bali.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16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Masing-masing </a:t>
            </a:r>
            <a:r>
              <a:rPr dirty="0" sz="1200">
                <a:latin typeface="Times New Roman"/>
                <a:cs typeface="Times New Roman"/>
              </a:rPr>
              <a:t>wuku di </a:t>
            </a:r>
            <a:r>
              <a:rPr dirty="0" sz="1200" spc="-5">
                <a:latin typeface="Times New Roman"/>
                <a:cs typeface="Times New Roman"/>
              </a:rPr>
              <a:t>atas memiliki dewa, </a:t>
            </a:r>
            <a:r>
              <a:rPr dirty="0" sz="1200">
                <a:latin typeface="Times New Roman"/>
                <a:cs typeface="Times New Roman"/>
              </a:rPr>
              <a:t>kaki, </a:t>
            </a:r>
            <a:r>
              <a:rPr dirty="0" sz="1200" spc="-5">
                <a:latin typeface="Times New Roman"/>
                <a:cs typeface="Times New Roman"/>
              </a:rPr>
              <a:t>kayu, larangan dan </a:t>
            </a:r>
            <a:r>
              <a:rPr dirty="0" sz="1200">
                <a:latin typeface="Times New Roman"/>
                <a:cs typeface="Times New Roman"/>
              </a:rPr>
              <a:t>sebagainya </a:t>
            </a:r>
            <a:r>
              <a:rPr dirty="0" sz="1200" spc="-5">
                <a:latin typeface="Times New Roman"/>
                <a:cs typeface="Times New Roman"/>
              </a:rPr>
              <a:t>akan </a:t>
            </a:r>
            <a:r>
              <a:rPr dirty="0" sz="1200">
                <a:latin typeface="Times New Roman"/>
                <a:cs typeface="Times New Roman"/>
              </a:rPr>
              <a:t>kami  </a:t>
            </a:r>
            <a:r>
              <a:rPr dirty="0" sz="1200" spc="-5">
                <a:latin typeface="Times New Roman"/>
                <a:cs typeface="Times New Roman"/>
              </a:rPr>
              <a:t>bahas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artikel</a:t>
            </a:r>
            <a:r>
              <a:rPr dirty="0" sz="1200">
                <a:latin typeface="Times New Roman"/>
                <a:cs typeface="Times New Roman"/>
              </a:rPr>
              <a:t> selenjutnya.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Arane sasi Masehi, Arab, dan</a:t>
            </a:r>
            <a:r>
              <a:rPr dirty="0" sz="1800" spc="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Jawa</a:t>
            </a:r>
            <a:endParaRPr sz="1800">
              <a:latin typeface="Times New Roman"/>
              <a:cs typeface="Times New Roman"/>
            </a:endParaRPr>
          </a:p>
          <a:p>
            <a:pPr algn="just" marL="12700" marR="213360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Sasi dalam bahasa Indonesia berarti bulan. Sejak dahulu orang Jawa telah mengenal bulan  kalender </a:t>
            </a:r>
            <a:r>
              <a:rPr dirty="0" sz="1200">
                <a:latin typeface="Times New Roman"/>
                <a:cs typeface="Times New Roman"/>
              </a:rPr>
              <a:t>baik </a:t>
            </a:r>
            <a:r>
              <a:rPr dirty="0" sz="1200" spc="-5">
                <a:latin typeface="Times New Roman"/>
                <a:cs typeface="Times New Roman"/>
              </a:rPr>
              <a:t>Masehi, </a:t>
            </a:r>
            <a:r>
              <a:rPr dirty="0" sz="1200">
                <a:latin typeface="Times New Roman"/>
                <a:cs typeface="Times New Roman"/>
              </a:rPr>
              <a:t>Arab, </a:t>
            </a:r>
            <a:r>
              <a:rPr dirty="0" sz="1200" spc="-5">
                <a:latin typeface="Times New Roman"/>
                <a:cs typeface="Times New Roman"/>
              </a:rPr>
              <a:t>dan Jawa sendiri. </a:t>
            </a:r>
            <a:r>
              <a:rPr dirty="0" sz="1200">
                <a:latin typeface="Times New Roman"/>
                <a:cs typeface="Times New Roman"/>
              </a:rPr>
              <a:t>Sasi </a:t>
            </a:r>
            <a:r>
              <a:rPr dirty="0" sz="1200" spc="-5">
                <a:latin typeface="Times New Roman"/>
                <a:cs typeface="Times New Roman"/>
              </a:rPr>
              <a:t>tersebut </a:t>
            </a:r>
            <a:r>
              <a:rPr dirty="0" sz="1200">
                <a:latin typeface="Times New Roman"/>
                <a:cs typeface="Times New Roman"/>
              </a:rPr>
              <a:t>masing-masing </a:t>
            </a:r>
            <a:r>
              <a:rPr dirty="0" sz="1200" spc="-5">
                <a:latin typeface="Times New Roman"/>
                <a:cs typeface="Times New Roman"/>
              </a:rPr>
              <a:t>terdiri dari </a:t>
            </a:r>
            <a:r>
              <a:rPr dirty="0" sz="1200">
                <a:latin typeface="Times New Roman"/>
                <a:cs typeface="Times New Roman"/>
              </a:rPr>
              <a:t>12  bulan,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namanya </a:t>
            </a:r>
            <a:r>
              <a:rPr dirty="0" sz="1200" spc="-5">
                <a:latin typeface="Times New Roman"/>
                <a:cs typeface="Times New Roman"/>
              </a:rPr>
              <a:t>sebagai berikut: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16660" y="4552653"/>
          <a:ext cx="3515360" cy="2729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205"/>
                <a:gridCol w="813434"/>
                <a:gridCol w="1075689"/>
                <a:gridCol w="1255395"/>
              </a:tblGrid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Sasi</a:t>
                      </a:r>
                      <a:r>
                        <a:rPr dirty="0" sz="12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Masehi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Sasi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Arab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5400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Sasi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Jawa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Januari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Muharram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Februari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Safar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Sapar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Maret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Rabiulawal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Mulud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April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Rabiutsani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Bakda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Mulud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Jumadi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Jumadil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Awal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Juni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Jumadi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Tsaniyah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Jumadil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Akir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Juli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Rajab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Rejeb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Agustus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Sya'ban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Ruwah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September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Ramadhan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Oktober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Syawal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Syawal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November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Dzulqadah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Dulkangidah/Solo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Desember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Dzulhijjah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Besar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02004" y="7460360"/>
            <a:ext cx="5518785" cy="15360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Arane Taun lan</a:t>
            </a:r>
            <a:r>
              <a:rPr dirty="0" sz="1800" spc="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Windu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Taun berarti Tahun dan Windu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Windu. </a:t>
            </a:r>
            <a:r>
              <a:rPr dirty="0" sz="1200">
                <a:latin typeface="Times New Roman"/>
                <a:cs typeface="Times New Roman"/>
              </a:rPr>
              <a:t>Dalam 1 </a:t>
            </a:r>
            <a:r>
              <a:rPr dirty="0" sz="1200" spc="-5">
                <a:latin typeface="Times New Roman"/>
                <a:cs typeface="Times New Roman"/>
              </a:rPr>
              <a:t>tahun ada </a:t>
            </a:r>
            <a:r>
              <a:rPr dirty="0" sz="1200">
                <a:latin typeface="Times New Roman"/>
                <a:cs typeface="Times New Roman"/>
              </a:rPr>
              <a:t>12 bulan, dan </a:t>
            </a: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1 windu  </a:t>
            </a:r>
            <a:r>
              <a:rPr dirty="0" sz="1200" spc="-5">
                <a:latin typeface="Times New Roman"/>
                <a:cs typeface="Times New Roman"/>
              </a:rPr>
              <a:t>ada </a:t>
            </a:r>
            <a:r>
              <a:rPr dirty="0" sz="1200">
                <a:latin typeface="Times New Roman"/>
                <a:cs typeface="Times New Roman"/>
              </a:rPr>
              <a:t>8 tahun. </a:t>
            </a:r>
            <a:r>
              <a:rPr dirty="0" sz="1200" spc="-5">
                <a:latin typeface="Times New Roman"/>
                <a:cs typeface="Times New Roman"/>
              </a:rPr>
              <a:t>Berikut daftar nama tahun </a:t>
            </a:r>
            <a:r>
              <a:rPr dirty="0" sz="1200">
                <a:latin typeface="Times New Roman"/>
                <a:cs typeface="Times New Roman"/>
              </a:rPr>
              <a:t>dan Windu </a:t>
            </a:r>
            <a:r>
              <a:rPr dirty="0" sz="1200" spc="-5">
                <a:latin typeface="Times New Roman"/>
                <a:cs typeface="Times New Roman"/>
              </a:rPr>
              <a:t>dalam hitungan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Arane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taun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Nama tahun </a:t>
            </a:r>
            <a:r>
              <a:rPr dirty="0" sz="1200">
                <a:latin typeface="Times New Roman"/>
                <a:cs typeface="Times New Roman"/>
              </a:rPr>
              <a:t>dalam hitungan </a:t>
            </a:r>
            <a:r>
              <a:rPr dirty="0" sz="1200" spc="-5">
                <a:latin typeface="Times New Roman"/>
                <a:cs typeface="Times New Roman"/>
              </a:rPr>
              <a:t>Jawa ada delapan </a:t>
            </a:r>
            <a:r>
              <a:rPr dirty="0" sz="1200">
                <a:latin typeface="Times New Roman"/>
                <a:cs typeface="Times New Roman"/>
              </a:rPr>
              <a:t>(8) </a:t>
            </a:r>
            <a:r>
              <a:rPr dirty="0" sz="1200" spc="-5">
                <a:latin typeface="Times New Roman"/>
                <a:cs typeface="Times New Roman"/>
              </a:rPr>
              <a:t>yaitu sebagai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berikut: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816660" y="9198440"/>
          <a:ext cx="1341120" cy="3822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205"/>
                <a:gridCol w="970914"/>
              </a:tblGrid>
              <a:tr h="191040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Arane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Taun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91040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Taun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Alip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1374140" cy="1662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205"/>
                <a:gridCol w="1003300"/>
              </a:tblGrid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Arane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Taun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Taun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Ehe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Taun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Jimawal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Taun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Taun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Taun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Taun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Wawu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Taun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Jinakir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2004" y="2794761"/>
            <a:ext cx="4358005" cy="561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Arane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windu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Nama windu dalam </a:t>
            </a:r>
            <a:r>
              <a:rPr dirty="0" sz="1200">
                <a:latin typeface="Times New Roman"/>
                <a:cs typeface="Times New Roman"/>
              </a:rPr>
              <a:t>hitungan </a:t>
            </a:r>
            <a:r>
              <a:rPr dirty="0" sz="1200" spc="-5">
                <a:latin typeface="Times New Roman"/>
                <a:cs typeface="Times New Roman"/>
              </a:rPr>
              <a:t>Jawa ada </a:t>
            </a:r>
            <a:r>
              <a:rPr dirty="0" sz="1200">
                <a:latin typeface="Times New Roman"/>
                <a:cs typeface="Times New Roman"/>
              </a:rPr>
              <a:t>empat (4) yaitu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berikut: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16660" y="3559005"/>
          <a:ext cx="1475740" cy="10223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205"/>
                <a:gridCol w="1104900"/>
              </a:tblGrid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Arane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windu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Windu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Adi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Windu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Kuntara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Windu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Sangara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Windu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Sancaya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902004" y="4761102"/>
            <a:ext cx="5709920" cy="828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Arane Wilangan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Angka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Orang Jawa </a:t>
            </a:r>
            <a:r>
              <a:rPr dirty="0" sz="1200">
                <a:latin typeface="Times New Roman"/>
                <a:cs typeface="Times New Roman"/>
              </a:rPr>
              <a:t>memiliki </a:t>
            </a:r>
            <a:r>
              <a:rPr dirty="0" sz="1200" spc="-5">
                <a:latin typeface="Times New Roman"/>
                <a:cs typeface="Times New Roman"/>
              </a:rPr>
              <a:t>nama sendiri terhadap </a:t>
            </a:r>
            <a:r>
              <a:rPr dirty="0" sz="1200">
                <a:latin typeface="Times New Roman"/>
                <a:cs typeface="Times New Roman"/>
              </a:rPr>
              <a:t>angka. </a:t>
            </a:r>
            <a:r>
              <a:rPr dirty="0" sz="1200" spc="-5">
                <a:latin typeface="Times New Roman"/>
                <a:cs typeface="Times New Roman"/>
              </a:rPr>
              <a:t>Adapun </a:t>
            </a:r>
            <a:r>
              <a:rPr dirty="0" sz="1200">
                <a:latin typeface="Times New Roman"/>
                <a:cs typeface="Times New Roman"/>
              </a:rPr>
              <a:t>nama wilangan </a:t>
            </a:r>
            <a:r>
              <a:rPr dirty="0" sz="1200" spc="-5">
                <a:latin typeface="Times New Roman"/>
                <a:cs typeface="Times New Roman"/>
              </a:rPr>
              <a:t>(arane </a:t>
            </a:r>
            <a:r>
              <a:rPr dirty="0" sz="1200">
                <a:latin typeface="Times New Roman"/>
                <a:cs typeface="Times New Roman"/>
              </a:rPr>
              <a:t>wilangan)  </a:t>
            </a:r>
            <a:r>
              <a:rPr dirty="0" sz="1200" spc="-5">
                <a:latin typeface="Times New Roman"/>
                <a:cs typeface="Times New Roman"/>
              </a:rPr>
              <a:t>dalam bahasa </a:t>
            </a:r>
            <a:r>
              <a:rPr dirty="0" sz="1200">
                <a:latin typeface="Times New Roman"/>
                <a:cs typeface="Times New Roman"/>
              </a:rPr>
              <a:t>Jawa </a:t>
            </a:r>
            <a:r>
              <a:rPr dirty="0" sz="1200" spc="-5">
                <a:latin typeface="Times New Roman"/>
                <a:cs typeface="Times New Roman"/>
              </a:rPr>
              <a:t>adalah sebagai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berikut: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816660" y="5791918"/>
          <a:ext cx="4157345" cy="33699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2750"/>
                <a:gridCol w="828675"/>
                <a:gridCol w="762000"/>
                <a:gridCol w="1223010"/>
                <a:gridCol w="929639"/>
              </a:tblGrid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320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Ngoko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Jawa</a:t>
                      </a:r>
                      <a:r>
                        <a:rPr dirty="0" sz="1200" spc="-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Kawi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7846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Krama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Siji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Eko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Setunggal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Satu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Loro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Dwi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Kalih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Dua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Telu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Tiga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Tiga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Papat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Catur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Sekawan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Empat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Lima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Panca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Gangsal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Lima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Enem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Nenem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Enam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Pitu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Sapta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Pitu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Tujuh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Wolu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Astha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Wolu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Delapan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Sanga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Sanga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Sembilan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Sepuluh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Sedasa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Sepuluh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Satus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Setunggal atus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Seratus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Sewu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Sasra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Setunggal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ewu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Seribu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Sepuluh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ewu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Saleksa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Sedasa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ewu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Sepuluh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ribu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Satus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ewu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Sakethi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Setunggal atus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ewu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Seratus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ribu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Sayuta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Sayuta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Setunggal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yuta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Satu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juta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902004" y="9345879"/>
            <a:ext cx="84581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Keterangan: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54370" cy="628078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algn="just" marL="12700" marR="5080">
              <a:lnSpc>
                <a:spcPct val="95900"/>
              </a:lnSpc>
              <a:spcBef>
                <a:spcPts val="160"/>
              </a:spcBef>
            </a:pPr>
            <a:r>
              <a:rPr dirty="0" sz="1200" spc="-5">
                <a:latin typeface="Times New Roman"/>
                <a:cs typeface="Times New Roman"/>
              </a:rPr>
              <a:t>Pada tabel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atas </a:t>
            </a:r>
            <a:r>
              <a:rPr dirty="0" sz="1200">
                <a:latin typeface="Times New Roman"/>
                <a:cs typeface="Times New Roman"/>
              </a:rPr>
              <a:t>ada kolom </a:t>
            </a:r>
            <a:r>
              <a:rPr dirty="0" sz="1200" spc="-5" i="1">
                <a:latin typeface="Times New Roman"/>
                <a:cs typeface="Times New Roman"/>
              </a:rPr>
              <a:t>Ngoko</a:t>
            </a:r>
            <a:r>
              <a:rPr dirty="0" sz="1200" spc="-5">
                <a:latin typeface="Times New Roman"/>
                <a:cs typeface="Times New Roman"/>
              </a:rPr>
              <a:t>, </a:t>
            </a:r>
            <a:r>
              <a:rPr dirty="0" sz="1200" i="1">
                <a:latin typeface="Times New Roman"/>
                <a:cs typeface="Times New Roman"/>
              </a:rPr>
              <a:t>Kawi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5" i="1">
                <a:latin typeface="Times New Roman"/>
                <a:cs typeface="Times New Roman"/>
              </a:rPr>
              <a:t>Krama</a:t>
            </a:r>
            <a:r>
              <a:rPr dirty="0" sz="1200" spc="-5">
                <a:latin typeface="Times New Roman"/>
                <a:cs typeface="Times New Roman"/>
              </a:rPr>
              <a:t>, dan </a:t>
            </a:r>
            <a:r>
              <a:rPr dirty="0" sz="1200" i="1">
                <a:latin typeface="Times New Roman"/>
                <a:cs typeface="Times New Roman"/>
              </a:rPr>
              <a:t>Bahasa </a:t>
            </a:r>
            <a:r>
              <a:rPr dirty="0" sz="1200" spc="-5" i="1">
                <a:latin typeface="Times New Roman"/>
                <a:cs typeface="Times New Roman"/>
              </a:rPr>
              <a:t>Indonesia</a:t>
            </a:r>
            <a:r>
              <a:rPr dirty="0" sz="1200" spc="-5">
                <a:latin typeface="Times New Roman"/>
                <a:cs typeface="Times New Roman"/>
              </a:rPr>
              <a:t>. Dalam kehidupan  sehari-hari masyarakat </a:t>
            </a:r>
            <a:r>
              <a:rPr dirty="0" sz="1200">
                <a:latin typeface="Times New Roman"/>
                <a:cs typeface="Times New Roman"/>
              </a:rPr>
              <a:t>Jawa </a:t>
            </a:r>
            <a:r>
              <a:rPr dirty="0" sz="1200" spc="-5">
                <a:latin typeface="Times New Roman"/>
                <a:cs typeface="Times New Roman"/>
              </a:rPr>
              <a:t>saat </a:t>
            </a:r>
            <a:r>
              <a:rPr dirty="0" sz="120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banyak </a:t>
            </a:r>
            <a:r>
              <a:rPr dirty="0" sz="1200">
                <a:latin typeface="Times New Roman"/>
                <a:cs typeface="Times New Roman"/>
              </a:rPr>
              <a:t>menggunakan tembung ngoko. Untuk </a:t>
            </a:r>
            <a:r>
              <a:rPr dirty="0" sz="1200" spc="-5">
                <a:latin typeface="Times New Roman"/>
                <a:cs typeface="Times New Roman"/>
              </a:rPr>
              <a:t>yang kawi  biasanya digunakan </a:t>
            </a:r>
            <a:r>
              <a:rPr dirty="0" sz="1200">
                <a:latin typeface="Times New Roman"/>
                <a:cs typeface="Times New Roman"/>
              </a:rPr>
              <a:t>dalam </a:t>
            </a:r>
            <a:r>
              <a:rPr dirty="0" sz="1200" spc="-5">
                <a:latin typeface="Times New Roman"/>
                <a:cs typeface="Times New Roman"/>
              </a:rPr>
              <a:t>pewayangan (wayang </a:t>
            </a:r>
            <a:r>
              <a:rPr dirty="0" sz="1200">
                <a:latin typeface="Times New Roman"/>
                <a:cs typeface="Times New Roman"/>
              </a:rPr>
              <a:t>kulit) </a:t>
            </a:r>
            <a:r>
              <a:rPr dirty="0" sz="1200" spc="-5">
                <a:latin typeface="Times New Roman"/>
                <a:cs typeface="Times New Roman"/>
              </a:rPr>
              <a:t>ketika dalang bercerita. Selain </a:t>
            </a:r>
            <a:r>
              <a:rPr dirty="0" sz="1200">
                <a:latin typeface="Times New Roman"/>
                <a:cs typeface="Times New Roman"/>
              </a:rPr>
              <a:t>itu juga  masih </a:t>
            </a:r>
            <a:r>
              <a:rPr dirty="0" sz="1200" spc="-5">
                <a:latin typeface="Times New Roman"/>
                <a:cs typeface="Times New Roman"/>
              </a:rPr>
              <a:t>banyak digunakan dalam sindhenan </a:t>
            </a:r>
            <a:r>
              <a:rPr dirty="0" sz="1200">
                <a:latin typeface="Times New Roman"/>
                <a:cs typeface="Times New Roman"/>
              </a:rPr>
              <a:t>gendhing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30670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Yang kami cantumkan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atas setelah </a:t>
            </a:r>
            <a:r>
              <a:rPr dirty="0" sz="1200">
                <a:latin typeface="Times New Roman"/>
                <a:cs typeface="Times New Roman"/>
              </a:rPr>
              <a:t>9 </a:t>
            </a:r>
            <a:r>
              <a:rPr dirty="0" sz="1200" spc="-5">
                <a:latin typeface="Times New Roman"/>
                <a:cs typeface="Times New Roman"/>
              </a:rPr>
              <a:t>ada </a:t>
            </a:r>
            <a:r>
              <a:rPr dirty="0" sz="1200">
                <a:latin typeface="Times New Roman"/>
                <a:cs typeface="Times New Roman"/>
              </a:rPr>
              <a:t>sepuluh, </a:t>
            </a:r>
            <a:r>
              <a:rPr dirty="0" sz="1200" spc="-5">
                <a:latin typeface="Times New Roman"/>
                <a:cs typeface="Times New Roman"/>
              </a:rPr>
              <a:t>seratus, seribu, </a:t>
            </a:r>
            <a:r>
              <a:rPr dirty="0" sz="1200">
                <a:latin typeface="Times New Roman"/>
                <a:cs typeface="Times New Roman"/>
              </a:rPr>
              <a:t>sepuluh ribu, </a:t>
            </a:r>
            <a:r>
              <a:rPr dirty="0" sz="1200" spc="-5">
                <a:latin typeface="Times New Roman"/>
                <a:cs typeface="Times New Roman"/>
              </a:rPr>
              <a:t>seratus  </a:t>
            </a:r>
            <a:r>
              <a:rPr dirty="0" sz="1200">
                <a:latin typeface="Times New Roman"/>
                <a:cs typeface="Times New Roman"/>
              </a:rPr>
              <a:t>ribu, </a:t>
            </a:r>
            <a:r>
              <a:rPr dirty="0" sz="1200" spc="-5">
                <a:latin typeface="Times New Roman"/>
                <a:cs typeface="Times New Roman"/>
              </a:rPr>
              <a:t>dan satu</a:t>
            </a:r>
            <a:r>
              <a:rPr dirty="0" sz="1200">
                <a:latin typeface="Times New Roman"/>
                <a:cs typeface="Times New Roman"/>
              </a:rPr>
              <a:t> juta.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61925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Mungkin </a:t>
            </a:r>
            <a:r>
              <a:rPr dirty="0" sz="1200" spc="-5">
                <a:latin typeface="Times New Roman"/>
                <a:cs typeface="Times New Roman"/>
              </a:rPr>
              <a:t>anda bertanya, </a:t>
            </a:r>
            <a:r>
              <a:rPr dirty="0" sz="1200">
                <a:latin typeface="Times New Roman"/>
                <a:cs typeface="Times New Roman"/>
              </a:rPr>
              <a:t>lalu </a:t>
            </a:r>
            <a:r>
              <a:rPr dirty="0" sz="1200" spc="-5">
                <a:latin typeface="Times New Roman"/>
                <a:cs typeface="Times New Roman"/>
              </a:rPr>
              <a:t>bagaimana </a:t>
            </a:r>
            <a:r>
              <a:rPr dirty="0" sz="1200">
                <a:latin typeface="Times New Roman"/>
                <a:cs typeface="Times New Roman"/>
              </a:rPr>
              <a:t>jika dua puluh, dua </a:t>
            </a:r>
            <a:r>
              <a:rPr dirty="0" sz="1200" spc="-5">
                <a:latin typeface="Times New Roman"/>
                <a:cs typeface="Times New Roman"/>
              </a:rPr>
              <a:t>ratus, </a:t>
            </a:r>
            <a:r>
              <a:rPr dirty="0" sz="1200">
                <a:latin typeface="Times New Roman"/>
                <a:cs typeface="Times New Roman"/>
              </a:rPr>
              <a:t>dua ribu, dua puluh ribu,  dua </a:t>
            </a:r>
            <a:r>
              <a:rPr dirty="0" sz="1200" spc="-5">
                <a:latin typeface="Times New Roman"/>
                <a:cs typeface="Times New Roman"/>
              </a:rPr>
              <a:t>juta, dan </a:t>
            </a:r>
            <a:r>
              <a:rPr dirty="0" sz="1200">
                <a:latin typeface="Times New Roman"/>
                <a:cs typeface="Times New Roman"/>
              </a:rPr>
              <a:t>selanjutnya?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Begini</a:t>
            </a:r>
            <a:r>
              <a:rPr dirty="0" sz="1200" spc="-5" b="1">
                <a:latin typeface="Times New Roman"/>
                <a:cs typeface="Times New Roman"/>
              </a:rPr>
              <a:t> penjelasannya: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Admin ambil </a:t>
            </a:r>
            <a:r>
              <a:rPr dirty="0" sz="1200" spc="-5">
                <a:latin typeface="Times New Roman"/>
                <a:cs typeface="Times New Roman"/>
              </a:rPr>
              <a:t>contoh sepuluh,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maka: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Ngoko: </a:t>
            </a:r>
            <a:r>
              <a:rPr dirty="0" sz="1200" spc="-5">
                <a:latin typeface="Times New Roman"/>
                <a:cs typeface="Times New Roman"/>
              </a:rPr>
              <a:t>Sepuluh (bukan </a:t>
            </a:r>
            <a:r>
              <a:rPr dirty="0" sz="1200">
                <a:latin typeface="Times New Roman"/>
                <a:cs typeface="Times New Roman"/>
              </a:rPr>
              <a:t>loro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puluh)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Jawa Kawi: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Sadasa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Bahasa Indonesia: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Sepuluh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Krama: </a:t>
            </a:r>
            <a:r>
              <a:rPr dirty="0" sz="1200">
                <a:latin typeface="Times New Roman"/>
                <a:cs typeface="Times New Roman"/>
              </a:rPr>
              <a:t>Sadasa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 di </a:t>
            </a:r>
            <a:r>
              <a:rPr dirty="0" sz="1200" spc="-5">
                <a:latin typeface="Times New Roman"/>
                <a:cs typeface="Times New Roman"/>
              </a:rPr>
              <a:t>atas hanya </a:t>
            </a:r>
            <a:r>
              <a:rPr dirty="0" sz="1200">
                <a:latin typeface="Times New Roman"/>
                <a:cs typeface="Times New Roman"/>
              </a:rPr>
              <a:t>mengambil satu </a:t>
            </a:r>
            <a:r>
              <a:rPr dirty="0" sz="1200" spc="-5">
                <a:latin typeface="Times New Roman"/>
                <a:cs typeface="Times New Roman"/>
              </a:rPr>
              <a:t>contoh,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penggunaan arane wilangan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selanjutnya: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4191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Misalnya: </a:t>
            </a:r>
            <a:r>
              <a:rPr dirty="0" sz="1200">
                <a:latin typeface="Times New Roman"/>
                <a:cs typeface="Times New Roman"/>
              </a:rPr>
              <a:t>telung puluh (tiga puluh), </a:t>
            </a:r>
            <a:r>
              <a:rPr dirty="0" sz="1200" spc="-5">
                <a:latin typeface="Times New Roman"/>
                <a:cs typeface="Times New Roman"/>
              </a:rPr>
              <a:t>patang </a:t>
            </a:r>
            <a:r>
              <a:rPr dirty="0" sz="1200">
                <a:latin typeface="Times New Roman"/>
                <a:cs typeface="Times New Roman"/>
              </a:rPr>
              <a:t>puluh </a:t>
            </a:r>
            <a:r>
              <a:rPr dirty="0" sz="1200" spc="-5">
                <a:latin typeface="Times New Roman"/>
                <a:cs typeface="Times New Roman"/>
              </a:rPr>
              <a:t>(empat </a:t>
            </a:r>
            <a:r>
              <a:rPr dirty="0" sz="1200">
                <a:latin typeface="Times New Roman"/>
                <a:cs typeface="Times New Roman"/>
              </a:rPr>
              <a:t>puluh), </a:t>
            </a:r>
            <a:r>
              <a:rPr dirty="0" sz="1200" spc="-5">
                <a:latin typeface="Times New Roman"/>
                <a:cs typeface="Times New Roman"/>
              </a:rPr>
              <a:t>seket </a:t>
            </a:r>
            <a:r>
              <a:rPr dirty="0" sz="1200">
                <a:latin typeface="Times New Roman"/>
                <a:cs typeface="Times New Roman"/>
              </a:rPr>
              <a:t>(lima puluh), </a:t>
            </a:r>
            <a:r>
              <a:rPr dirty="0" sz="1200" spc="-5">
                <a:latin typeface="Times New Roman"/>
                <a:cs typeface="Times New Roman"/>
              </a:rPr>
              <a:t>sewidak  (enam </a:t>
            </a:r>
            <a:r>
              <a:rPr dirty="0" sz="1200">
                <a:latin typeface="Times New Roman"/>
                <a:cs typeface="Times New Roman"/>
              </a:rPr>
              <a:t>puluh), </a:t>
            </a:r>
            <a:r>
              <a:rPr dirty="0" sz="1200" spc="-5">
                <a:latin typeface="Times New Roman"/>
                <a:cs typeface="Times New Roman"/>
              </a:rPr>
              <a:t>pitung </a:t>
            </a:r>
            <a:r>
              <a:rPr dirty="0" sz="1200">
                <a:latin typeface="Times New Roman"/>
                <a:cs typeface="Times New Roman"/>
              </a:rPr>
              <a:t>puluh (tujuh puluh), </a:t>
            </a:r>
            <a:r>
              <a:rPr dirty="0" sz="1200" spc="-5">
                <a:latin typeface="Times New Roman"/>
                <a:cs typeface="Times New Roman"/>
              </a:rPr>
              <a:t>wolong </a:t>
            </a:r>
            <a:r>
              <a:rPr dirty="0" sz="1200">
                <a:latin typeface="Times New Roman"/>
                <a:cs typeface="Times New Roman"/>
              </a:rPr>
              <a:t>puluh </a:t>
            </a:r>
            <a:r>
              <a:rPr dirty="0" sz="1200" spc="-5">
                <a:latin typeface="Times New Roman"/>
                <a:cs typeface="Times New Roman"/>
              </a:rPr>
              <a:t>(delapan </a:t>
            </a:r>
            <a:r>
              <a:rPr dirty="0" sz="1200">
                <a:latin typeface="Times New Roman"/>
                <a:cs typeface="Times New Roman"/>
              </a:rPr>
              <a:t>puluh), sangang puluh  </a:t>
            </a:r>
            <a:r>
              <a:rPr dirty="0" sz="1200" spc="-5">
                <a:latin typeface="Times New Roman"/>
                <a:cs typeface="Times New Roman"/>
              </a:rPr>
              <a:t>(sembilan puluh), satus (seratus). Dan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seterusnya.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4160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Bagi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baru belajar </a:t>
            </a:r>
            <a:r>
              <a:rPr dirty="0" sz="1200">
                <a:latin typeface="Times New Roman"/>
                <a:cs typeface="Times New Roman"/>
              </a:rPr>
              <a:t>bahasa Jawa mungkin akan </a:t>
            </a:r>
            <a:r>
              <a:rPr dirty="0" sz="1200" spc="-5">
                <a:latin typeface="Times New Roman"/>
                <a:cs typeface="Times New Roman"/>
              </a:rPr>
              <a:t>kesulitan dalam </a:t>
            </a:r>
            <a:r>
              <a:rPr dirty="0" sz="1200">
                <a:latin typeface="Times New Roman"/>
                <a:cs typeface="Times New Roman"/>
              </a:rPr>
              <a:t>penyebutan </a:t>
            </a:r>
            <a:r>
              <a:rPr dirty="0" sz="1200" spc="-5">
                <a:latin typeface="Times New Roman"/>
                <a:cs typeface="Times New Roman"/>
              </a:rPr>
              <a:t>selanjutnya.  Karena terkadang </a:t>
            </a:r>
            <a:r>
              <a:rPr dirty="0" sz="1200">
                <a:latin typeface="Times New Roman"/>
                <a:cs typeface="Times New Roman"/>
              </a:rPr>
              <a:t>penyebutan dua </a:t>
            </a:r>
            <a:r>
              <a:rPr dirty="0" sz="1200" spc="-5">
                <a:latin typeface="Times New Roman"/>
                <a:cs typeface="Times New Roman"/>
              </a:rPr>
              <a:t>angka atau lebih tidak </a:t>
            </a:r>
            <a:r>
              <a:rPr dirty="0" sz="1200">
                <a:latin typeface="Times New Roman"/>
                <a:cs typeface="Times New Roman"/>
              </a:rPr>
              <a:t>konsisten </a:t>
            </a:r>
            <a:r>
              <a:rPr dirty="0" sz="1200" spc="-5">
                <a:latin typeface="Times New Roman"/>
                <a:cs typeface="Times New Roman"/>
              </a:rPr>
              <a:t>seperti yang telah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Arane</a:t>
            </a:r>
            <a:r>
              <a:rPr dirty="0" sz="1800" b="1">
                <a:latin typeface="Times New Roman"/>
                <a:cs typeface="Times New Roman"/>
              </a:rPr>
              <a:t> Wayah</a:t>
            </a:r>
            <a:endParaRPr sz="1800">
              <a:latin typeface="Times New Roman"/>
              <a:cs typeface="Times New Roman"/>
            </a:endParaRPr>
          </a:p>
          <a:p>
            <a:pPr marL="12700" marR="130810">
              <a:lnSpc>
                <a:spcPts val="1380"/>
              </a:lnSpc>
              <a:spcBef>
                <a:spcPts val="1440"/>
              </a:spcBef>
            </a:pPr>
            <a:r>
              <a:rPr dirty="0" sz="1200" spc="-5" i="1">
                <a:latin typeface="Times New Roman"/>
                <a:cs typeface="Times New Roman"/>
              </a:rPr>
              <a:t>Wayah </a:t>
            </a:r>
            <a:r>
              <a:rPr dirty="0" sz="1200" spc="-5">
                <a:latin typeface="Times New Roman"/>
                <a:cs typeface="Times New Roman"/>
              </a:rPr>
              <a:t>berarti </a:t>
            </a:r>
            <a:r>
              <a:rPr dirty="0" sz="1200" spc="-5" i="1">
                <a:latin typeface="Times New Roman"/>
                <a:cs typeface="Times New Roman"/>
              </a:rPr>
              <a:t>waktu</a:t>
            </a:r>
            <a:r>
              <a:rPr dirty="0" sz="1200" spc="-5">
                <a:latin typeface="Times New Roman"/>
                <a:cs typeface="Times New Roman"/>
              </a:rPr>
              <a:t>. Orang Jawa </a:t>
            </a:r>
            <a:r>
              <a:rPr dirty="0" sz="1200">
                <a:latin typeface="Times New Roman"/>
                <a:cs typeface="Times New Roman"/>
              </a:rPr>
              <a:t>secara rinci </a:t>
            </a:r>
            <a:r>
              <a:rPr dirty="0" sz="1200" spc="-5">
                <a:latin typeface="Times New Roman"/>
                <a:cs typeface="Times New Roman"/>
              </a:rPr>
              <a:t>membedakan wayang berdasarkan </a:t>
            </a:r>
            <a:r>
              <a:rPr dirty="0" sz="1200">
                <a:latin typeface="Times New Roman"/>
                <a:cs typeface="Times New Roman"/>
              </a:rPr>
              <a:t>jam, </a:t>
            </a:r>
            <a:r>
              <a:rPr dirty="0" sz="1200" spc="-5">
                <a:latin typeface="Times New Roman"/>
                <a:cs typeface="Times New Roman"/>
              </a:rPr>
              <a:t>yaitu  dari jam </a:t>
            </a:r>
            <a:r>
              <a:rPr dirty="0" sz="1200">
                <a:latin typeface="Times New Roman"/>
                <a:cs typeface="Times New Roman"/>
              </a:rPr>
              <a:t>03.00 pagi sampai </a:t>
            </a:r>
            <a:r>
              <a:rPr dirty="0" sz="1200" spc="-5">
                <a:latin typeface="Times New Roman"/>
                <a:cs typeface="Times New Roman"/>
              </a:rPr>
              <a:t>jam </a:t>
            </a:r>
            <a:r>
              <a:rPr dirty="0" sz="1200">
                <a:latin typeface="Times New Roman"/>
                <a:cs typeface="Times New Roman"/>
              </a:rPr>
              <a:t>01.00 </a:t>
            </a:r>
            <a:r>
              <a:rPr dirty="0" sz="1200" spc="-5">
                <a:latin typeface="Times New Roman"/>
                <a:cs typeface="Times New Roman"/>
              </a:rPr>
              <a:t>malam. Pembagian setiap wayah </a:t>
            </a:r>
            <a:r>
              <a:rPr dirty="0" sz="1200">
                <a:latin typeface="Times New Roman"/>
                <a:cs typeface="Times New Roman"/>
              </a:rPr>
              <a:t>rata-rata </a:t>
            </a:r>
            <a:r>
              <a:rPr dirty="0" sz="1200" spc="-5">
                <a:latin typeface="Times New Roman"/>
                <a:cs typeface="Times New Roman"/>
              </a:rPr>
              <a:t>berdurasi </a:t>
            </a:r>
            <a:r>
              <a:rPr dirty="0" sz="1200">
                <a:latin typeface="Times New Roman"/>
                <a:cs typeface="Times New Roman"/>
              </a:rPr>
              <a:t>1  jam, </a:t>
            </a:r>
            <a:r>
              <a:rPr dirty="0" sz="1200" spc="-5">
                <a:latin typeface="Times New Roman"/>
                <a:cs typeface="Times New Roman"/>
              </a:rPr>
              <a:t>namun </a:t>
            </a:r>
            <a:r>
              <a:rPr dirty="0" sz="1200">
                <a:latin typeface="Times New Roman"/>
                <a:cs typeface="Times New Roman"/>
              </a:rPr>
              <a:t>tidak </a:t>
            </a:r>
            <a:r>
              <a:rPr dirty="0" sz="1200" spc="-5">
                <a:latin typeface="Times New Roman"/>
                <a:cs typeface="Times New Roman"/>
              </a:rPr>
              <a:t>semuanya (ada </a:t>
            </a:r>
            <a:r>
              <a:rPr dirty="0" sz="1200">
                <a:latin typeface="Times New Roman"/>
                <a:cs typeface="Times New Roman"/>
              </a:rPr>
              <a:t>yang 3 jam, dua jam, </a:t>
            </a:r>
            <a:r>
              <a:rPr dirty="0" sz="1200" spc="-5">
                <a:latin typeface="Times New Roman"/>
                <a:cs typeface="Times New Roman"/>
              </a:rPr>
              <a:t>setengah jam). </a:t>
            </a:r>
            <a:r>
              <a:rPr dirty="0" sz="1200">
                <a:latin typeface="Times New Roman"/>
                <a:cs typeface="Times New Roman"/>
              </a:rPr>
              <a:t>Ada 19 pembagian  </a:t>
            </a:r>
            <a:r>
              <a:rPr dirty="0" sz="1200" spc="-5">
                <a:latin typeface="Times New Roman"/>
                <a:cs typeface="Times New Roman"/>
              </a:rPr>
              <a:t>wayah, </a:t>
            </a:r>
            <a:r>
              <a:rPr dirty="0" sz="1200">
                <a:latin typeface="Times New Roman"/>
                <a:cs typeface="Times New Roman"/>
              </a:rPr>
              <a:t>adapun </a:t>
            </a:r>
            <a:r>
              <a:rPr dirty="0" sz="1200" spc="-5">
                <a:latin typeface="Times New Roman"/>
                <a:cs typeface="Times New Roman"/>
              </a:rPr>
              <a:t>arane </a:t>
            </a:r>
            <a:r>
              <a:rPr dirty="0" sz="1200">
                <a:latin typeface="Times New Roman"/>
                <a:cs typeface="Times New Roman"/>
              </a:rPr>
              <a:t>sebagai </a:t>
            </a:r>
            <a:r>
              <a:rPr dirty="0" sz="1200" spc="-5">
                <a:latin typeface="Times New Roman"/>
                <a:cs typeface="Times New Roman"/>
              </a:rPr>
              <a:t>berikut: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16660" y="7373831"/>
          <a:ext cx="3653790" cy="23031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2105"/>
                <a:gridCol w="1350645"/>
                <a:gridCol w="1971039"/>
              </a:tblGrid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No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Jam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99695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Wayah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03.00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esuk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(dini</a:t>
                      </a:r>
                      <a:r>
                        <a:rPr dirty="0"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hari)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pajar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sidik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(bang-bang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wetan)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04.00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bedhug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subuh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05.00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saput lemah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06.00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byar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09.00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tengange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wisan gawe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bedhug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3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luhur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3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lingsir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kulon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asar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2974340" cy="20891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2105"/>
                <a:gridCol w="1093470"/>
                <a:gridCol w="1549400"/>
              </a:tblGrid>
              <a:tr h="191065">
                <a:tc>
                  <a:txBody>
                    <a:bodyPr/>
                    <a:lstStyle/>
                    <a:p>
                      <a:pPr algn="r" marR="1143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35305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Jam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55675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Wayah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algn="r" marR="444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7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tunggang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gunung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444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17.30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7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tibralayu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444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18.30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7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surub/candhikala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444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19.00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7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bakda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magrib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444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19.30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7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isyak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444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7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bakda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isyak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444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21.00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7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sirep bocah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444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23.00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7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sirep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wong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65">
                <a:tc>
                  <a:txBody>
                    <a:bodyPr/>
                    <a:lstStyle/>
                    <a:p>
                      <a:pPr algn="r" marR="4445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01.00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749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lingsir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wengi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2004" y="3217290"/>
            <a:ext cx="5749290" cy="602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Arane</a:t>
            </a:r>
            <a:r>
              <a:rPr dirty="0" sz="1800" b="1">
                <a:latin typeface="Times New Roman"/>
                <a:cs typeface="Times New Roman"/>
              </a:rPr>
              <a:t> kiblat</a:t>
            </a:r>
            <a:endParaRPr sz="1800">
              <a:latin typeface="Times New Roman"/>
              <a:cs typeface="Times New Roman"/>
            </a:endParaRPr>
          </a:p>
          <a:p>
            <a:pPr marL="12700" marR="9525">
              <a:lnSpc>
                <a:spcPts val="1380"/>
              </a:lnSpc>
              <a:spcBef>
                <a:spcPts val="1440"/>
              </a:spcBef>
            </a:pPr>
            <a:r>
              <a:rPr dirty="0" sz="1200">
                <a:latin typeface="Times New Roman"/>
                <a:cs typeface="Times New Roman"/>
              </a:rPr>
              <a:t>Kiblat </a:t>
            </a:r>
            <a:r>
              <a:rPr dirty="0" sz="1200" spc="-5">
                <a:latin typeface="Times New Roman"/>
                <a:cs typeface="Times New Roman"/>
              </a:rPr>
              <a:t>yang dimaksud </a:t>
            </a:r>
            <a:r>
              <a:rPr dirty="0" sz="1200">
                <a:latin typeface="Times New Roman"/>
                <a:cs typeface="Times New Roman"/>
              </a:rPr>
              <a:t>orang </a:t>
            </a:r>
            <a:r>
              <a:rPr dirty="0" sz="1200" spc="-5">
                <a:latin typeface="Times New Roman"/>
                <a:cs typeface="Times New Roman"/>
              </a:rPr>
              <a:t>Jawa adalah arah. </a:t>
            </a:r>
            <a:r>
              <a:rPr dirty="0" sz="1200">
                <a:latin typeface="Times New Roman"/>
                <a:cs typeface="Times New Roman"/>
              </a:rPr>
              <a:t>Dalam </a:t>
            </a:r>
            <a:r>
              <a:rPr dirty="0" sz="1200" spc="-5">
                <a:latin typeface="Times New Roman"/>
                <a:cs typeface="Times New Roman"/>
              </a:rPr>
              <a:t>bahasa Indonesia </a:t>
            </a:r>
            <a:r>
              <a:rPr dirty="0" sz="1200">
                <a:latin typeface="Times New Roman"/>
                <a:cs typeface="Times New Roman"/>
              </a:rPr>
              <a:t>ada timur, </a:t>
            </a:r>
            <a:r>
              <a:rPr dirty="0" sz="1200" spc="-5">
                <a:latin typeface="Times New Roman"/>
                <a:cs typeface="Times New Roman"/>
              </a:rPr>
              <a:t>tenggara,  selatan, barat </a:t>
            </a:r>
            <a:r>
              <a:rPr dirty="0" sz="1200">
                <a:latin typeface="Times New Roman"/>
                <a:cs typeface="Times New Roman"/>
              </a:rPr>
              <a:t>daya dan </a:t>
            </a:r>
            <a:r>
              <a:rPr dirty="0" sz="1200" spc="-5">
                <a:latin typeface="Times New Roman"/>
                <a:cs typeface="Times New Roman"/>
              </a:rPr>
              <a:t>seterusnya berjumlah </a:t>
            </a:r>
            <a:r>
              <a:rPr dirty="0" sz="1200">
                <a:latin typeface="Times New Roman"/>
                <a:cs typeface="Times New Roman"/>
              </a:rPr>
              <a:t>8 juru mata </a:t>
            </a:r>
            <a:r>
              <a:rPr dirty="0" sz="1200" spc="-5">
                <a:latin typeface="Times New Roman"/>
                <a:cs typeface="Times New Roman"/>
              </a:rPr>
              <a:t>angin. Namun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dalam bahasa </a:t>
            </a:r>
            <a:r>
              <a:rPr dirty="0" sz="1200">
                <a:latin typeface="Times New Roman"/>
                <a:cs typeface="Times New Roman"/>
              </a:rPr>
              <a:t>Jawa  </a:t>
            </a:r>
            <a:r>
              <a:rPr dirty="0" sz="1200" spc="-5">
                <a:latin typeface="Times New Roman"/>
                <a:cs typeface="Times New Roman"/>
              </a:rPr>
              <a:t>arane arah hanya ada empat, yaitu sebagai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berikut: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lor =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utara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kidul =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daksina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wetan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purwa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kulon =</a:t>
            </a:r>
            <a:r>
              <a:rPr dirty="0" sz="1200" spc="-5">
                <a:latin typeface="Times New Roman"/>
                <a:cs typeface="Times New Roman"/>
              </a:rPr>
              <a:t> pracima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Symbol"/>
              <a:buChar char=""/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-5" b="1">
                <a:latin typeface="Times New Roman"/>
                <a:cs typeface="Times New Roman"/>
              </a:rPr>
              <a:t>Arane wilangan</a:t>
            </a:r>
            <a:r>
              <a:rPr dirty="0" sz="1800" b="1">
                <a:latin typeface="Times New Roman"/>
                <a:cs typeface="Times New Roman"/>
              </a:rPr>
              <a:t> barang</a:t>
            </a:r>
            <a:endParaRPr sz="1800">
              <a:latin typeface="Times New Roman"/>
              <a:cs typeface="Times New Roman"/>
            </a:endParaRPr>
          </a:p>
          <a:p>
            <a:pPr marL="12700" marR="34290">
              <a:lnSpc>
                <a:spcPts val="1380"/>
              </a:lnSpc>
              <a:spcBef>
                <a:spcPts val="1450"/>
              </a:spcBef>
            </a:pPr>
            <a:r>
              <a:rPr dirty="0" sz="1200" spc="-5">
                <a:latin typeface="Times New Roman"/>
                <a:cs typeface="Times New Roman"/>
              </a:rPr>
              <a:t>Arane wilangan </a:t>
            </a:r>
            <a:r>
              <a:rPr dirty="0" sz="1200">
                <a:latin typeface="Times New Roman"/>
                <a:cs typeface="Times New Roman"/>
              </a:rPr>
              <a:t>di sini lain </a:t>
            </a:r>
            <a:r>
              <a:rPr dirty="0" sz="1200" spc="-5">
                <a:latin typeface="Times New Roman"/>
                <a:cs typeface="Times New Roman"/>
              </a:rPr>
              <a:t>dengan wilangan </a:t>
            </a:r>
            <a:r>
              <a:rPr dirty="0" sz="1200">
                <a:latin typeface="Times New Roman"/>
                <a:cs typeface="Times New Roman"/>
              </a:rPr>
              <a:t>angka </a:t>
            </a:r>
            <a:r>
              <a:rPr dirty="0" sz="1200" spc="-5">
                <a:latin typeface="Times New Roman"/>
                <a:cs typeface="Times New Roman"/>
              </a:rPr>
              <a:t>sebelumnya.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dimaksud </a:t>
            </a:r>
            <a:r>
              <a:rPr dirty="0" sz="1200">
                <a:latin typeface="Times New Roman"/>
                <a:cs typeface="Times New Roman"/>
              </a:rPr>
              <a:t>di sini  </a:t>
            </a:r>
            <a:r>
              <a:rPr dirty="0" sz="1200" spc="-5">
                <a:latin typeface="Times New Roman"/>
                <a:cs typeface="Times New Roman"/>
              </a:rPr>
              <a:t>menyangkut </a:t>
            </a:r>
            <a:r>
              <a:rPr dirty="0" sz="1200">
                <a:latin typeface="Times New Roman"/>
                <a:cs typeface="Times New Roman"/>
              </a:rPr>
              <a:t>benda dengan jumlah </a:t>
            </a:r>
            <a:r>
              <a:rPr dirty="0" sz="1200" spc="-5">
                <a:latin typeface="Times New Roman"/>
                <a:cs typeface="Times New Roman"/>
              </a:rPr>
              <a:t>atau ukuran tertentu, </a:t>
            </a:r>
            <a:r>
              <a:rPr dirty="0" sz="1200">
                <a:latin typeface="Times New Roman"/>
                <a:cs typeface="Times New Roman"/>
              </a:rPr>
              <a:t>misalnya </a:t>
            </a:r>
            <a:r>
              <a:rPr dirty="0" sz="1200" spc="-5">
                <a:latin typeface="Times New Roman"/>
                <a:cs typeface="Times New Roman"/>
              </a:rPr>
              <a:t>air, beras, daging, </a:t>
            </a:r>
            <a:r>
              <a:rPr dirty="0" sz="1200">
                <a:latin typeface="Times New Roman"/>
                <a:cs typeface="Times New Roman"/>
              </a:rPr>
              <a:t>buah </a:t>
            </a:r>
            <a:r>
              <a:rPr dirty="0" sz="1200" spc="-5">
                <a:latin typeface="Times New Roman"/>
                <a:cs typeface="Times New Roman"/>
              </a:rPr>
              <a:t>dan  sebagainya. </a:t>
            </a:r>
            <a:r>
              <a:rPr dirty="0" sz="1200">
                <a:latin typeface="Times New Roman"/>
                <a:cs typeface="Times New Roman"/>
              </a:rPr>
              <a:t>Namun, </a:t>
            </a:r>
            <a:r>
              <a:rPr dirty="0" sz="1200" spc="-5">
                <a:latin typeface="Times New Roman"/>
                <a:cs typeface="Times New Roman"/>
              </a:rPr>
              <a:t>terkadang barang yang tidak sama </a:t>
            </a:r>
            <a:r>
              <a:rPr dirty="0" sz="1200">
                <a:latin typeface="Times New Roman"/>
                <a:cs typeface="Times New Roman"/>
              </a:rPr>
              <a:t>pun </a:t>
            </a: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4922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Atau </a:t>
            </a:r>
            <a:r>
              <a:rPr dirty="0" sz="1200">
                <a:latin typeface="Times New Roman"/>
                <a:cs typeface="Times New Roman"/>
              </a:rPr>
              <a:t>bisa juga </a:t>
            </a:r>
            <a:r>
              <a:rPr dirty="0" sz="1200" spc="-5">
                <a:latin typeface="Times New Roman"/>
                <a:cs typeface="Times New Roman"/>
              </a:rPr>
              <a:t>barang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sama arane </a:t>
            </a:r>
            <a:r>
              <a:rPr dirty="0" sz="1200">
                <a:latin typeface="Times New Roman"/>
                <a:cs typeface="Times New Roman"/>
              </a:rPr>
              <a:t>ada lebih </a:t>
            </a:r>
            <a:r>
              <a:rPr dirty="0" sz="1200" spc="-5">
                <a:latin typeface="Times New Roman"/>
                <a:cs typeface="Times New Roman"/>
              </a:rPr>
              <a:t>dari satu, </a:t>
            </a:r>
            <a:r>
              <a:rPr dirty="0" sz="1200">
                <a:latin typeface="Times New Roman"/>
                <a:cs typeface="Times New Roman"/>
              </a:rPr>
              <a:t>dan </a:t>
            </a:r>
            <a:r>
              <a:rPr dirty="0" sz="1200" spc="-5">
                <a:latin typeface="Times New Roman"/>
                <a:cs typeface="Times New Roman"/>
              </a:rPr>
              <a:t>barang </a:t>
            </a:r>
            <a:r>
              <a:rPr dirty="0" sz="1200">
                <a:latin typeface="Times New Roman"/>
                <a:cs typeface="Times New Roman"/>
              </a:rPr>
              <a:t>lain </a:t>
            </a:r>
            <a:r>
              <a:rPr dirty="0" sz="1200" spc="-5">
                <a:latin typeface="Times New Roman"/>
                <a:cs typeface="Times New Roman"/>
              </a:rPr>
              <a:t>terkadang </a:t>
            </a:r>
            <a:r>
              <a:rPr dirty="0" sz="1200">
                <a:latin typeface="Times New Roman"/>
                <a:cs typeface="Times New Roman"/>
              </a:rPr>
              <a:t>juga  memiliki </a:t>
            </a:r>
            <a:r>
              <a:rPr dirty="0" sz="1200" spc="-5">
                <a:latin typeface="Times New Roman"/>
                <a:cs typeface="Times New Roman"/>
              </a:rPr>
              <a:t>aran yang </a:t>
            </a:r>
            <a:r>
              <a:rPr dirty="0" sz="1200">
                <a:latin typeface="Times New Roman"/>
                <a:cs typeface="Times New Roman"/>
              </a:rPr>
              <a:t>sama. </a:t>
            </a:r>
            <a:r>
              <a:rPr dirty="0" sz="1200" spc="-5">
                <a:latin typeface="Times New Roman"/>
                <a:cs typeface="Times New Roman"/>
              </a:rPr>
              <a:t>Jadi terkadang </a:t>
            </a:r>
            <a:r>
              <a:rPr dirty="0" sz="1200">
                <a:latin typeface="Times New Roman"/>
                <a:cs typeface="Times New Roman"/>
              </a:rPr>
              <a:t>terkesan </a:t>
            </a:r>
            <a:r>
              <a:rPr dirty="0" sz="1200" spc="-5">
                <a:latin typeface="Times New Roman"/>
                <a:cs typeface="Times New Roman"/>
              </a:rPr>
              <a:t>tidak </a:t>
            </a:r>
            <a:r>
              <a:rPr dirty="0" sz="1200">
                <a:latin typeface="Times New Roman"/>
                <a:cs typeface="Times New Roman"/>
              </a:rPr>
              <a:t>konsisten </a:t>
            </a:r>
            <a:r>
              <a:rPr dirty="0" sz="1200" spc="-5">
                <a:latin typeface="Times New Roman"/>
                <a:cs typeface="Times New Roman"/>
              </a:rPr>
              <a:t>lagi. Misalnya: </a:t>
            </a:r>
            <a:r>
              <a:rPr dirty="0" sz="1200" i="1">
                <a:latin typeface="Times New Roman"/>
                <a:cs typeface="Times New Roman"/>
              </a:rPr>
              <a:t>pring </a:t>
            </a:r>
            <a:r>
              <a:rPr dirty="0" sz="1200" spc="-5">
                <a:latin typeface="Times New Roman"/>
                <a:cs typeface="Times New Roman"/>
              </a:rPr>
              <a:t>dan  </a:t>
            </a:r>
            <a:r>
              <a:rPr dirty="0" sz="1200" i="1">
                <a:latin typeface="Times New Roman"/>
                <a:cs typeface="Times New Roman"/>
              </a:rPr>
              <a:t>tebu </a:t>
            </a:r>
            <a:r>
              <a:rPr dirty="0" sz="1200">
                <a:latin typeface="Times New Roman"/>
                <a:cs typeface="Times New Roman"/>
              </a:rPr>
              <a:t>memiliki </a:t>
            </a:r>
            <a:r>
              <a:rPr dirty="0" sz="1200" spc="-5">
                <a:latin typeface="Times New Roman"/>
                <a:cs typeface="Times New Roman"/>
              </a:rPr>
              <a:t>aran yang sama yaitu </a:t>
            </a:r>
            <a:r>
              <a:rPr dirty="0" sz="1200" spc="-5" i="1">
                <a:latin typeface="Times New Roman"/>
                <a:cs typeface="Times New Roman"/>
              </a:rPr>
              <a:t>saros</a:t>
            </a:r>
            <a:r>
              <a:rPr dirty="0" sz="1200" spc="-5">
                <a:latin typeface="Times New Roman"/>
                <a:cs typeface="Times New Roman"/>
              </a:rPr>
              <a:t>. </a:t>
            </a:r>
            <a:r>
              <a:rPr dirty="0" sz="1200">
                <a:latin typeface="Times New Roman"/>
                <a:cs typeface="Times New Roman"/>
              </a:rPr>
              <a:t>Cukup membingungkan </a:t>
            </a:r>
            <a:r>
              <a:rPr dirty="0" sz="1200" spc="-5">
                <a:latin typeface="Times New Roman"/>
                <a:cs typeface="Times New Roman"/>
              </a:rPr>
              <a:t>bukan? he... he...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he...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29235">
              <a:lnSpc>
                <a:spcPts val="1380"/>
              </a:lnSpc>
              <a:spcBef>
                <a:spcPts val="5"/>
              </a:spcBef>
            </a:pPr>
            <a:r>
              <a:rPr dirty="0" sz="1200" spc="-10">
                <a:latin typeface="Times New Roman"/>
                <a:cs typeface="Times New Roman"/>
              </a:rPr>
              <a:t>Ini </a:t>
            </a:r>
            <a:r>
              <a:rPr dirty="0" sz="1200">
                <a:latin typeface="Times New Roman"/>
                <a:cs typeface="Times New Roman"/>
              </a:rPr>
              <a:t>adalah </a:t>
            </a:r>
            <a:r>
              <a:rPr dirty="0" sz="1200" spc="-5">
                <a:latin typeface="Times New Roman"/>
                <a:cs typeface="Times New Roman"/>
              </a:rPr>
              <a:t>salah satu </a:t>
            </a:r>
            <a:r>
              <a:rPr dirty="0" sz="1200">
                <a:latin typeface="Times New Roman"/>
                <a:cs typeface="Times New Roman"/>
              </a:rPr>
              <a:t>satu </a:t>
            </a:r>
            <a:r>
              <a:rPr dirty="0" sz="1200" spc="-5">
                <a:latin typeface="Times New Roman"/>
                <a:cs typeface="Times New Roman"/>
              </a:rPr>
              <a:t>keunikan Jawa. Mereka </a:t>
            </a:r>
            <a:r>
              <a:rPr dirty="0" sz="1200">
                <a:latin typeface="Times New Roman"/>
                <a:cs typeface="Times New Roman"/>
              </a:rPr>
              <a:t>memiliki </a:t>
            </a:r>
            <a:r>
              <a:rPr dirty="0" sz="1200" spc="-5">
                <a:latin typeface="Times New Roman"/>
                <a:cs typeface="Times New Roman"/>
              </a:rPr>
              <a:t>sebutan yang sangat rinci </a:t>
            </a:r>
            <a:r>
              <a:rPr dirty="0" sz="1200">
                <a:latin typeface="Times New Roman"/>
                <a:cs typeface="Times New Roman"/>
              </a:rPr>
              <a:t>pada  </a:t>
            </a:r>
            <a:r>
              <a:rPr dirty="0" sz="1200" spc="-5">
                <a:latin typeface="Times New Roman"/>
                <a:cs typeface="Times New Roman"/>
              </a:rPr>
              <a:t>segala sesuatu. Misalnya </a:t>
            </a:r>
            <a:r>
              <a:rPr dirty="0" sz="1200">
                <a:latin typeface="Times New Roman"/>
                <a:cs typeface="Times New Roman"/>
              </a:rPr>
              <a:t>pisang </a:t>
            </a:r>
            <a:r>
              <a:rPr dirty="0" sz="1200" spc="-5">
                <a:latin typeface="Times New Roman"/>
                <a:cs typeface="Times New Roman"/>
              </a:rPr>
              <a:t>(gedhang), orang Jawa membaginya </a:t>
            </a:r>
            <a:r>
              <a:rPr dirty="0" sz="1200">
                <a:latin typeface="Times New Roman"/>
                <a:cs typeface="Times New Roman"/>
              </a:rPr>
              <a:t>menjadi </a:t>
            </a:r>
            <a:r>
              <a:rPr dirty="0" sz="1200" i="1">
                <a:latin typeface="Times New Roman"/>
                <a:cs typeface="Times New Roman"/>
              </a:rPr>
              <a:t>sasupit</a:t>
            </a:r>
            <a:r>
              <a:rPr dirty="0" sz="1200">
                <a:latin typeface="Times New Roman"/>
                <a:cs typeface="Times New Roman"/>
              </a:rPr>
              <a:t>,  </a:t>
            </a:r>
            <a:r>
              <a:rPr dirty="0" sz="1200" i="1">
                <a:latin typeface="Times New Roman"/>
                <a:cs typeface="Times New Roman"/>
              </a:rPr>
              <a:t>salirang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 i="1">
                <a:latin typeface="Times New Roman"/>
                <a:cs typeface="Times New Roman"/>
              </a:rPr>
              <a:t>satundhun</a:t>
            </a:r>
            <a:r>
              <a:rPr dirty="0" sz="1200">
                <a:latin typeface="Times New Roman"/>
                <a:cs typeface="Times New Roman"/>
              </a:rPr>
              <a:t>. </a:t>
            </a:r>
            <a:r>
              <a:rPr dirty="0" sz="1200" spc="-5">
                <a:latin typeface="Times New Roman"/>
                <a:cs typeface="Times New Roman"/>
              </a:rPr>
              <a:t>Masing-masing kata tersebut memuat </a:t>
            </a:r>
            <a:r>
              <a:rPr dirty="0" sz="1200">
                <a:latin typeface="Times New Roman"/>
                <a:cs typeface="Times New Roman"/>
              </a:rPr>
              <a:t>jumlah </a:t>
            </a:r>
            <a:r>
              <a:rPr dirty="0" sz="1200" spc="-5">
                <a:latin typeface="Times New Roman"/>
                <a:cs typeface="Times New Roman"/>
              </a:rPr>
              <a:t>yang berbeda, </a:t>
            </a:r>
            <a:r>
              <a:rPr dirty="0" sz="1200">
                <a:latin typeface="Times New Roman"/>
                <a:cs typeface="Times New Roman"/>
              </a:rPr>
              <a:t>dari  </a:t>
            </a:r>
            <a:r>
              <a:rPr dirty="0" sz="1200" spc="-5">
                <a:latin typeface="Times New Roman"/>
                <a:cs typeface="Times New Roman"/>
              </a:rPr>
              <a:t>yang paling sedikit sampai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terbanyak.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Dengan </a:t>
            </a:r>
            <a:r>
              <a:rPr dirty="0" sz="1200">
                <a:latin typeface="Times New Roman"/>
                <a:cs typeface="Times New Roman"/>
              </a:rPr>
              <a:t>adanya wilangan, maka </a:t>
            </a:r>
            <a:r>
              <a:rPr dirty="0" sz="1200" spc="-5">
                <a:latin typeface="Times New Roman"/>
                <a:cs typeface="Times New Roman"/>
              </a:rPr>
              <a:t>mempermudah </a:t>
            </a:r>
            <a:r>
              <a:rPr dirty="0" sz="1200">
                <a:latin typeface="Times New Roman"/>
                <a:cs typeface="Times New Roman"/>
              </a:rPr>
              <a:t>bahwa </a:t>
            </a:r>
            <a:r>
              <a:rPr dirty="0" sz="1200" spc="-5">
                <a:latin typeface="Times New Roman"/>
                <a:cs typeface="Times New Roman"/>
              </a:rPr>
              <a:t>wilangan </a:t>
            </a:r>
            <a:r>
              <a:rPr dirty="0" sz="1200">
                <a:latin typeface="Times New Roman"/>
                <a:cs typeface="Times New Roman"/>
              </a:rPr>
              <a:t>yang disebutkan </a:t>
            </a:r>
            <a:r>
              <a:rPr dirty="0" sz="1200" spc="-5">
                <a:latin typeface="Times New Roman"/>
                <a:cs typeface="Times New Roman"/>
              </a:rPr>
              <a:t>secara tidak  </a:t>
            </a:r>
            <a:r>
              <a:rPr dirty="0" sz="1200">
                <a:latin typeface="Times New Roman"/>
                <a:cs typeface="Times New Roman"/>
              </a:rPr>
              <a:t>langsung </a:t>
            </a:r>
            <a:r>
              <a:rPr dirty="0" sz="1200" spc="-5">
                <a:latin typeface="Times New Roman"/>
                <a:cs typeface="Times New Roman"/>
              </a:rPr>
              <a:t>telah menjelaskan barang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dimaksud.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469265" marR="9969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"Aku </a:t>
            </a:r>
            <a:r>
              <a:rPr dirty="0" sz="1200">
                <a:latin typeface="Times New Roman"/>
                <a:cs typeface="Times New Roman"/>
              </a:rPr>
              <a:t>wingi </a:t>
            </a:r>
            <a:r>
              <a:rPr dirty="0" sz="1200" spc="-5">
                <a:latin typeface="Times New Roman"/>
                <a:cs typeface="Times New Roman"/>
              </a:rPr>
              <a:t>wis ngrampungke gawean </a:t>
            </a:r>
            <a:r>
              <a:rPr dirty="0" sz="1200" spc="-5" i="1">
                <a:latin typeface="Times New Roman"/>
                <a:cs typeface="Times New Roman"/>
              </a:rPr>
              <a:t>sakedhok</a:t>
            </a:r>
            <a:r>
              <a:rPr dirty="0" sz="1200" spc="-5">
                <a:latin typeface="Times New Roman"/>
                <a:cs typeface="Times New Roman"/>
              </a:rPr>
              <a:t>" </a:t>
            </a:r>
            <a:r>
              <a:rPr dirty="0" sz="1200">
                <a:latin typeface="Times New Roman"/>
                <a:cs typeface="Times New Roman"/>
              </a:rPr>
              <a:t>(Aku </a:t>
            </a:r>
            <a:r>
              <a:rPr dirty="0" sz="1200" spc="-5">
                <a:latin typeface="Times New Roman"/>
                <a:cs typeface="Times New Roman"/>
              </a:rPr>
              <a:t>kemarin telah menyelesaikan  pekerjaan Sakedhok)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27700" cy="91313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>
              <a:lnSpc>
                <a:spcPct val="95900"/>
              </a:lnSpc>
              <a:spcBef>
                <a:spcPts val="160"/>
              </a:spcBef>
            </a:pPr>
            <a:r>
              <a:rPr dirty="0" sz="1200" spc="-5">
                <a:latin typeface="Times New Roman"/>
                <a:cs typeface="Times New Roman"/>
              </a:rPr>
              <a:t>Kata </a:t>
            </a:r>
            <a:r>
              <a:rPr dirty="0" sz="1200" i="1">
                <a:latin typeface="Times New Roman"/>
                <a:cs typeface="Times New Roman"/>
              </a:rPr>
              <a:t>sakedhok </a:t>
            </a:r>
            <a:r>
              <a:rPr dirty="0" sz="1200" spc="-5">
                <a:latin typeface="Times New Roman"/>
                <a:cs typeface="Times New Roman"/>
              </a:rPr>
              <a:t>telah menjelaskan </a:t>
            </a:r>
            <a:r>
              <a:rPr dirty="0" sz="1200">
                <a:latin typeface="Times New Roman"/>
                <a:cs typeface="Times New Roman"/>
              </a:rPr>
              <a:t>bahwa </a:t>
            </a:r>
            <a:r>
              <a:rPr dirty="0" sz="1200" spc="-5">
                <a:latin typeface="Times New Roman"/>
                <a:cs typeface="Times New Roman"/>
              </a:rPr>
              <a:t>hal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dikerjakan </a:t>
            </a:r>
            <a:r>
              <a:rPr dirty="0" sz="1200">
                <a:latin typeface="Times New Roman"/>
                <a:cs typeface="Times New Roman"/>
              </a:rPr>
              <a:t>adalah </a:t>
            </a:r>
            <a:r>
              <a:rPr dirty="0" sz="1200" spc="-5">
                <a:latin typeface="Times New Roman"/>
                <a:cs typeface="Times New Roman"/>
              </a:rPr>
              <a:t>sawah. Seandainya </a:t>
            </a:r>
            <a:r>
              <a:rPr dirty="0" sz="1200">
                <a:latin typeface="Times New Roman"/>
                <a:cs typeface="Times New Roman"/>
              </a:rPr>
              <a:t>tanpa  </a:t>
            </a:r>
            <a:r>
              <a:rPr dirty="0" sz="1200" spc="-5">
                <a:latin typeface="Times New Roman"/>
                <a:cs typeface="Times New Roman"/>
              </a:rPr>
              <a:t>disebutkan sawahnya </a:t>
            </a:r>
            <a:r>
              <a:rPr dirty="0" sz="1200">
                <a:latin typeface="Times New Roman"/>
                <a:cs typeface="Times New Roman"/>
              </a:rPr>
              <a:t>pun </a:t>
            </a:r>
            <a:r>
              <a:rPr dirty="0" sz="1200" spc="-5">
                <a:latin typeface="Times New Roman"/>
                <a:cs typeface="Times New Roman"/>
              </a:rPr>
              <a:t>orang telah </a:t>
            </a:r>
            <a:r>
              <a:rPr dirty="0" sz="1200">
                <a:latin typeface="Times New Roman"/>
                <a:cs typeface="Times New Roman"/>
              </a:rPr>
              <a:t>paham bahwa </a:t>
            </a:r>
            <a:r>
              <a:rPr dirty="0" sz="1200" spc="-5">
                <a:latin typeface="Times New Roman"/>
                <a:cs typeface="Times New Roman"/>
              </a:rPr>
              <a:t>pekerjaan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telah </a:t>
            </a:r>
            <a:r>
              <a:rPr dirty="0" sz="1200">
                <a:latin typeface="Times New Roman"/>
                <a:cs typeface="Times New Roman"/>
              </a:rPr>
              <a:t>diselesaikan  </a:t>
            </a:r>
            <a:r>
              <a:rPr dirty="0" sz="1200" spc="-5">
                <a:latin typeface="Times New Roman"/>
                <a:cs typeface="Times New Roman"/>
              </a:rPr>
              <a:t>tersebut sawah.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Adapun arane </a:t>
            </a:r>
            <a:r>
              <a:rPr dirty="0" sz="1200">
                <a:latin typeface="Times New Roman"/>
                <a:cs typeface="Times New Roman"/>
              </a:rPr>
              <a:t>wilangan </a:t>
            </a:r>
            <a:r>
              <a:rPr dirty="0" sz="1200" spc="-5">
                <a:latin typeface="Times New Roman"/>
                <a:cs typeface="Times New Roman"/>
              </a:rPr>
              <a:t>barang </a:t>
            </a:r>
            <a:r>
              <a:rPr dirty="0" sz="1200">
                <a:latin typeface="Times New Roman"/>
                <a:cs typeface="Times New Roman"/>
              </a:rPr>
              <a:t>contohnya sebagai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berikut: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16660" y="2005668"/>
          <a:ext cx="2302510" cy="7637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0185"/>
                <a:gridCol w="822960"/>
              </a:tblGrid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Nama</a:t>
                      </a:r>
                      <a:r>
                        <a:rPr dirty="0" sz="1200" spc="-2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barang/benda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Wilangan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banyu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sacegukan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bongko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(makanan)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sawungkus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sataker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bawang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sabungkul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segegem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benang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sagulung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cangkir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salosin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cangkir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sagagrak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daging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sairis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duk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sakakap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sajodho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gedhang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sasupit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gedhang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selirang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gedhang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satundhun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godhong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salempit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godhong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sasuwek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gambir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sakerek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satangkep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sajimpit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sagendhel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gamelan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sarancang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iwak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sakepis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jeruk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saijir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jae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sarempang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jaran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sarakit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jarit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salembar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kertas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salembar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kertas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sasuwek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klasa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sagulung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kencur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sagrigih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klapa/krambil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sajanjang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krambil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sawawar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klengkeng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saombyok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3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lenga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sagendul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40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lawe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sagemuh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2334260" cy="69957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0185"/>
                <a:gridCol w="854710"/>
              </a:tblGrid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Nama</a:t>
                      </a:r>
                      <a:r>
                        <a:rPr dirty="0" sz="1200" spc="-2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barang/benda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Wilangan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omah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sawuwung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sawuli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sagedheng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saunting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pring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saros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salakon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pete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samata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pete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sakeris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rokok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sabungkus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rokok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saler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sapulukan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sapiring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saemplok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sandhangan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sapengadeg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sate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sasunduk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sepatu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sapasang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sawah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sakedhok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sandhal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sapasang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suruh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saporos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suruh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sacandhik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suweng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sasele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tebu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saros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tebu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salonjor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tebu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sauyun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telo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satenggok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tembako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sajamang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tembako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satampang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tembako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sadeleg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tembung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sakecap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uyah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sawuku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wedang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sacangkir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256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sapanunggalene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..............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2004" y="8129778"/>
            <a:ext cx="5745480" cy="108648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133350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Arane wilangan </a:t>
            </a:r>
            <a:r>
              <a:rPr dirty="0" sz="1200">
                <a:latin typeface="Times New Roman"/>
                <a:cs typeface="Times New Roman"/>
              </a:rPr>
              <a:t>hanya </a:t>
            </a:r>
            <a:r>
              <a:rPr dirty="0" sz="1200" spc="-5">
                <a:latin typeface="Times New Roman"/>
                <a:cs typeface="Times New Roman"/>
              </a:rPr>
              <a:t>beberapa </a:t>
            </a:r>
            <a:r>
              <a:rPr dirty="0" sz="1200">
                <a:latin typeface="Times New Roman"/>
                <a:cs typeface="Times New Roman"/>
              </a:rPr>
              <a:t>puluh </a:t>
            </a:r>
            <a:r>
              <a:rPr dirty="0" sz="1200" spc="-5">
                <a:latin typeface="Times New Roman"/>
                <a:cs typeface="Times New Roman"/>
              </a:rPr>
              <a:t>arane </a:t>
            </a:r>
            <a:r>
              <a:rPr dirty="0" sz="1200">
                <a:latin typeface="Times New Roman"/>
                <a:cs typeface="Times New Roman"/>
              </a:rPr>
              <a:t>wilangan </a:t>
            </a:r>
            <a:r>
              <a:rPr dirty="0" sz="1200" spc="-5">
                <a:latin typeface="Times New Roman"/>
                <a:cs typeface="Times New Roman"/>
              </a:rPr>
              <a:t>barang, </a:t>
            </a:r>
            <a:r>
              <a:rPr dirty="0" sz="1200">
                <a:latin typeface="Times New Roman"/>
                <a:cs typeface="Times New Roman"/>
              </a:rPr>
              <a:t>masih banyak </a:t>
            </a:r>
            <a:r>
              <a:rPr dirty="0" sz="1200" spc="-5">
                <a:latin typeface="Times New Roman"/>
                <a:cs typeface="Times New Roman"/>
              </a:rPr>
              <a:t>yang sekarang  </a:t>
            </a:r>
            <a:r>
              <a:rPr dirty="0" sz="120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jarang sekali </a:t>
            </a:r>
            <a:r>
              <a:rPr dirty="0" sz="1200">
                <a:latin typeface="Times New Roman"/>
                <a:cs typeface="Times New Roman"/>
              </a:rPr>
              <a:t>digunakan </a:t>
            </a:r>
            <a:r>
              <a:rPr dirty="0" sz="1200" spc="-5">
                <a:latin typeface="Times New Roman"/>
                <a:cs typeface="Times New Roman"/>
              </a:rPr>
              <a:t>karena </a:t>
            </a:r>
            <a:r>
              <a:rPr dirty="0" sz="1200">
                <a:latin typeface="Times New Roman"/>
                <a:cs typeface="Times New Roman"/>
              </a:rPr>
              <a:t>pengaruh </a:t>
            </a:r>
            <a:r>
              <a:rPr dirty="0" sz="1200" spc="-5">
                <a:latin typeface="Times New Roman"/>
                <a:cs typeface="Times New Roman"/>
              </a:rPr>
              <a:t>perkembangan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jaman.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Misalnya tela (ketela). Dahulu orang Jawa </a:t>
            </a:r>
            <a:r>
              <a:rPr dirty="0" sz="1200">
                <a:latin typeface="Times New Roman"/>
                <a:cs typeface="Times New Roman"/>
              </a:rPr>
              <a:t>rata-rata </a:t>
            </a:r>
            <a:r>
              <a:rPr dirty="0" sz="1200" spc="-5">
                <a:latin typeface="Times New Roman"/>
                <a:cs typeface="Times New Roman"/>
              </a:rPr>
              <a:t>menggunakan </a:t>
            </a:r>
            <a:r>
              <a:rPr dirty="0" sz="1200" i="1">
                <a:latin typeface="Times New Roman"/>
                <a:cs typeface="Times New Roman"/>
              </a:rPr>
              <a:t>tenggok </a:t>
            </a:r>
            <a:r>
              <a:rPr dirty="0" sz="1200" spc="-5">
                <a:latin typeface="Times New Roman"/>
                <a:cs typeface="Times New Roman"/>
              </a:rPr>
              <a:t>(bakul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dibuat  dari anyaman </a:t>
            </a:r>
            <a:r>
              <a:rPr dirty="0" sz="1200">
                <a:latin typeface="Times New Roman"/>
                <a:cs typeface="Times New Roman"/>
              </a:rPr>
              <a:t>bambu) untuk </a:t>
            </a:r>
            <a:r>
              <a:rPr dirty="0" sz="1200" spc="-5">
                <a:latin typeface="Times New Roman"/>
                <a:cs typeface="Times New Roman"/>
              </a:rPr>
              <a:t>mewadahi </a:t>
            </a:r>
            <a:r>
              <a:rPr dirty="0" sz="1200">
                <a:latin typeface="Times New Roman"/>
                <a:cs typeface="Times New Roman"/>
              </a:rPr>
              <a:t>ketela, namun </a:t>
            </a:r>
            <a:r>
              <a:rPr dirty="0" sz="1200" spc="-5">
                <a:latin typeface="Times New Roman"/>
                <a:cs typeface="Times New Roman"/>
              </a:rPr>
              <a:t>sekarang </a:t>
            </a:r>
            <a:r>
              <a:rPr dirty="0" sz="1200">
                <a:latin typeface="Times New Roman"/>
                <a:cs typeface="Times New Roman"/>
              </a:rPr>
              <a:t>sudah banyak </a:t>
            </a:r>
            <a:r>
              <a:rPr dirty="0" sz="1200" spc="-5">
                <a:latin typeface="Times New Roman"/>
                <a:cs typeface="Times New Roman"/>
              </a:rPr>
              <a:t>alat </a:t>
            </a:r>
            <a:r>
              <a:rPr dirty="0" sz="1200">
                <a:latin typeface="Times New Roman"/>
                <a:cs typeface="Times New Roman"/>
              </a:rPr>
              <a:t>untuk  </a:t>
            </a:r>
            <a:r>
              <a:rPr dirty="0" sz="1200" spc="-5">
                <a:latin typeface="Times New Roman"/>
                <a:cs typeface="Times New Roman"/>
              </a:rPr>
              <a:t>mewadahinya.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9356546"/>
            <a:ext cx="12769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Arane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bocah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643880" cy="91313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>
              <a:lnSpc>
                <a:spcPct val="95900"/>
              </a:lnSpc>
              <a:spcBef>
                <a:spcPts val="160"/>
              </a:spcBef>
            </a:pPr>
            <a:r>
              <a:rPr dirty="0" sz="1200" spc="-5">
                <a:latin typeface="Times New Roman"/>
                <a:cs typeface="Times New Roman"/>
              </a:rPr>
              <a:t>Kita lanjutkan dengan </a:t>
            </a:r>
            <a:r>
              <a:rPr dirty="0" sz="1200">
                <a:latin typeface="Times New Roman"/>
                <a:cs typeface="Times New Roman"/>
              </a:rPr>
              <a:t>"</a:t>
            </a:r>
            <a:r>
              <a:rPr dirty="0" sz="1200" i="1">
                <a:latin typeface="Times New Roman"/>
                <a:cs typeface="Times New Roman"/>
              </a:rPr>
              <a:t>arane </a:t>
            </a:r>
            <a:r>
              <a:rPr dirty="0" sz="1200" spc="-5" i="1">
                <a:latin typeface="Times New Roman"/>
                <a:cs typeface="Times New Roman"/>
              </a:rPr>
              <a:t>bocah</a:t>
            </a:r>
            <a:r>
              <a:rPr dirty="0" sz="1200" spc="-5">
                <a:latin typeface="Times New Roman"/>
                <a:cs typeface="Times New Roman"/>
              </a:rPr>
              <a:t>" dalam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Jawa. Masyarakat </a:t>
            </a:r>
            <a:r>
              <a:rPr dirty="0" sz="1200">
                <a:latin typeface="Times New Roman"/>
                <a:cs typeface="Times New Roman"/>
              </a:rPr>
              <a:t>Jawa memiliki </a:t>
            </a:r>
            <a:r>
              <a:rPr dirty="0" sz="1200" spc="-5">
                <a:latin typeface="Times New Roman"/>
                <a:cs typeface="Times New Roman"/>
              </a:rPr>
              <a:t>aran  (sebutan) tertentu terkait anak, yang </a:t>
            </a:r>
            <a:r>
              <a:rPr dirty="0" sz="1200">
                <a:latin typeface="Times New Roman"/>
                <a:cs typeface="Times New Roman"/>
              </a:rPr>
              <a:t>meliputi </a:t>
            </a:r>
            <a:r>
              <a:rPr dirty="0" sz="1200" spc="-5">
                <a:latin typeface="Times New Roman"/>
                <a:cs typeface="Times New Roman"/>
              </a:rPr>
              <a:t>jenis kelamin, </a:t>
            </a:r>
            <a:r>
              <a:rPr dirty="0" sz="1200">
                <a:latin typeface="Times New Roman"/>
                <a:cs typeface="Times New Roman"/>
              </a:rPr>
              <a:t>jumlah </a:t>
            </a:r>
            <a:r>
              <a:rPr dirty="0" sz="1200" spc="-5">
                <a:latin typeface="Times New Roman"/>
                <a:cs typeface="Times New Roman"/>
              </a:rPr>
              <a:t>saudara </a:t>
            </a:r>
            <a:r>
              <a:rPr dirty="0" sz="1200">
                <a:latin typeface="Times New Roman"/>
                <a:cs typeface="Times New Roman"/>
              </a:rPr>
              <a:t>anak </a:t>
            </a:r>
            <a:r>
              <a:rPr dirty="0" sz="1200" spc="-5">
                <a:latin typeface="Times New Roman"/>
                <a:cs typeface="Times New Roman"/>
              </a:rPr>
              <a:t>dalam satu  keluarga, </a:t>
            </a:r>
            <a:r>
              <a:rPr dirty="0" sz="1200">
                <a:latin typeface="Times New Roman"/>
                <a:cs typeface="Times New Roman"/>
              </a:rPr>
              <a:t>lahirnya anak, </a:t>
            </a:r>
            <a:r>
              <a:rPr dirty="0" sz="1200" spc="-5">
                <a:latin typeface="Times New Roman"/>
                <a:cs typeface="Times New Roman"/>
              </a:rPr>
              <a:t>waktu kelahiran anak, </a:t>
            </a:r>
            <a:r>
              <a:rPr dirty="0" sz="1200">
                <a:latin typeface="Times New Roman"/>
                <a:cs typeface="Times New Roman"/>
              </a:rPr>
              <a:t>anak </a:t>
            </a:r>
            <a:r>
              <a:rPr dirty="0" sz="1200" spc="-5">
                <a:latin typeface="Times New Roman"/>
                <a:cs typeface="Times New Roman"/>
              </a:rPr>
              <a:t>cacat </a:t>
            </a:r>
            <a:r>
              <a:rPr dirty="0" sz="1200">
                <a:latin typeface="Times New Roman"/>
                <a:cs typeface="Times New Roman"/>
              </a:rPr>
              <a:t>dan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Berikut daftar arane </a:t>
            </a:r>
            <a:r>
              <a:rPr dirty="0" sz="1200">
                <a:latin typeface="Times New Roman"/>
                <a:cs typeface="Times New Roman"/>
              </a:rPr>
              <a:t>bocah </a:t>
            </a:r>
            <a:r>
              <a:rPr dirty="0" sz="1200" spc="-5">
                <a:latin typeface="Times New Roman"/>
                <a:cs typeface="Times New Roman"/>
              </a:rPr>
              <a:t>dalam bahasa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Jawa: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16660" y="2005668"/>
          <a:ext cx="5368925" cy="7637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8470"/>
                <a:gridCol w="3639820"/>
              </a:tblGrid>
              <a:tr h="191065">
                <a:tc>
                  <a:txBody>
                    <a:bodyPr/>
                    <a:lstStyle/>
                    <a:p>
                      <a:pPr algn="ctr" marL="10795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Bocah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0033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Arane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anggana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sing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urip kari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siji,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liyane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padha mati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bocah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bungkus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kang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laire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kabuntel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kendhangan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cukit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dulit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telu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lanang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kabeh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cemani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bocah kang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pakulitane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ireng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dhampit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loro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lanang wadon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laire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bareng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gerendel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akeh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ragile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seje dhewe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gilir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kacang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akeh gilir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lanang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wadon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godhang kasih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mung loro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seje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pakulitane kuning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karo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ireng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gotong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mayit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telu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wadon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kabeh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ipil-ipil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lima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lanang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siji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jempina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lair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durung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wektune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julung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caplok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bocah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lair ing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wektu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srengenge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angslup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julung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caplok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bocah kang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laire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bareng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surub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srengenge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julung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kembang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bocah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lair ing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wektu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srengenge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mlethek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julung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sarap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bocah kang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laire ngarepake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srengenge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surub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julung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sungsang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bocah kang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laire jam 12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awan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kedhana-kedhini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loro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lanang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wadon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kembang sepasang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loro wadon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kabeh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kembar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loro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awadon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kabeh utawa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lanang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kabeh laire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bareng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kembar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gantung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bocah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loro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kembar laire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let sedino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karendha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lair loro lair kang nunggal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bungkus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lumpat kidang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akeh ora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giliran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lanang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wadon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margana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bocah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lair nuju ing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dalan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padangan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lima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wadon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siji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pancagati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lima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wadon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kabeh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pancuran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kaapit</a:t>
                      </a:r>
                      <a:r>
                        <a:rPr dirty="0"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sendhang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telu, wadone loro, lanange siji ana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tengah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pandhawa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lima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lanang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kabeh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panggulu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sing nomor loro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pandhadha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nomer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telu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pathok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akeh, lanange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tengah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saramba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papat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lanang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kabeh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sapasar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lima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lanang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wadon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sarimpi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papat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wadon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kabeh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3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sendhang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kaapit</a:t>
                      </a:r>
                      <a:r>
                        <a:rPr dirty="0"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pancuran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telu lanange loro wadone siji ana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tengah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40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sumala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cocah cacat wiwit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5153025" cy="2302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2885"/>
                <a:gridCol w="3660140"/>
              </a:tblGrid>
              <a:tr h="191065">
                <a:tc>
                  <a:txBody>
                    <a:bodyPr/>
                    <a:lstStyle/>
                    <a:p>
                      <a:pPr marL="71501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Bocah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4226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Arane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tawang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gantungan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4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kembar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loro, laire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seje dina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thok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thing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4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bocah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sing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laire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gedhe,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awake cilik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tiba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sampir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4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bocah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lair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kaung usus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tiba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ungker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4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bocah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lair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ususe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nggubet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gulu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uger-uger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lawang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4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loro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lanang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kabeh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untang-anting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4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siji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wadon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wahana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4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bocah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lair pinuju ibune ana ing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pasamuan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wungkul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4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bocah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lair tanpa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ari-ari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wungel/wungle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4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bocah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lair putih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mulus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wuyungan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4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bocah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lair ing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tengah-tengahing geger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(ontran-ontran)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2004" y="3430651"/>
            <a:ext cx="5612130" cy="62807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Arane</a:t>
            </a:r>
            <a:r>
              <a:rPr dirty="0" sz="180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sedulur</a:t>
            </a:r>
            <a:endParaRPr sz="1800">
              <a:latin typeface="Times New Roman"/>
              <a:cs typeface="Times New Roman"/>
            </a:endParaRPr>
          </a:p>
          <a:p>
            <a:pPr marL="12700" marR="252095">
              <a:lnSpc>
                <a:spcPts val="1380"/>
              </a:lnSpc>
              <a:spcBef>
                <a:spcPts val="1440"/>
              </a:spcBef>
            </a:pP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Indonesia ada si </a:t>
            </a:r>
            <a:r>
              <a:rPr dirty="0" sz="1200">
                <a:latin typeface="Times New Roman"/>
                <a:cs typeface="Times New Roman"/>
              </a:rPr>
              <a:t>sulung dan </a:t>
            </a:r>
            <a:r>
              <a:rPr dirty="0" sz="1200" spc="-5">
                <a:latin typeface="Times New Roman"/>
                <a:cs typeface="Times New Roman"/>
              </a:rPr>
              <a:t>si </a:t>
            </a:r>
            <a:r>
              <a:rPr dirty="0" sz="1200">
                <a:latin typeface="Times New Roman"/>
                <a:cs typeface="Times New Roman"/>
              </a:rPr>
              <a:t>bungsu, </a:t>
            </a:r>
            <a:r>
              <a:rPr dirty="0" sz="1200" spc="-5">
                <a:latin typeface="Times New Roman"/>
                <a:cs typeface="Times New Roman"/>
              </a:rPr>
              <a:t>dalam masyarakat Jawa </a:t>
            </a:r>
            <a:r>
              <a:rPr dirty="0" sz="1200">
                <a:latin typeface="Times New Roman"/>
                <a:cs typeface="Times New Roman"/>
              </a:rPr>
              <a:t>arane  </a:t>
            </a:r>
            <a:r>
              <a:rPr dirty="0" sz="1200" spc="-5">
                <a:latin typeface="Times New Roman"/>
                <a:cs typeface="Times New Roman"/>
              </a:rPr>
              <a:t>sedulur (saudara) </a:t>
            </a:r>
            <a:r>
              <a:rPr dirty="0" sz="1200">
                <a:latin typeface="Times New Roman"/>
                <a:cs typeface="Times New Roman"/>
              </a:rPr>
              <a:t>meliputi 5 </a:t>
            </a:r>
            <a:r>
              <a:rPr dirty="0" sz="1200" spc="-5">
                <a:latin typeface="Times New Roman"/>
                <a:cs typeface="Times New Roman"/>
              </a:rPr>
              <a:t>sebutan. Adapun </a:t>
            </a:r>
            <a:r>
              <a:rPr dirty="0" sz="1200">
                <a:latin typeface="Times New Roman"/>
                <a:cs typeface="Times New Roman"/>
              </a:rPr>
              <a:t>urutannya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berikut: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Anak </a:t>
            </a:r>
            <a:r>
              <a:rPr dirty="0" sz="1200">
                <a:latin typeface="Times New Roman"/>
                <a:cs typeface="Times New Roman"/>
              </a:rPr>
              <a:t>nomor 1 </a:t>
            </a:r>
            <a:r>
              <a:rPr dirty="0" sz="1200" spc="-5">
                <a:latin typeface="Times New Roman"/>
                <a:cs typeface="Times New Roman"/>
              </a:rPr>
              <a:t>arane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pembarep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Anak </a:t>
            </a:r>
            <a:r>
              <a:rPr dirty="0" sz="1200">
                <a:latin typeface="Times New Roman"/>
                <a:cs typeface="Times New Roman"/>
              </a:rPr>
              <a:t>nomor 2 </a:t>
            </a:r>
            <a:r>
              <a:rPr dirty="0" sz="1200" spc="-5">
                <a:latin typeface="Times New Roman"/>
                <a:cs typeface="Times New Roman"/>
              </a:rPr>
              <a:t>arane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penggulu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Anak </a:t>
            </a:r>
            <a:r>
              <a:rPr dirty="0" sz="1200">
                <a:latin typeface="Times New Roman"/>
                <a:cs typeface="Times New Roman"/>
              </a:rPr>
              <a:t>nomor 3 </a:t>
            </a:r>
            <a:r>
              <a:rPr dirty="0" sz="1200" spc="-5">
                <a:latin typeface="Times New Roman"/>
                <a:cs typeface="Times New Roman"/>
              </a:rPr>
              <a:t>arane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pendhadha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Anak </a:t>
            </a:r>
            <a:r>
              <a:rPr dirty="0" sz="1200">
                <a:latin typeface="Times New Roman"/>
                <a:cs typeface="Times New Roman"/>
              </a:rPr>
              <a:t>nomor 4 </a:t>
            </a:r>
            <a:r>
              <a:rPr dirty="0" sz="1200" spc="-5">
                <a:latin typeface="Times New Roman"/>
                <a:cs typeface="Times New Roman"/>
              </a:rPr>
              <a:t>sateruse arane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sumendhi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Anak </a:t>
            </a:r>
            <a:r>
              <a:rPr dirty="0" sz="1200">
                <a:latin typeface="Times New Roman"/>
                <a:cs typeface="Times New Roman"/>
              </a:rPr>
              <a:t>nomor </a:t>
            </a:r>
            <a:r>
              <a:rPr dirty="0" sz="1200" spc="-5">
                <a:latin typeface="Times New Roman"/>
                <a:cs typeface="Times New Roman"/>
              </a:rPr>
              <a:t>keri </a:t>
            </a:r>
            <a:r>
              <a:rPr dirty="0" sz="1200">
                <a:latin typeface="Times New Roman"/>
                <a:cs typeface="Times New Roman"/>
              </a:rPr>
              <a:t>dhewe </a:t>
            </a:r>
            <a:r>
              <a:rPr dirty="0" sz="1200" spc="-5">
                <a:latin typeface="Times New Roman"/>
                <a:cs typeface="Times New Roman"/>
              </a:rPr>
              <a:t>arane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wuragil utawa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waruju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Arane</a:t>
            </a:r>
            <a:r>
              <a:rPr dirty="0" sz="180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turun</a:t>
            </a:r>
            <a:endParaRPr sz="18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380"/>
              </a:lnSpc>
              <a:spcBef>
                <a:spcPts val="1450"/>
              </a:spcBef>
            </a:pPr>
            <a:r>
              <a:rPr dirty="0" sz="1200" spc="-5">
                <a:latin typeface="Times New Roman"/>
                <a:cs typeface="Times New Roman"/>
              </a:rPr>
              <a:t>Turun yang dimaksud </a:t>
            </a: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Indonesia adalah keturunan, </a:t>
            </a:r>
            <a:r>
              <a:rPr dirty="0" sz="1200">
                <a:latin typeface="Times New Roman"/>
                <a:cs typeface="Times New Roman"/>
              </a:rPr>
              <a:t>seperti </a:t>
            </a:r>
            <a:r>
              <a:rPr dirty="0" sz="1200" spc="-5">
                <a:latin typeface="Times New Roman"/>
                <a:cs typeface="Times New Roman"/>
              </a:rPr>
              <a:t>anak, cucu </a:t>
            </a:r>
            <a:r>
              <a:rPr dirty="0" sz="1200">
                <a:latin typeface="Times New Roman"/>
                <a:cs typeface="Times New Roman"/>
              </a:rPr>
              <a:t>dll.  </a:t>
            </a:r>
            <a:r>
              <a:rPr dirty="0" sz="1200" spc="-5">
                <a:latin typeface="Times New Roman"/>
                <a:cs typeface="Times New Roman"/>
              </a:rPr>
              <a:t>Sedangkan dalam masyarakat Jawa </a:t>
            </a:r>
            <a:r>
              <a:rPr dirty="0" sz="1200">
                <a:latin typeface="Times New Roman"/>
                <a:cs typeface="Times New Roman"/>
              </a:rPr>
              <a:t>sebutan </a:t>
            </a:r>
            <a:r>
              <a:rPr dirty="0" sz="1200" spc="-5">
                <a:latin typeface="Times New Roman"/>
                <a:cs typeface="Times New Roman"/>
              </a:rPr>
              <a:t>atau arane </a:t>
            </a:r>
            <a:r>
              <a:rPr dirty="0" sz="1200">
                <a:latin typeface="Times New Roman"/>
                <a:cs typeface="Times New Roman"/>
              </a:rPr>
              <a:t>turun ada 7. </a:t>
            </a:r>
            <a:r>
              <a:rPr dirty="0" sz="1200" spc="-5">
                <a:latin typeface="Times New Roman"/>
                <a:cs typeface="Times New Roman"/>
              </a:rPr>
              <a:t>Maka </a:t>
            </a:r>
            <a:r>
              <a:rPr dirty="0" sz="1200" spc="5">
                <a:latin typeface="Times New Roman"/>
                <a:cs typeface="Times New Roman"/>
              </a:rPr>
              <a:t>ada </a:t>
            </a:r>
            <a:r>
              <a:rPr dirty="0" sz="1200" spc="-5">
                <a:latin typeface="Times New Roman"/>
                <a:cs typeface="Times New Roman"/>
              </a:rPr>
              <a:t>sebutan </a:t>
            </a:r>
            <a:r>
              <a:rPr dirty="0" sz="1200">
                <a:latin typeface="Times New Roman"/>
                <a:cs typeface="Times New Roman"/>
              </a:rPr>
              <a:t>tujuh  </a:t>
            </a:r>
            <a:r>
              <a:rPr dirty="0" sz="1200" spc="-5">
                <a:latin typeface="Times New Roman"/>
                <a:cs typeface="Times New Roman"/>
              </a:rPr>
              <a:t>turunan. Adapun arane </a:t>
            </a:r>
            <a:r>
              <a:rPr dirty="0" sz="1200">
                <a:latin typeface="Times New Roman"/>
                <a:cs typeface="Times New Roman"/>
              </a:rPr>
              <a:t>turun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berikut: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spcBef>
                <a:spcPts val="5"/>
              </a:spcBef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turun </a:t>
            </a:r>
            <a:r>
              <a:rPr dirty="0" sz="1200" spc="-5">
                <a:latin typeface="Times New Roman"/>
                <a:cs typeface="Times New Roman"/>
              </a:rPr>
              <a:t>(1) kapisan diarani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anak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turun </a:t>
            </a:r>
            <a:r>
              <a:rPr dirty="0" sz="1200" spc="-5">
                <a:latin typeface="Times New Roman"/>
                <a:cs typeface="Times New Roman"/>
              </a:rPr>
              <a:t>(2) kapindho </a:t>
            </a:r>
            <a:r>
              <a:rPr dirty="0" sz="1200">
                <a:latin typeface="Times New Roman"/>
                <a:cs typeface="Times New Roman"/>
              </a:rPr>
              <a:t>diarani 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putu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turun </a:t>
            </a:r>
            <a:r>
              <a:rPr dirty="0" sz="1200" spc="-5">
                <a:latin typeface="Times New Roman"/>
                <a:cs typeface="Times New Roman"/>
              </a:rPr>
              <a:t>(3) katelu diarani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buyut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turun </a:t>
            </a:r>
            <a:r>
              <a:rPr dirty="0" sz="1200" spc="-5">
                <a:latin typeface="Times New Roman"/>
                <a:cs typeface="Times New Roman"/>
              </a:rPr>
              <a:t>(4) kapapat diarani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canggah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turun </a:t>
            </a:r>
            <a:r>
              <a:rPr dirty="0" sz="1200" spc="-5">
                <a:latin typeface="Times New Roman"/>
                <a:cs typeface="Times New Roman"/>
              </a:rPr>
              <a:t>(5) kalima diarani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wareng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turun </a:t>
            </a:r>
            <a:r>
              <a:rPr dirty="0" sz="1200" spc="-5">
                <a:latin typeface="Times New Roman"/>
                <a:cs typeface="Times New Roman"/>
              </a:rPr>
              <a:t>(6) kaenem diarani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udheg-udheg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turun </a:t>
            </a:r>
            <a:r>
              <a:rPr dirty="0" sz="1200" spc="-5">
                <a:latin typeface="Times New Roman"/>
                <a:cs typeface="Times New Roman"/>
              </a:rPr>
              <a:t>(7) kapitu diarani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siwur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Arane peprenahan </a:t>
            </a:r>
            <a:r>
              <a:rPr dirty="0" sz="1800" b="1">
                <a:latin typeface="Times New Roman"/>
                <a:cs typeface="Times New Roman"/>
              </a:rPr>
              <a:t>Kulawarga</a:t>
            </a:r>
            <a:endParaRPr sz="1800">
              <a:latin typeface="Times New Roman"/>
              <a:cs typeface="Times New Roman"/>
            </a:endParaRPr>
          </a:p>
          <a:p>
            <a:pPr algn="just" marL="12700" marR="41910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Arane peprenahan </a:t>
            </a:r>
            <a:r>
              <a:rPr dirty="0" sz="1200">
                <a:latin typeface="Times New Roman"/>
                <a:cs typeface="Times New Roman"/>
              </a:rPr>
              <a:t>Kulawarga jika dalam </a:t>
            </a:r>
            <a:r>
              <a:rPr dirty="0" sz="1200" spc="-5">
                <a:latin typeface="Times New Roman"/>
                <a:cs typeface="Times New Roman"/>
              </a:rPr>
              <a:t>bahasa Indonesia adalah saudara, keponakan, </a:t>
            </a:r>
            <a:r>
              <a:rPr dirty="0" sz="1200">
                <a:latin typeface="Times New Roman"/>
                <a:cs typeface="Times New Roman"/>
              </a:rPr>
              <a:t>dan  </a:t>
            </a:r>
            <a:r>
              <a:rPr dirty="0" sz="1200" spc="-5">
                <a:latin typeface="Times New Roman"/>
                <a:cs typeface="Times New Roman"/>
              </a:rPr>
              <a:t>lain-lain. Dalam </a:t>
            </a:r>
            <a:r>
              <a:rPr dirty="0" sz="1200">
                <a:latin typeface="Times New Roman"/>
                <a:cs typeface="Times New Roman"/>
              </a:rPr>
              <a:t>bahasa Jawa </a:t>
            </a:r>
            <a:r>
              <a:rPr dirty="0" sz="1200" spc="-5">
                <a:latin typeface="Times New Roman"/>
                <a:cs typeface="Times New Roman"/>
              </a:rPr>
              <a:t>arane peprenahan </a:t>
            </a:r>
            <a:r>
              <a:rPr dirty="0" sz="1200">
                <a:latin typeface="Times New Roman"/>
                <a:cs typeface="Times New Roman"/>
              </a:rPr>
              <a:t>kulawarga yaitu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berikut: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Sadulur </a:t>
            </a:r>
            <a:r>
              <a:rPr dirty="0" sz="1200">
                <a:latin typeface="Times New Roman"/>
                <a:cs typeface="Times New Roman"/>
              </a:rPr>
              <a:t>= tunggal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bapak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Keponakan </a:t>
            </a:r>
            <a:r>
              <a:rPr dirty="0" sz="1200">
                <a:latin typeface="Times New Roman"/>
                <a:cs typeface="Times New Roman"/>
              </a:rPr>
              <a:t>= anake sadulur tuwa </a:t>
            </a:r>
            <a:r>
              <a:rPr dirty="0" sz="1200" spc="-5">
                <a:latin typeface="Times New Roman"/>
                <a:cs typeface="Times New Roman"/>
              </a:rPr>
              <a:t>utawa </a:t>
            </a:r>
            <a:r>
              <a:rPr dirty="0" sz="1200">
                <a:latin typeface="Times New Roman"/>
                <a:cs typeface="Times New Roman"/>
              </a:rPr>
              <a:t>sadulur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enom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Nakdulur </a:t>
            </a:r>
            <a:r>
              <a:rPr dirty="0" sz="1200">
                <a:latin typeface="Times New Roman"/>
                <a:cs typeface="Times New Roman"/>
              </a:rPr>
              <a:t>= sadulur </a:t>
            </a:r>
            <a:r>
              <a:rPr dirty="0" sz="1200" spc="-5">
                <a:latin typeface="Times New Roman"/>
                <a:cs typeface="Times New Roman"/>
              </a:rPr>
              <a:t>tunggal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mbah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Misan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sadulur tunggal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buyut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37225" cy="75933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5. </a:t>
            </a:r>
            <a:r>
              <a:rPr dirty="0" sz="1200" spc="-5">
                <a:latin typeface="Times New Roman"/>
                <a:cs typeface="Times New Roman"/>
              </a:rPr>
              <a:t>Sadulur kuwalon </a:t>
            </a:r>
            <a:r>
              <a:rPr dirty="0" sz="1200">
                <a:latin typeface="Times New Roman"/>
                <a:cs typeface="Times New Roman"/>
              </a:rPr>
              <a:t>= sadulur </a:t>
            </a:r>
            <a:r>
              <a:rPr dirty="0" sz="1200" spc="-5">
                <a:latin typeface="Times New Roman"/>
                <a:cs typeface="Times New Roman"/>
              </a:rPr>
              <a:t>tunggal bapak </a:t>
            </a:r>
            <a:r>
              <a:rPr dirty="0" sz="1200">
                <a:latin typeface="Times New Roman"/>
                <a:cs typeface="Times New Roman"/>
              </a:rPr>
              <a:t>seje ibu, </a:t>
            </a:r>
            <a:r>
              <a:rPr dirty="0" sz="1200" spc="-5">
                <a:latin typeface="Times New Roman"/>
                <a:cs typeface="Times New Roman"/>
              </a:rPr>
              <a:t>sadulur tunggal </a:t>
            </a:r>
            <a:r>
              <a:rPr dirty="0" sz="1200">
                <a:latin typeface="Times New Roman"/>
                <a:cs typeface="Times New Roman"/>
              </a:rPr>
              <a:t>ibu </a:t>
            </a:r>
            <a:r>
              <a:rPr dirty="0" sz="1200" spc="-5">
                <a:latin typeface="Times New Roman"/>
                <a:cs typeface="Times New Roman"/>
              </a:rPr>
              <a:t>seje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bapak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Arane</a:t>
            </a:r>
            <a:r>
              <a:rPr dirty="0" sz="1800" b="1">
                <a:latin typeface="Times New Roman"/>
                <a:cs typeface="Times New Roman"/>
              </a:rPr>
              <a:t> Watak</a:t>
            </a:r>
            <a:endParaRPr sz="1800">
              <a:latin typeface="Times New Roman"/>
              <a:cs typeface="Times New Roman"/>
            </a:endParaRPr>
          </a:p>
          <a:p>
            <a:pPr marL="12700" marR="208279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Watak atau perwatakan </a:t>
            </a:r>
            <a:r>
              <a:rPr dirty="0" sz="1200">
                <a:latin typeface="Times New Roman"/>
                <a:cs typeface="Times New Roman"/>
              </a:rPr>
              <a:t>adalah </a:t>
            </a:r>
            <a:r>
              <a:rPr dirty="0" sz="1200" spc="-5">
                <a:latin typeface="Times New Roman"/>
                <a:cs typeface="Times New Roman"/>
              </a:rPr>
              <a:t>sebutan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sifat seseorang. </a:t>
            </a:r>
            <a:r>
              <a:rPr dirty="0" sz="1200">
                <a:latin typeface="Times New Roman"/>
                <a:cs typeface="Times New Roman"/>
              </a:rPr>
              <a:t>Jika dalam bahasa </a:t>
            </a:r>
            <a:r>
              <a:rPr dirty="0" sz="1200" spc="-5">
                <a:latin typeface="Times New Roman"/>
                <a:cs typeface="Times New Roman"/>
              </a:rPr>
              <a:t>Indonesia  misalnya </a:t>
            </a:r>
            <a:r>
              <a:rPr dirty="0" sz="1200">
                <a:latin typeface="Times New Roman"/>
                <a:cs typeface="Times New Roman"/>
              </a:rPr>
              <a:t>sombong, </a:t>
            </a:r>
            <a:r>
              <a:rPr dirty="0" sz="1200" spc="-5">
                <a:latin typeface="Times New Roman"/>
                <a:cs typeface="Times New Roman"/>
              </a:rPr>
              <a:t>jahat, </a:t>
            </a:r>
            <a:r>
              <a:rPr dirty="0" sz="1200">
                <a:latin typeface="Times New Roman"/>
                <a:cs typeface="Times New Roman"/>
              </a:rPr>
              <a:t>pelit dll. </a:t>
            </a:r>
            <a:r>
              <a:rPr dirty="0" sz="1200" spc="-5">
                <a:latin typeface="Times New Roman"/>
                <a:cs typeface="Times New Roman"/>
              </a:rPr>
              <a:t>Sedangkan </a:t>
            </a:r>
            <a:r>
              <a:rPr dirty="0" sz="1200">
                <a:latin typeface="Times New Roman"/>
                <a:cs typeface="Times New Roman"/>
              </a:rPr>
              <a:t>dalam </a:t>
            </a:r>
            <a:r>
              <a:rPr dirty="0" sz="1200" spc="-5">
                <a:latin typeface="Times New Roman"/>
                <a:cs typeface="Times New Roman"/>
              </a:rPr>
              <a:t>bahasa Jawa </a:t>
            </a:r>
            <a:r>
              <a:rPr dirty="0" sz="1200">
                <a:latin typeface="Times New Roman"/>
                <a:cs typeface="Times New Roman"/>
              </a:rPr>
              <a:t>berikut </a:t>
            </a: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watak: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umuk = </a:t>
            </a:r>
            <a:r>
              <a:rPr dirty="0" sz="1200" spc="-5">
                <a:latin typeface="Times New Roman"/>
                <a:cs typeface="Times New Roman"/>
              </a:rPr>
              <a:t>seneng </a:t>
            </a:r>
            <a:r>
              <a:rPr dirty="0" sz="1200">
                <a:latin typeface="Times New Roman"/>
                <a:cs typeface="Times New Roman"/>
              </a:rPr>
              <a:t>omong, nanging ora ana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nyatane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delap </a:t>
            </a:r>
            <a:r>
              <a:rPr dirty="0" sz="1200">
                <a:latin typeface="Times New Roman"/>
                <a:cs typeface="Times New Roman"/>
              </a:rPr>
              <a:t>= seneng </a:t>
            </a:r>
            <a:r>
              <a:rPr dirty="0" sz="1200" spc="-5">
                <a:latin typeface="Times New Roman"/>
                <a:cs typeface="Times New Roman"/>
              </a:rPr>
              <a:t>njejaluk </a:t>
            </a:r>
            <a:r>
              <a:rPr dirty="0" sz="1200">
                <a:latin typeface="Times New Roman"/>
                <a:cs typeface="Times New Roman"/>
              </a:rPr>
              <a:t>ora </a:t>
            </a:r>
            <a:r>
              <a:rPr dirty="0" sz="1200" spc="-5">
                <a:latin typeface="Times New Roman"/>
                <a:cs typeface="Times New Roman"/>
              </a:rPr>
              <a:t>nate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menehi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kemer </a:t>
            </a:r>
            <a:r>
              <a:rPr dirty="0" sz="1200">
                <a:latin typeface="Times New Roman"/>
                <a:cs typeface="Times New Roman"/>
              </a:rPr>
              <a:t>= senengane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pamer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bruthal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sennengane </a:t>
            </a:r>
            <a:r>
              <a:rPr dirty="0" sz="1200">
                <a:latin typeface="Times New Roman"/>
                <a:cs typeface="Times New Roman"/>
              </a:rPr>
              <a:t>ugal-ugalan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alim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bocah </a:t>
            </a:r>
            <a:r>
              <a:rPr dirty="0" sz="1200">
                <a:latin typeface="Times New Roman"/>
                <a:cs typeface="Times New Roman"/>
              </a:rPr>
              <a:t>sing anteng, jatmika </a:t>
            </a:r>
            <a:r>
              <a:rPr dirty="0" sz="1200" spc="-5">
                <a:latin typeface="Times New Roman"/>
                <a:cs typeface="Times New Roman"/>
              </a:rPr>
              <a:t>(pinter)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tambeng </a:t>
            </a:r>
            <a:r>
              <a:rPr dirty="0" sz="1200">
                <a:latin typeface="Times New Roman"/>
                <a:cs typeface="Times New Roman"/>
              </a:rPr>
              <a:t>= nggugu karepe </a:t>
            </a:r>
            <a:r>
              <a:rPr dirty="0" sz="1200" spc="-5">
                <a:latin typeface="Times New Roman"/>
                <a:cs typeface="Times New Roman"/>
              </a:rPr>
              <a:t>dewe, </a:t>
            </a:r>
            <a:r>
              <a:rPr dirty="0" sz="1200">
                <a:latin typeface="Times New Roman"/>
                <a:cs typeface="Times New Roman"/>
              </a:rPr>
              <a:t>ora manut wulang sing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becik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lonjo = </a:t>
            </a:r>
            <a:r>
              <a:rPr dirty="0" sz="1200" spc="-5">
                <a:latin typeface="Times New Roman"/>
                <a:cs typeface="Times New Roman"/>
              </a:rPr>
              <a:t>bocah </a:t>
            </a:r>
            <a:r>
              <a:rPr dirty="0" sz="1200">
                <a:latin typeface="Times New Roman"/>
                <a:cs typeface="Times New Roman"/>
              </a:rPr>
              <a:t>sing </a:t>
            </a:r>
            <a:r>
              <a:rPr dirty="0" sz="1200" spc="-5">
                <a:latin typeface="Times New Roman"/>
                <a:cs typeface="Times New Roman"/>
              </a:rPr>
              <a:t>senengane </a:t>
            </a:r>
            <a:r>
              <a:rPr dirty="0" sz="1200">
                <a:latin typeface="Times New Roman"/>
                <a:cs typeface="Times New Roman"/>
              </a:rPr>
              <a:t>dolan, ora </a:t>
            </a:r>
            <a:r>
              <a:rPr dirty="0" sz="1200" spc="-5">
                <a:latin typeface="Times New Roman"/>
                <a:cs typeface="Times New Roman"/>
              </a:rPr>
              <a:t>seneng </a:t>
            </a:r>
            <a:r>
              <a:rPr dirty="0" sz="1200">
                <a:latin typeface="Times New Roman"/>
                <a:cs typeface="Times New Roman"/>
              </a:rPr>
              <a:t>ana ngomah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wasis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bocah </a:t>
            </a:r>
            <a:r>
              <a:rPr dirty="0" sz="1200">
                <a:latin typeface="Times New Roman"/>
                <a:cs typeface="Times New Roman"/>
              </a:rPr>
              <a:t>sing </a:t>
            </a:r>
            <a:r>
              <a:rPr dirty="0" sz="1200" spc="-5">
                <a:latin typeface="Times New Roman"/>
                <a:cs typeface="Times New Roman"/>
              </a:rPr>
              <a:t>pinter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cluthak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seneng </a:t>
            </a:r>
            <a:r>
              <a:rPr dirty="0" sz="1200">
                <a:latin typeface="Times New Roman"/>
                <a:cs typeface="Times New Roman"/>
              </a:rPr>
              <a:t>nyolong </a:t>
            </a:r>
            <a:r>
              <a:rPr dirty="0" sz="1200" spc="-5">
                <a:latin typeface="Times New Roman"/>
                <a:cs typeface="Times New Roman"/>
              </a:rPr>
              <a:t>panganan, </a:t>
            </a:r>
            <a:r>
              <a:rPr dirty="0" sz="1200">
                <a:latin typeface="Times New Roman"/>
                <a:cs typeface="Times New Roman"/>
              </a:rPr>
              <a:t>ing lemari, </a:t>
            </a:r>
            <a:r>
              <a:rPr dirty="0" sz="1200" spc="-5">
                <a:latin typeface="Times New Roman"/>
                <a:cs typeface="Times New Roman"/>
              </a:rPr>
              <a:t>lan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sapanunggalane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gembeng </a:t>
            </a:r>
            <a:r>
              <a:rPr dirty="0" sz="1200">
                <a:latin typeface="Times New Roman"/>
                <a:cs typeface="Times New Roman"/>
              </a:rPr>
              <a:t>= gampang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nangis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climut/clemer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seneng </a:t>
            </a:r>
            <a:r>
              <a:rPr dirty="0" sz="1200">
                <a:latin typeface="Times New Roman"/>
                <a:cs typeface="Times New Roman"/>
              </a:rPr>
              <a:t>nyolong </a:t>
            </a:r>
            <a:r>
              <a:rPr dirty="0" sz="1200" spc="-5">
                <a:latin typeface="Times New Roman"/>
                <a:cs typeface="Times New Roman"/>
              </a:rPr>
              <a:t>duweke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liyan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-5" b="1">
                <a:latin typeface="Times New Roman"/>
                <a:cs typeface="Times New Roman"/>
              </a:rPr>
              <a:t>Kesimpulan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95900"/>
              </a:lnSpc>
              <a:spcBef>
                <a:spcPts val="1400"/>
              </a:spcBef>
            </a:pPr>
            <a:r>
              <a:rPr dirty="0" sz="1200" spc="-5">
                <a:latin typeface="Times New Roman"/>
                <a:cs typeface="Times New Roman"/>
              </a:rPr>
              <a:t>Dengan </a:t>
            </a:r>
            <a:r>
              <a:rPr dirty="0" sz="1200">
                <a:latin typeface="Times New Roman"/>
                <a:cs typeface="Times New Roman"/>
              </a:rPr>
              <a:t>mengamati </a:t>
            </a:r>
            <a:r>
              <a:rPr dirty="0" sz="1200" spc="-5">
                <a:latin typeface="Times New Roman"/>
                <a:cs typeface="Times New Roman"/>
              </a:rPr>
              <a:t>berbagai aran atau arane yang sudah kami </a:t>
            </a:r>
            <a:r>
              <a:rPr dirty="0" sz="1200">
                <a:latin typeface="Times New Roman"/>
                <a:cs typeface="Times New Roman"/>
              </a:rPr>
              <a:t>tulis di </a:t>
            </a:r>
            <a:r>
              <a:rPr dirty="0" sz="1200" spc="-5">
                <a:latin typeface="Times New Roman"/>
                <a:cs typeface="Times New Roman"/>
              </a:rPr>
              <a:t>atas, dapat </a:t>
            </a:r>
            <a:r>
              <a:rPr dirty="0" sz="1200">
                <a:latin typeface="Times New Roman"/>
                <a:cs typeface="Times New Roman"/>
              </a:rPr>
              <a:t>disimpulkan  </a:t>
            </a:r>
            <a:r>
              <a:rPr dirty="0" sz="1200" spc="-5">
                <a:latin typeface="Times New Roman"/>
                <a:cs typeface="Times New Roman"/>
              </a:rPr>
              <a:t>bahwa </a:t>
            </a:r>
            <a:r>
              <a:rPr dirty="0" sz="1200">
                <a:latin typeface="Times New Roman"/>
                <a:cs typeface="Times New Roman"/>
              </a:rPr>
              <a:t>orang </a:t>
            </a:r>
            <a:r>
              <a:rPr dirty="0" sz="1200" spc="-5">
                <a:latin typeface="Times New Roman"/>
                <a:cs typeface="Times New Roman"/>
              </a:rPr>
              <a:t>Jawa </a:t>
            </a:r>
            <a:r>
              <a:rPr dirty="0" sz="1200">
                <a:latin typeface="Times New Roman"/>
                <a:cs typeface="Times New Roman"/>
              </a:rPr>
              <a:t>itu kaya </a:t>
            </a:r>
            <a:r>
              <a:rPr dirty="0" sz="1200" spc="-5">
                <a:latin typeface="Times New Roman"/>
                <a:cs typeface="Times New Roman"/>
              </a:rPr>
              <a:t>kosakata. Selain </a:t>
            </a:r>
            <a:r>
              <a:rPr dirty="0" sz="1200">
                <a:latin typeface="Times New Roman"/>
                <a:cs typeface="Times New Roman"/>
              </a:rPr>
              <a:t>itu, pada zaman </a:t>
            </a:r>
            <a:r>
              <a:rPr dirty="0" sz="1200" spc="-5">
                <a:latin typeface="Times New Roman"/>
                <a:cs typeface="Times New Roman"/>
              </a:rPr>
              <a:t>kerajaan </a:t>
            </a:r>
            <a:r>
              <a:rPr dirty="0" sz="1200">
                <a:latin typeface="Times New Roman"/>
                <a:cs typeface="Times New Roman"/>
              </a:rPr>
              <a:t>nenek moyang </a:t>
            </a:r>
            <a:r>
              <a:rPr dirty="0" sz="1200" spc="-5">
                <a:latin typeface="Times New Roman"/>
                <a:cs typeface="Times New Roman"/>
              </a:rPr>
              <a:t>orang  Jawa </a:t>
            </a:r>
            <a:r>
              <a:rPr dirty="0" sz="1200">
                <a:latin typeface="Times New Roman"/>
                <a:cs typeface="Times New Roman"/>
              </a:rPr>
              <a:t>adalah bangsa </a:t>
            </a:r>
            <a:r>
              <a:rPr dirty="0" sz="1200" spc="-5">
                <a:latin typeface="Times New Roman"/>
                <a:cs typeface="Times New Roman"/>
              </a:rPr>
              <a:t>yang berperadaban </a:t>
            </a:r>
            <a:r>
              <a:rPr dirty="0" sz="1200">
                <a:latin typeface="Times New Roman"/>
                <a:cs typeface="Times New Roman"/>
              </a:rPr>
              <a:t>tinggi. Terbukti </a:t>
            </a:r>
            <a:r>
              <a:rPr dirty="0" sz="1200" spc="-5">
                <a:latin typeface="Times New Roman"/>
                <a:cs typeface="Times New Roman"/>
              </a:rPr>
              <a:t>dengan </a:t>
            </a:r>
            <a:r>
              <a:rPr dirty="0" sz="1200">
                <a:latin typeface="Times New Roman"/>
                <a:cs typeface="Times New Roman"/>
              </a:rPr>
              <a:t>kemampuan </a:t>
            </a:r>
            <a:r>
              <a:rPr dirty="0" sz="1200" spc="-5">
                <a:latin typeface="Times New Roman"/>
                <a:cs typeface="Times New Roman"/>
              </a:rPr>
              <a:t>mereka </a:t>
            </a:r>
            <a:r>
              <a:rPr dirty="0" sz="1200">
                <a:latin typeface="Times New Roman"/>
                <a:cs typeface="Times New Roman"/>
              </a:rPr>
              <a:t>mampu  </a:t>
            </a:r>
            <a:r>
              <a:rPr dirty="0" sz="1200" spc="-5">
                <a:latin typeface="Times New Roman"/>
                <a:cs typeface="Times New Roman"/>
              </a:rPr>
              <a:t>menciptakan </a:t>
            </a:r>
            <a:r>
              <a:rPr dirty="0" sz="1200">
                <a:latin typeface="Times New Roman"/>
                <a:cs typeface="Times New Roman"/>
              </a:rPr>
              <a:t>nama </a:t>
            </a:r>
            <a:r>
              <a:rPr dirty="0" sz="1200" spc="-5">
                <a:latin typeface="Times New Roman"/>
                <a:cs typeface="Times New Roman"/>
              </a:rPr>
              <a:t>hari, </a:t>
            </a:r>
            <a:r>
              <a:rPr dirty="0" sz="1200">
                <a:latin typeface="Times New Roman"/>
                <a:cs typeface="Times New Roman"/>
              </a:rPr>
              <a:t>bulan, </a:t>
            </a:r>
            <a:r>
              <a:rPr dirty="0" sz="1200" spc="-5">
                <a:latin typeface="Times New Roman"/>
                <a:cs typeface="Times New Roman"/>
              </a:rPr>
              <a:t>tahun, waktu </a:t>
            </a:r>
            <a:r>
              <a:rPr dirty="0" sz="1200">
                <a:latin typeface="Times New Roman"/>
                <a:cs typeface="Times New Roman"/>
              </a:rPr>
              <a:t>dan lain-lain </a:t>
            </a:r>
            <a:r>
              <a:rPr dirty="0" sz="1200" spc="-5">
                <a:latin typeface="Times New Roman"/>
                <a:cs typeface="Times New Roman"/>
              </a:rPr>
              <a:t>yang sampai sekarang </a:t>
            </a:r>
            <a:r>
              <a:rPr dirty="0" sz="1200">
                <a:latin typeface="Times New Roman"/>
                <a:cs typeface="Times New Roman"/>
              </a:rPr>
              <a:t>masih  </a:t>
            </a:r>
            <a:r>
              <a:rPr dirty="0" sz="1200" spc="-5">
                <a:latin typeface="Times New Roman"/>
                <a:cs typeface="Times New Roman"/>
              </a:rPr>
              <a:t>digunakan </a:t>
            </a:r>
            <a:r>
              <a:rPr dirty="0" sz="1200">
                <a:latin typeface="Times New Roman"/>
                <a:cs typeface="Times New Roman"/>
              </a:rPr>
              <a:t>oleh </a:t>
            </a:r>
            <a:r>
              <a:rPr dirty="0" sz="1200" spc="-5">
                <a:latin typeface="Times New Roman"/>
                <a:cs typeface="Times New Roman"/>
              </a:rPr>
              <a:t>masyarakat </a:t>
            </a:r>
            <a:r>
              <a:rPr dirty="0" sz="1200">
                <a:latin typeface="Times New Roman"/>
                <a:cs typeface="Times New Roman"/>
              </a:rPr>
              <a:t>khususnya di pedesaan.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2700" marR="39624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Orang Jawa </a:t>
            </a:r>
            <a:r>
              <a:rPr dirty="0" sz="1200">
                <a:latin typeface="Times New Roman"/>
                <a:cs typeface="Times New Roman"/>
              </a:rPr>
              <a:t>adalah </a:t>
            </a:r>
            <a:r>
              <a:rPr dirty="0" sz="1200" spc="-5">
                <a:latin typeface="Times New Roman"/>
                <a:cs typeface="Times New Roman"/>
              </a:rPr>
              <a:t>orang yang detail, jelas dan </a:t>
            </a:r>
            <a:r>
              <a:rPr dirty="0" sz="1200">
                <a:latin typeface="Times New Roman"/>
                <a:cs typeface="Times New Roman"/>
              </a:rPr>
              <a:t>spesifik. </a:t>
            </a:r>
            <a:r>
              <a:rPr dirty="0" sz="1200" spc="-5">
                <a:latin typeface="Times New Roman"/>
                <a:cs typeface="Times New Roman"/>
              </a:rPr>
              <a:t>Ini </a:t>
            </a:r>
            <a:r>
              <a:rPr dirty="0" sz="1200">
                <a:latin typeface="Times New Roman"/>
                <a:cs typeface="Times New Roman"/>
              </a:rPr>
              <a:t>tercermin </a:t>
            </a:r>
            <a:r>
              <a:rPr dirty="0" sz="1200" spc="-5">
                <a:latin typeface="Times New Roman"/>
                <a:cs typeface="Times New Roman"/>
              </a:rPr>
              <a:t>dari cara </a:t>
            </a:r>
            <a:r>
              <a:rPr dirty="0" sz="1200">
                <a:latin typeface="Times New Roman"/>
                <a:cs typeface="Times New Roman"/>
              </a:rPr>
              <a:t>mereka  </a:t>
            </a:r>
            <a:r>
              <a:rPr dirty="0" sz="1200" spc="-5">
                <a:latin typeface="Times New Roman"/>
                <a:cs typeface="Times New Roman"/>
              </a:rPr>
              <a:t>memberikan </a:t>
            </a:r>
            <a:r>
              <a:rPr dirty="0" sz="1200">
                <a:latin typeface="Times New Roman"/>
                <a:cs typeface="Times New Roman"/>
              </a:rPr>
              <a:t>(aran) </a:t>
            </a:r>
            <a:r>
              <a:rPr dirty="0" sz="1200" spc="-5">
                <a:latin typeface="Times New Roman"/>
                <a:cs typeface="Times New Roman"/>
              </a:rPr>
              <a:t>atau nama </a:t>
            </a:r>
            <a:r>
              <a:rPr dirty="0" sz="1200">
                <a:latin typeface="Times New Roman"/>
                <a:cs typeface="Times New Roman"/>
              </a:rPr>
              <a:t>ke </a:t>
            </a:r>
            <a:r>
              <a:rPr dirty="0" sz="1200" spc="-5">
                <a:latin typeface="Times New Roman"/>
                <a:cs typeface="Times New Roman"/>
              </a:rPr>
              <a:t>berbagai </a:t>
            </a:r>
            <a:r>
              <a:rPr dirty="0" sz="1200">
                <a:latin typeface="Times New Roman"/>
                <a:cs typeface="Times New Roman"/>
              </a:rPr>
              <a:t>hal dengan </a:t>
            </a:r>
            <a:r>
              <a:rPr dirty="0" sz="1200" spc="-5">
                <a:latin typeface="Times New Roman"/>
                <a:cs typeface="Times New Roman"/>
              </a:rPr>
              <a:t>sangat jelas, </a:t>
            </a:r>
            <a:r>
              <a:rPr dirty="0" sz="1200">
                <a:latin typeface="Times New Roman"/>
                <a:cs typeface="Times New Roman"/>
              </a:rPr>
              <a:t>meskipun </a:t>
            </a:r>
            <a:r>
              <a:rPr dirty="0" sz="1200" spc="-5">
                <a:latin typeface="Times New Roman"/>
                <a:cs typeface="Times New Roman"/>
              </a:rPr>
              <a:t>terkadang  terdapat </a:t>
            </a:r>
            <a:r>
              <a:rPr dirty="0" sz="1200">
                <a:latin typeface="Times New Roman"/>
                <a:cs typeface="Times New Roman"/>
              </a:rPr>
              <a:t>yang tidak konsisten.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Pelajari juga: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Clr>
                <a:srgbClr val="000000"/>
              </a:buClr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 Dasanama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Clr>
                <a:srgbClr val="000000"/>
              </a:buClr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Cangkriman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Clr>
                <a:srgbClr val="000000"/>
              </a:buClr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Wangsalan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Clr>
                <a:srgbClr val="000000"/>
              </a:buClr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Pepindhan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3492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Demikian yang </a:t>
            </a:r>
            <a:r>
              <a:rPr dirty="0" sz="1200">
                <a:latin typeface="Times New Roman"/>
                <a:cs typeface="Times New Roman"/>
              </a:rPr>
              <a:t>dapat kami </a:t>
            </a:r>
            <a:r>
              <a:rPr dirty="0" sz="1200" spc="-5">
                <a:latin typeface="Times New Roman"/>
                <a:cs typeface="Times New Roman"/>
              </a:rPr>
              <a:t>sampaikan mengenai </a:t>
            </a:r>
            <a:r>
              <a:rPr dirty="0" sz="1200" i="1">
                <a:latin typeface="Times New Roman"/>
                <a:cs typeface="Times New Roman"/>
              </a:rPr>
              <a:t>arane </a:t>
            </a:r>
            <a:r>
              <a:rPr dirty="0" sz="1200" spc="-5">
                <a:latin typeface="Times New Roman"/>
                <a:cs typeface="Times New Roman"/>
              </a:rPr>
              <a:t>berbagai </a:t>
            </a:r>
            <a:r>
              <a:rPr dirty="0" sz="1200">
                <a:latin typeface="Times New Roman"/>
                <a:cs typeface="Times New Roman"/>
              </a:rPr>
              <a:t>hal </a:t>
            </a:r>
            <a:r>
              <a:rPr dirty="0" sz="1200" spc="-5">
                <a:latin typeface="Times New Roman"/>
                <a:cs typeface="Times New Roman"/>
              </a:rPr>
              <a:t>yang diciptakan </a:t>
            </a:r>
            <a:r>
              <a:rPr dirty="0" sz="1200">
                <a:latin typeface="Times New Roman"/>
                <a:cs typeface="Times New Roman"/>
              </a:rPr>
              <a:t>tokoh  </a:t>
            </a:r>
            <a:r>
              <a:rPr dirty="0" sz="1200" spc="-5">
                <a:latin typeface="Times New Roman"/>
                <a:cs typeface="Times New Roman"/>
              </a:rPr>
              <a:t>orang Jawa sendiri. </a:t>
            </a:r>
            <a:r>
              <a:rPr dirty="0" sz="1200">
                <a:latin typeface="Times New Roman"/>
                <a:cs typeface="Times New Roman"/>
              </a:rPr>
              <a:t>Semoga </a:t>
            </a:r>
            <a:r>
              <a:rPr dirty="0" sz="1200" spc="-5">
                <a:latin typeface="Times New Roman"/>
                <a:cs typeface="Times New Roman"/>
              </a:rPr>
              <a:t>dengan </a:t>
            </a:r>
            <a:r>
              <a:rPr dirty="0" sz="1200">
                <a:latin typeface="Times New Roman"/>
                <a:cs typeface="Times New Roman"/>
              </a:rPr>
              <a:t>ini akan menambah </a:t>
            </a:r>
            <a:r>
              <a:rPr dirty="0" sz="1200" spc="-5">
                <a:latin typeface="Times New Roman"/>
                <a:cs typeface="Times New Roman"/>
              </a:rPr>
              <a:t>berbagai </a:t>
            </a:r>
            <a:r>
              <a:rPr dirty="0" sz="1200">
                <a:latin typeface="Times New Roman"/>
                <a:cs typeface="Times New Roman"/>
              </a:rPr>
              <a:t>pengetahuan </a:t>
            </a:r>
            <a:r>
              <a:rPr dirty="0" sz="1200" spc="-5">
                <a:latin typeface="Times New Roman"/>
                <a:cs typeface="Times New Roman"/>
              </a:rPr>
              <a:t>baru tentang  bahasa Jawa. Silahkan </a:t>
            </a:r>
            <a:r>
              <a:rPr dirty="0" sz="1200">
                <a:latin typeface="Times New Roman"/>
                <a:cs typeface="Times New Roman"/>
              </a:rPr>
              <a:t>kunjungi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6"/>
              </a:rPr>
              <a:t>kawruhbasa.com</a:t>
            </a:r>
            <a:r>
              <a:rPr dirty="0" sz="1200" spc="-5">
                <a:solidFill>
                  <a:srgbClr val="0000FF"/>
                </a:solidFill>
                <a:latin typeface="Times New Roman"/>
                <a:cs typeface="Times New Roman"/>
                <a:hlinkClick r:id="rId6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belajar bahasa Jawa dengan </a:t>
            </a:r>
            <a:r>
              <a:rPr dirty="0" sz="1200">
                <a:latin typeface="Times New Roman"/>
                <a:cs typeface="Times New Roman"/>
              </a:rPr>
              <a:t>baik dan  </a:t>
            </a:r>
            <a:r>
              <a:rPr dirty="0" sz="1200" spc="-5">
                <a:latin typeface="Times New Roman"/>
                <a:cs typeface="Times New Roman"/>
              </a:rPr>
              <a:t>benar.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Tingtong</dc:creator>
  <dcterms:created xsi:type="dcterms:W3CDTF">2023-01-25T05:38:07Z</dcterms:created>
  <dcterms:modified xsi:type="dcterms:W3CDTF">2023-01-25T05:38:07Z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2023-01-14T00:00:00Z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2023-01-25T00:00:00Z</vt:filetime>
  </property>
</Properties>
</file>