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7556500" cy="10693400"/>
  <p:notesSz cx="75565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unggah-ungguh-basa-jawa/#4_Krama_inggil" TargetMode="External"/><Relationship Id="rId3" Type="http://schemas.openxmlformats.org/officeDocument/2006/relationships/hyperlink" Target="https://kawruhbasa.com/unggah-ungguh-basa-jawa/#Penerapan_krama_inggil_yang_salah_dan_yang_benar" TargetMode="Externa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kamus-jawa-indonesia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48254" y="891285"/>
            <a:ext cx="246697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rlito"/>
                <a:cs typeface="Carlito"/>
              </a:rPr>
              <a:t>180 Kosakata Krama</a:t>
            </a:r>
            <a:r>
              <a:rPr dirty="0" sz="1800" spc="-70">
                <a:latin typeface="Carlito"/>
                <a:cs typeface="Carlito"/>
              </a:rPr>
              <a:t> </a:t>
            </a:r>
            <a:r>
              <a:rPr dirty="0" sz="1800" spc="-5">
                <a:latin typeface="Carlito"/>
                <a:cs typeface="Carlito"/>
              </a:rPr>
              <a:t>Inggil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1369821"/>
            <a:ext cx="5727065" cy="442785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algn="just"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 spc="-5" b="1">
                <a:latin typeface="Times New Roman"/>
                <a:cs typeface="Times New Roman"/>
              </a:rPr>
              <a:t>Kawruhbasa.com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Setelah </a:t>
            </a:r>
            <a:r>
              <a:rPr dirty="0" sz="1200">
                <a:latin typeface="Times New Roman"/>
                <a:cs typeface="Times New Roman"/>
              </a:rPr>
              <a:t>kita </a:t>
            </a:r>
            <a:r>
              <a:rPr dirty="0" sz="1200" spc="-5">
                <a:latin typeface="Times New Roman"/>
                <a:cs typeface="Times New Roman"/>
              </a:rPr>
              <a:t>mempelajari pengertian </a:t>
            </a:r>
            <a:r>
              <a:rPr dirty="0" u="sng" sz="12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bahasa krama inggil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beserta contoh  yang benar </a:t>
            </a:r>
            <a:r>
              <a:rPr dirty="0" sz="1200">
                <a:latin typeface="Times New Roman"/>
                <a:cs typeface="Times New Roman"/>
              </a:rPr>
              <a:t>maupun </a:t>
            </a:r>
            <a:r>
              <a:rPr dirty="0" sz="1200" spc="-5">
                <a:latin typeface="Times New Roman"/>
                <a:cs typeface="Times New Roman"/>
              </a:rPr>
              <a:t>yang salah, kali </a:t>
            </a:r>
            <a:r>
              <a:rPr dirty="0" sz="1200">
                <a:latin typeface="Times New Roman"/>
                <a:cs typeface="Times New Roman"/>
              </a:rPr>
              <a:t>ini </a:t>
            </a:r>
            <a:r>
              <a:rPr dirty="0" sz="1200" spc="-5">
                <a:latin typeface="Times New Roman"/>
                <a:cs typeface="Times New Roman"/>
              </a:rPr>
              <a:t>Kawruh </a:t>
            </a:r>
            <a:r>
              <a:rPr dirty="0" sz="1200">
                <a:latin typeface="Times New Roman"/>
                <a:cs typeface="Times New Roman"/>
              </a:rPr>
              <a:t>Basa </a:t>
            </a:r>
            <a:r>
              <a:rPr dirty="0" sz="1200" spc="-5">
                <a:latin typeface="Times New Roman"/>
                <a:cs typeface="Times New Roman"/>
              </a:rPr>
              <a:t>akan memberikan </a:t>
            </a:r>
            <a:r>
              <a:rPr dirty="0" sz="1200">
                <a:latin typeface="Times New Roman"/>
                <a:cs typeface="Times New Roman"/>
              </a:rPr>
              <a:t>180 </a:t>
            </a:r>
            <a:r>
              <a:rPr dirty="0" sz="1200" spc="-5">
                <a:latin typeface="Times New Roman"/>
                <a:cs typeface="Times New Roman"/>
              </a:rPr>
              <a:t>kosakata krama  </a:t>
            </a:r>
            <a:r>
              <a:rPr dirty="0" sz="1200">
                <a:latin typeface="Times New Roman"/>
                <a:cs typeface="Times New Roman"/>
              </a:rPr>
              <a:t>inggil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bisa </a:t>
            </a:r>
            <a:r>
              <a:rPr dirty="0" sz="1200" spc="-5">
                <a:latin typeface="Times New Roman"/>
                <a:cs typeface="Times New Roman"/>
              </a:rPr>
              <a:t>anda terapkan dalam pergaulan </a:t>
            </a:r>
            <a:r>
              <a:rPr dirty="0" sz="1200">
                <a:latin typeface="Times New Roman"/>
                <a:cs typeface="Times New Roman"/>
              </a:rPr>
              <a:t>sehari-hari, </a:t>
            </a:r>
            <a:r>
              <a:rPr dirty="0" sz="1200" spc="-5">
                <a:latin typeface="Times New Roman"/>
                <a:cs typeface="Times New Roman"/>
              </a:rPr>
              <a:t>dengan </a:t>
            </a:r>
            <a:r>
              <a:rPr dirty="0" sz="1200">
                <a:latin typeface="Times New Roman"/>
                <a:cs typeface="Times New Roman"/>
              </a:rPr>
              <a:t>demikian </a:t>
            </a:r>
            <a:r>
              <a:rPr dirty="0" sz="1200" spc="-5">
                <a:latin typeface="Times New Roman"/>
                <a:cs typeface="Times New Roman"/>
              </a:rPr>
              <a:t>diharapkan </a:t>
            </a:r>
            <a:r>
              <a:rPr dirty="0" sz="1200">
                <a:latin typeface="Times New Roman"/>
                <a:cs typeface="Times New Roman"/>
              </a:rPr>
              <a:t>kita  </a:t>
            </a:r>
            <a:r>
              <a:rPr dirty="0" sz="1200" spc="-5">
                <a:latin typeface="Times New Roman"/>
                <a:cs typeface="Times New Roman"/>
              </a:rPr>
              <a:t>tidak </a:t>
            </a:r>
            <a:r>
              <a:rPr dirty="0" sz="1200">
                <a:latin typeface="Times New Roman"/>
                <a:cs typeface="Times New Roman"/>
              </a:rPr>
              <a:t>lagi </a:t>
            </a:r>
            <a:r>
              <a:rPr dirty="0" sz="1200" spc="-5">
                <a:latin typeface="Times New Roman"/>
                <a:cs typeface="Times New Roman"/>
              </a:rPr>
              <a:t>salah kaprah </a:t>
            </a:r>
            <a:r>
              <a:rPr dirty="0" sz="1200">
                <a:latin typeface="Times New Roman"/>
                <a:cs typeface="Times New Roman"/>
              </a:rPr>
              <a:t>dalam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menerapkannya.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 marR="21717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Setelah kami analisa, ternyata masih banyak rekan-rekan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mencari berbagai </a:t>
            </a:r>
            <a:r>
              <a:rPr dirty="0" sz="1200">
                <a:latin typeface="Times New Roman"/>
                <a:cs typeface="Times New Roman"/>
              </a:rPr>
              <a:t>kosakata  </a:t>
            </a:r>
            <a:r>
              <a:rPr dirty="0" sz="1200" spc="-5">
                <a:latin typeface="Times New Roman"/>
                <a:cs typeface="Times New Roman"/>
              </a:rPr>
              <a:t>krama </a:t>
            </a:r>
            <a:r>
              <a:rPr dirty="0" sz="1200">
                <a:latin typeface="Times New Roman"/>
                <a:cs typeface="Times New Roman"/>
              </a:rPr>
              <a:t>inggil. </a:t>
            </a:r>
            <a:r>
              <a:rPr dirty="0" sz="1200" spc="-5">
                <a:latin typeface="Times New Roman"/>
                <a:cs typeface="Times New Roman"/>
              </a:rPr>
              <a:t>Mayoritas mereka </a:t>
            </a:r>
            <a:r>
              <a:rPr dirty="0" sz="1200">
                <a:latin typeface="Times New Roman"/>
                <a:cs typeface="Times New Roman"/>
              </a:rPr>
              <a:t>menggunakan kata </a:t>
            </a:r>
            <a:r>
              <a:rPr dirty="0" sz="1200" spc="-5" i="1">
                <a:latin typeface="Times New Roman"/>
                <a:cs typeface="Times New Roman"/>
              </a:rPr>
              <a:t>krama </a:t>
            </a:r>
            <a:r>
              <a:rPr dirty="0" sz="1200" i="1">
                <a:latin typeface="Times New Roman"/>
                <a:cs typeface="Times New Roman"/>
              </a:rPr>
              <a:t>inggile </a:t>
            </a:r>
            <a:r>
              <a:rPr dirty="0" sz="1200">
                <a:latin typeface="Times New Roman"/>
                <a:cs typeface="Times New Roman"/>
              </a:rPr>
              <a:t>...? Maka </a:t>
            </a:r>
            <a:r>
              <a:rPr dirty="0" sz="1200" spc="-5">
                <a:latin typeface="Times New Roman"/>
                <a:cs typeface="Times New Roman"/>
              </a:rPr>
              <a:t>dari </a:t>
            </a:r>
            <a:r>
              <a:rPr dirty="0" sz="1200">
                <a:latin typeface="Times New Roman"/>
                <a:cs typeface="Times New Roman"/>
              </a:rPr>
              <a:t>itu, </a:t>
            </a:r>
            <a:r>
              <a:rPr dirty="0" sz="1200" spc="-5">
                <a:latin typeface="Times New Roman"/>
                <a:cs typeface="Times New Roman"/>
              </a:rPr>
              <a:t>kami  berusaha </a:t>
            </a:r>
            <a:r>
              <a:rPr dirty="0" sz="1200">
                <a:latin typeface="Times New Roman"/>
                <a:cs typeface="Times New Roman"/>
              </a:rPr>
              <a:t>menyediakannya untuk </a:t>
            </a:r>
            <a:r>
              <a:rPr dirty="0" sz="1200" spc="-5">
                <a:latin typeface="Times New Roman"/>
                <a:cs typeface="Times New Roman"/>
              </a:rPr>
              <a:t>mempermudah </a:t>
            </a:r>
            <a:r>
              <a:rPr dirty="0" sz="1200">
                <a:latin typeface="Times New Roman"/>
                <a:cs typeface="Times New Roman"/>
              </a:rPr>
              <a:t>anda </a:t>
            </a:r>
            <a:r>
              <a:rPr dirty="0" sz="1200" spc="-5">
                <a:latin typeface="Times New Roman"/>
                <a:cs typeface="Times New Roman"/>
              </a:rPr>
              <a:t>dalam </a:t>
            </a:r>
            <a:r>
              <a:rPr dirty="0" sz="1200">
                <a:latin typeface="Times New Roman"/>
                <a:cs typeface="Times New Roman"/>
              </a:rPr>
              <a:t>belajar </a:t>
            </a:r>
            <a:r>
              <a:rPr dirty="0" sz="1200" spc="-5">
                <a:latin typeface="Times New Roman"/>
                <a:cs typeface="Times New Roman"/>
              </a:rPr>
              <a:t>bahasa Krama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Inggil.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 marR="40640">
              <a:lnSpc>
                <a:spcPct val="959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Tidak </a:t>
            </a:r>
            <a:r>
              <a:rPr dirty="0" sz="1200">
                <a:latin typeface="Times New Roman"/>
                <a:cs typeface="Times New Roman"/>
              </a:rPr>
              <a:t>itu </a:t>
            </a:r>
            <a:r>
              <a:rPr dirty="0" sz="1200" spc="-5">
                <a:latin typeface="Times New Roman"/>
                <a:cs typeface="Times New Roman"/>
              </a:rPr>
              <a:t>saja, </a:t>
            </a:r>
            <a:r>
              <a:rPr dirty="0" sz="1200">
                <a:latin typeface="Times New Roman"/>
                <a:cs typeface="Times New Roman"/>
              </a:rPr>
              <a:t>jika </a:t>
            </a:r>
            <a:r>
              <a:rPr dirty="0" sz="1200" spc="-5">
                <a:latin typeface="Times New Roman"/>
                <a:cs typeface="Times New Roman"/>
              </a:rPr>
              <a:t>diperhatikan </a:t>
            </a:r>
            <a:r>
              <a:rPr dirty="0" sz="1200">
                <a:latin typeface="Times New Roman"/>
                <a:cs typeface="Times New Roman"/>
              </a:rPr>
              <a:t>lebih lanjut, </a:t>
            </a:r>
            <a:r>
              <a:rPr dirty="0" sz="1200" spc="-5">
                <a:latin typeface="Times New Roman"/>
                <a:cs typeface="Times New Roman"/>
              </a:rPr>
              <a:t>masih banyak </a:t>
            </a:r>
            <a:r>
              <a:rPr dirty="0" sz="1200">
                <a:latin typeface="Times New Roman"/>
                <a:cs typeface="Times New Roman"/>
              </a:rPr>
              <a:t>orang </a:t>
            </a:r>
            <a:r>
              <a:rPr dirty="0" sz="1200" spc="-5">
                <a:latin typeface="Times New Roman"/>
                <a:cs typeface="Times New Roman"/>
              </a:rPr>
              <a:t>tidak </a:t>
            </a:r>
            <a:r>
              <a:rPr dirty="0" sz="1200">
                <a:latin typeface="Times New Roman"/>
                <a:cs typeface="Times New Roman"/>
              </a:rPr>
              <a:t>peduli muda </a:t>
            </a:r>
            <a:r>
              <a:rPr dirty="0" sz="1200" spc="-5">
                <a:latin typeface="Times New Roman"/>
                <a:cs typeface="Times New Roman"/>
              </a:rPr>
              <a:t>atau </a:t>
            </a:r>
            <a:r>
              <a:rPr dirty="0" sz="1200">
                <a:latin typeface="Times New Roman"/>
                <a:cs typeface="Times New Roman"/>
              </a:rPr>
              <a:t>tua  </a:t>
            </a:r>
            <a:r>
              <a:rPr dirty="0" sz="1200" spc="-5">
                <a:latin typeface="Times New Roman"/>
                <a:cs typeface="Times New Roman"/>
              </a:rPr>
              <a:t>terkadang </a:t>
            </a:r>
            <a:r>
              <a:rPr dirty="0" sz="1200">
                <a:latin typeface="Times New Roman"/>
                <a:cs typeface="Times New Roman"/>
              </a:rPr>
              <a:t>salah </a:t>
            </a:r>
            <a:r>
              <a:rPr dirty="0" sz="1200" spc="-5">
                <a:latin typeface="Times New Roman"/>
                <a:cs typeface="Times New Roman"/>
              </a:rPr>
              <a:t>dalam </a:t>
            </a:r>
            <a:r>
              <a:rPr dirty="0" sz="1200">
                <a:latin typeface="Times New Roman"/>
                <a:cs typeface="Times New Roman"/>
              </a:rPr>
              <a:t>menerapkan bahasa krama inggil </a:t>
            </a:r>
            <a:r>
              <a:rPr dirty="0" sz="1200" spc="-5">
                <a:latin typeface="Times New Roman"/>
                <a:cs typeface="Times New Roman"/>
              </a:rPr>
              <a:t>dalam pergaulan </a:t>
            </a:r>
            <a:r>
              <a:rPr dirty="0" sz="1200">
                <a:latin typeface="Times New Roman"/>
                <a:cs typeface="Times New Roman"/>
              </a:rPr>
              <a:t>sehari-hari. </a:t>
            </a:r>
            <a:r>
              <a:rPr dirty="0" sz="1200" spc="-5">
                <a:latin typeface="Times New Roman"/>
                <a:cs typeface="Times New Roman"/>
              </a:rPr>
              <a:t>Bahasa  Krama </a:t>
            </a:r>
            <a:r>
              <a:rPr dirty="0" sz="1200">
                <a:latin typeface="Times New Roman"/>
                <a:cs typeface="Times New Roman"/>
              </a:rPr>
              <a:t>inggil </a:t>
            </a:r>
            <a:r>
              <a:rPr dirty="0" sz="1200" spc="-5">
                <a:latin typeface="Times New Roman"/>
                <a:cs typeface="Times New Roman"/>
              </a:rPr>
              <a:t>merupakan bahasa </a:t>
            </a:r>
            <a:r>
              <a:rPr dirty="0" sz="1200">
                <a:latin typeface="Times New Roman"/>
                <a:cs typeface="Times New Roman"/>
              </a:rPr>
              <a:t>Jawa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memiliki </a:t>
            </a:r>
            <a:r>
              <a:rPr dirty="0" sz="1200" spc="-5">
                <a:latin typeface="Times New Roman"/>
                <a:cs typeface="Times New Roman"/>
              </a:rPr>
              <a:t>strata (tingkatan) </a:t>
            </a:r>
            <a:r>
              <a:rPr dirty="0" sz="1200">
                <a:latin typeface="Times New Roman"/>
                <a:cs typeface="Times New Roman"/>
              </a:rPr>
              <a:t>paling tinggi dan  </a:t>
            </a:r>
            <a:r>
              <a:rPr dirty="0" sz="1200" spc="-5">
                <a:latin typeface="Times New Roman"/>
                <a:cs typeface="Times New Roman"/>
              </a:rPr>
              <a:t>paling halus.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1193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Salah satu penerapan </a:t>
            </a:r>
            <a:r>
              <a:rPr dirty="0" sz="1200">
                <a:latin typeface="Times New Roman"/>
                <a:cs typeface="Times New Roman"/>
              </a:rPr>
              <a:t>bahasa krama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sering salah </a:t>
            </a:r>
            <a:r>
              <a:rPr dirty="0" sz="1200" spc="-5">
                <a:latin typeface="Times New Roman"/>
                <a:cs typeface="Times New Roman"/>
              </a:rPr>
              <a:t>dalam pengucapan </a:t>
            </a:r>
            <a:r>
              <a:rPr dirty="0" sz="1200">
                <a:latin typeface="Times New Roman"/>
                <a:cs typeface="Times New Roman"/>
              </a:rPr>
              <a:t>adalah  </a:t>
            </a:r>
            <a:r>
              <a:rPr dirty="0" sz="1200" spc="-5">
                <a:latin typeface="Times New Roman"/>
                <a:cs typeface="Times New Roman"/>
              </a:rPr>
              <a:t>membahasakan </a:t>
            </a:r>
            <a:r>
              <a:rPr dirty="0" sz="1200">
                <a:latin typeface="Times New Roman"/>
                <a:cs typeface="Times New Roman"/>
              </a:rPr>
              <a:t>diri-sendiri. </a:t>
            </a:r>
            <a:r>
              <a:rPr dirty="0" sz="1200" spc="-5">
                <a:latin typeface="Times New Roman"/>
                <a:cs typeface="Times New Roman"/>
              </a:rPr>
              <a:t>Dalam aturan </a:t>
            </a:r>
            <a:r>
              <a:rPr dirty="0" sz="1200">
                <a:latin typeface="Times New Roman"/>
                <a:cs typeface="Times New Roman"/>
              </a:rPr>
              <a:t>bahasa </a:t>
            </a:r>
            <a:r>
              <a:rPr dirty="0" sz="1200" spc="-5">
                <a:latin typeface="Times New Roman"/>
                <a:cs typeface="Times New Roman"/>
              </a:rPr>
              <a:t>Jawa membahasakan </a:t>
            </a:r>
            <a:r>
              <a:rPr dirty="0" sz="1200">
                <a:latin typeface="Times New Roman"/>
                <a:cs typeface="Times New Roman"/>
              </a:rPr>
              <a:t>diri-sendiri itu tidak  boleh, </a:t>
            </a:r>
            <a:r>
              <a:rPr dirty="0" sz="1200" spc="-5">
                <a:latin typeface="Times New Roman"/>
                <a:cs typeface="Times New Roman"/>
              </a:rPr>
              <a:t>karena </a:t>
            </a:r>
            <a:r>
              <a:rPr dirty="0" sz="1200">
                <a:latin typeface="Times New Roman"/>
                <a:cs typeface="Times New Roman"/>
              </a:rPr>
              <a:t>itu </a:t>
            </a:r>
            <a:r>
              <a:rPr dirty="0" sz="1200" spc="-5">
                <a:latin typeface="Times New Roman"/>
                <a:cs typeface="Times New Roman"/>
              </a:rPr>
              <a:t>sama </a:t>
            </a:r>
            <a:r>
              <a:rPr dirty="0" sz="1200">
                <a:latin typeface="Times New Roman"/>
                <a:cs typeface="Times New Roman"/>
              </a:rPr>
              <a:t>saja </a:t>
            </a:r>
            <a:r>
              <a:rPr dirty="0" sz="1200" spc="-5">
                <a:latin typeface="Times New Roman"/>
                <a:cs typeface="Times New Roman"/>
              </a:rPr>
              <a:t>dengan </a:t>
            </a:r>
            <a:r>
              <a:rPr dirty="0" sz="1200">
                <a:latin typeface="Times New Roman"/>
                <a:cs typeface="Times New Roman"/>
              </a:rPr>
              <a:t>mengunggulkan dirinya. </a:t>
            </a:r>
            <a:r>
              <a:rPr dirty="0" sz="1200" spc="-10">
                <a:latin typeface="Times New Roman"/>
                <a:cs typeface="Times New Roman"/>
              </a:rPr>
              <a:t>Ini </a:t>
            </a:r>
            <a:r>
              <a:rPr dirty="0" sz="1200" spc="-5">
                <a:latin typeface="Times New Roman"/>
                <a:cs typeface="Times New Roman"/>
              </a:rPr>
              <a:t>sangat bertentangan </a:t>
            </a:r>
            <a:r>
              <a:rPr dirty="0" sz="1200">
                <a:latin typeface="Times New Roman"/>
                <a:cs typeface="Times New Roman"/>
              </a:rPr>
              <a:t>dengan  prinsip dan </a:t>
            </a:r>
            <a:r>
              <a:rPr dirty="0" sz="1200" spc="-5">
                <a:latin typeface="Times New Roman"/>
                <a:cs typeface="Times New Roman"/>
              </a:rPr>
              <a:t>filosofi orang Jawa yang </a:t>
            </a:r>
            <a:r>
              <a:rPr dirty="0" sz="1200">
                <a:latin typeface="Times New Roman"/>
                <a:cs typeface="Times New Roman"/>
              </a:rPr>
              <a:t>selalu </a:t>
            </a:r>
            <a:r>
              <a:rPr dirty="0" sz="1200" spc="-5">
                <a:latin typeface="Times New Roman"/>
                <a:cs typeface="Times New Roman"/>
              </a:rPr>
              <a:t>rendah hati dan </a:t>
            </a:r>
            <a:r>
              <a:rPr dirty="0" sz="1200">
                <a:latin typeface="Times New Roman"/>
                <a:cs typeface="Times New Roman"/>
              </a:rPr>
              <a:t>lebih </a:t>
            </a:r>
            <a:r>
              <a:rPr dirty="0" sz="1200" spc="-5">
                <a:latin typeface="Times New Roman"/>
                <a:cs typeface="Times New Roman"/>
              </a:rPr>
              <a:t>menghargai orang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lain.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464820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5">
                <a:latin typeface="Times New Roman"/>
                <a:cs typeface="Times New Roman"/>
              </a:rPr>
              <a:t>mengetahui penerapan bahasa </a:t>
            </a:r>
            <a:r>
              <a:rPr dirty="0" sz="1200">
                <a:latin typeface="Times New Roman"/>
                <a:cs typeface="Times New Roman"/>
              </a:rPr>
              <a:t>krama inggil </a:t>
            </a:r>
            <a:r>
              <a:rPr dirty="0" sz="1200" spc="-5">
                <a:latin typeface="Times New Roman"/>
                <a:cs typeface="Times New Roman"/>
              </a:rPr>
              <a:t>yang salah dan </a:t>
            </a:r>
            <a:r>
              <a:rPr dirty="0" sz="1200">
                <a:latin typeface="Times New Roman"/>
                <a:cs typeface="Times New Roman"/>
              </a:rPr>
              <a:t>benar silahkan baca  </a:t>
            </a:r>
            <a:r>
              <a:rPr dirty="0" sz="1200" spc="-5">
                <a:latin typeface="Times New Roman"/>
                <a:cs typeface="Times New Roman"/>
              </a:rPr>
              <a:t>penjelasan </a:t>
            </a:r>
            <a:r>
              <a:rPr dirty="0" u="sng" sz="1200" i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penerapan krama inggil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 marR="121920">
              <a:lnSpc>
                <a:spcPct val="95900"/>
              </a:lnSpc>
              <a:spcBef>
                <a:spcPts val="5"/>
              </a:spcBef>
            </a:pPr>
            <a:r>
              <a:rPr dirty="0" sz="1200" b="1">
                <a:latin typeface="Times New Roman"/>
                <a:cs typeface="Times New Roman"/>
              </a:rPr>
              <a:t>Tips</a:t>
            </a:r>
            <a:r>
              <a:rPr dirty="0" sz="1200">
                <a:latin typeface="Times New Roman"/>
                <a:cs typeface="Times New Roman"/>
              </a:rPr>
              <a:t>: Untuk </a:t>
            </a:r>
            <a:r>
              <a:rPr dirty="0" sz="1200" spc="-5">
                <a:latin typeface="Times New Roman"/>
                <a:cs typeface="Times New Roman"/>
              </a:rPr>
              <a:t>mempermudah mencari kata yang </a:t>
            </a:r>
            <a:r>
              <a:rPr dirty="0" sz="1200">
                <a:latin typeface="Times New Roman"/>
                <a:cs typeface="Times New Roman"/>
              </a:rPr>
              <a:t>anda maksud, </a:t>
            </a:r>
            <a:r>
              <a:rPr dirty="0" sz="1200" spc="-5">
                <a:latin typeface="Times New Roman"/>
                <a:cs typeface="Times New Roman"/>
              </a:rPr>
              <a:t>bagi </a:t>
            </a:r>
            <a:r>
              <a:rPr dirty="0" sz="1200">
                <a:latin typeface="Times New Roman"/>
                <a:cs typeface="Times New Roman"/>
              </a:rPr>
              <a:t>anda yang </a:t>
            </a:r>
            <a:r>
              <a:rPr dirty="0" sz="1200" spc="-5">
                <a:latin typeface="Times New Roman"/>
                <a:cs typeface="Times New Roman"/>
              </a:rPr>
              <a:t>menggunakan  laptop/komputer, silahkan tekan </a:t>
            </a:r>
            <a:r>
              <a:rPr dirty="0" sz="1200" spc="-5" b="1">
                <a:latin typeface="Times New Roman"/>
                <a:cs typeface="Times New Roman"/>
              </a:rPr>
              <a:t>Ctrl </a:t>
            </a:r>
            <a:r>
              <a:rPr dirty="0" sz="1200" b="1">
                <a:latin typeface="Times New Roman"/>
                <a:cs typeface="Times New Roman"/>
              </a:rPr>
              <a:t>F </a:t>
            </a:r>
            <a:r>
              <a:rPr dirty="0" sz="1200">
                <a:latin typeface="Times New Roman"/>
                <a:cs typeface="Times New Roman"/>
              </a:rPr>
              <a:t>pada keyboard </a:t>
            </a:r>
            <a:r>
              <a:rPr dirty="0" sz="1200" spc="-5">
                <a:latin typeface="Times New Roman"/>
                <a:cs typeface="Times New Roman"/>
              </a:rPr>
              <a:t>kemudian </a:t>
            </a:r>
            <a:r>
              <a:rPr dirty="0" sz="1200" spc="-5" b="1">
                <a:latin typeface="Times New Roman"/>
                <a:cs typeface="Times New Roman"/>
              </a:rPr>
              <a:t>ketikkan </a:t>
            </a:r>
            <a:r>
              <a:rPr dirty="0" sz="1200" b="1">
                <a:latin typeface="Times New Roman"/>
                <a:cs typeface="Times New Roman"/>
              </a:rPr>
              <a:t>kata </a:t>
            </a:r>
            <a:r>
              <a:rPr dirty="0" sz="1200" spc="-5">
                <a:latin typeface="Times New Roman"/>
                <a:cs typeface="Times New Roman"/>
              </a:rPr>
              <a:t>yang  </a:t>
            </a:r>
            <a:r>
              <a:rPr dirty="0" sz="1200">
                <a:latin typeface="Times New Roman"/>
                <a:cs typeface="Times New Roman"/>
              </a:rPr>
              <a:t>diinginkan </a:t>
            </a:r>
            <a:r>
              <a:rPr dirty="0" sz="1200" spc="-5">
                <a:latin typeface="Times New Roman"/>
                <a:cs typeface="Times New Roman"/>
              </a:rPr>
              <a:t>dan tekan </a:t>
            </a:r>
            <a:r>
              <a:rPr dirty="0" sz="1200" spc="-5" b="1">
                <a:latin typeface="Times New Roman"/>
                <a:cs typeface="Times New Roman"/>
              </a:rPr>
              <a:t>Enter</a:t>
            </a:r>
            <a:r>
              <a:rPr dirty="0" sz="1200" spc="-5">
                <a:latin typeface="Times New Roman"/>
                <a:cs typeface="Times New Roman"/>
              </a:rPr>
              <a:t>. Secara otomatis </a:t>
            </a:r>
            <a:r>
              <a:rPr dirty="0" sz="1200">
                <a:latin typeface="Times New Roman"/>
                <a:cs typeface="Times New Roman"/>
              </a:rPr>
              <a:t>akan langsung menuju </a:t>
            </a:r>
            <a:r>
              <a:rPr dirty="0" sz="1200" spc="-5">
                <a:latin typeface="Times New Roman"/>
                <a:cs typeface="Times New Roman"/>
              </a:rPr>
              <a:t>kata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dimaksud.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816660" y="6000706"/>
          <a:ext cx="2897505" cy="35833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"/>
                <a:gridCol w="1058545"/>
                <a:gridCol w="1466214"/>
              </a:tblGrid>
              <a:tr h="191065">
                <a:tc>
                  <a:txBody>
                    <a:bodyPr/>
                    <a:lstStyle/>
                    <a:p>
                      <a:pPr marL="12827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No.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53695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Ngoko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52755">
                        <a:lnSpc>
                          <a:spcPts val="13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Krama</a:t>
                      </a:r>
                      <a:r>
                        <a:rPr dirty="0" sz="1200" spc="-2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Inggil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awak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sarira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sirah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mustaka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embun-embun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pasundhulan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unyeng-unyeng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panengeran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rambut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rema/rikma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pasuryan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bathuk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palarapan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mripat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paningal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idep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ibing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alis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imba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irung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grana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pipi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pangarasan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cangkem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tutuk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lambe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lathi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34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ilat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lidhah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191040">
                <a:tc>
                  <a:txBody>
                    <a:bodyPr/>
                    <a:lstStyle/>
                    <a:p>
                      <a:pPr marL="12700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untu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waja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6660" y="949536"/>
          <a:ext cx="3223895" cy="8702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"/>
                <a:gridCol w="1064259"/>
                <a:gridCol w="1785620"/>
              </a:tblGrid>
              <a:tr h="191065">
                <a:tc>
                  <a:txBody>
                    <a:bodyPr/>
                    <a:lstStyle/>
                    <a:p>
                      <a:pPr marL="12827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No.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53695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Ngoko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46405">
                        <a:lnSpc>
                          <a:spcPts val="13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Krama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Inggil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kuping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talingan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janggut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kethekan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godheg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athi-athi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brengos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rawis, gumbala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balung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tosan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dhadha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jaja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geger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pengkeran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githok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griwa, jalakan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gulu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jangga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pundhak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pamidhangan,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midhangan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weteng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padharan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wudel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puser/nabi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panggalih/manah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usus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jaringan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tangan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asta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lengen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pamenthangan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bokong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pocong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bangkekan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pamekak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iga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unusan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susu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prembayun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6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sikrut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siku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driji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racikan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kuku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kenaka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259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dhengkul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jengku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259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sikil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sampeyan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kempol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wengkelan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pupu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wentis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dandan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busana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nganggo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ngagem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cucul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lukar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sandhangan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pangageman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klambi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ageman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iket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dhesthar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jarit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nyamping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sabuk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paningset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sruwal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(kathok)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lancingan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jungkatan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pethatan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gelungan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ukelan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34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pupuran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tasikan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191040">
                <a:tc>
                  <a:txBody>
                    <a:bodyPr/>
                    <a:lstStyle/>
                    <a:p>
                      <a:pPr marL="12700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keris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wangkingan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6660" y="949536"/>
          <a:ext cx="2969260" cy="8702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"/>
                <a:gridCol w="1130934"/>
                <a:gridCol w="1464310"/>
              </a:tblGrid>
              <a:tr h="191065">
                <a:tc>
                  <a:txBody>
                    <a:bodyPr/>
                    <a:lstStyle/>
                    <a:p>
                      <a:pPr marL="12827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No.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53695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Ngoko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79730">
                        <a:lnSpc>
                          <a:spcPts val="13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Krama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Inggil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kalung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sangsangan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gelang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binggel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kramas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jamas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cukur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paras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jungkat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pethat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kuluk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makutha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kemben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semekan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pangilon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paningalan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panganggo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busana/agem-ageman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kacu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usap asta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gerah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senggang,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dhangan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waras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sugeng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lemu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sugeng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mumet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puyeng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pijet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petek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jamu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loloh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watuk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cekoh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idu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kecoh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riyak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jlagra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6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adus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siram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bungah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suka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leren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lerep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259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merem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kejep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259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payung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songsong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sisi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semprit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wahing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sigra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kringet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riwe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mendem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wuru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wudunen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untaren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seda,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surut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mayit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layon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dikubur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dipethak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jenat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suwargi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ngirim wong</a:t>
                      </a:r>
                      <a:r>
                        <a:rPr dirty="0" sz="1200" spc="-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nyekar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omah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dalem, wisma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bapak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rama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embah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eyang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34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putra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191040">
                <a:tc>
                  <a:txBody>
                    <a:bodyPr/>
                    <a:lstStyle/>
                    <a:p>
                      <a:pPr marL="12700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putu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wayah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6660" y="949536"/>
          <a:ext cx="2897505" cy="8702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650"/>
                <a:gridCol w="1124585"/>
                <a:gridCol w="1398269"/>
              </a:tblGrid>
              <a:tr h="191065">
                <a:tc>
                  <a:txBody>
                    <a:bodyPr/>
                    <a:lstStyle/>
                    <a:p>
                      <a:pPr marL="12827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No.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52425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Ngoko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84810">
                        <a:lnSpc>
                          <a:spcPts val="13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Krama</a:t>
                      </a:r>
                      <a:r>
                        <a:rPr dirty="0" sz="1200" spc="-2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Inggil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kakang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adhi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rayi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sedulur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sentana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aku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kawula, dalem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kowe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panjenengan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dheweke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penjenenganipun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batur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abdi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batur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wadon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para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nyai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batur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lanang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punakawan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embok,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biyung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ibu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dadi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manten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krama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bojo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garwa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ngandheg/meteng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mbobot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bayen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babaran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111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metu,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lair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miyos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112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weton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wiyosan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113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lanang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kakung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114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wadon/wedok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putri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115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pembarep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pembayun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116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wuragil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waruju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6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117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sunatan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tetesan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tetakan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supitan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119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ari-ari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aruman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259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enom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timur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259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121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tuwa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sepuh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122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umur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yuswa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123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jeneng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asma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124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paturon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pasareyan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125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bantal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kajang sirah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126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kemul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singep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127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turu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sare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128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tangi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wungu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129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raup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suryan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130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adus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siram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131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kemu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kembeng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132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ngombe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ngunjuk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133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wedang</a:t>
                      </a:r>
                      <a:r>
                        <a:rPr dirty="0"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(diombe)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unjukan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134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dhahar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34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135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piring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ambengan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191040">
                <a:tc>
                  <a:txBody>
                    <a:bodyPr/>
                    <a:lstStyle/>
                    <a:p>
                      <a:pPr marL="12700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136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ngicipi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ngedhapi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6660" y="949536"/>
          <a:ext cx="3258820" cy="8702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650"/>
                <a:gridCol w="989965"/>
                <a:gridCol w="1894205"/>
              </a:tblGrid>
              <a:tr h="191065">
                <a:tc>
                  <a:txBody>
                    <a:bodyPr/>
                    <a:lstStyle/>
                    <a:p>
                      <a:pPr algn="r" marR="13970">
                        <a:lnSpc>
                          <a:spcPts val="13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No.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52425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Ngoko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520065">
                        <a:lnSpc>
                          <a:spcPts val="13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Krama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Inggil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137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mlaku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tindak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138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mlaku-mlaku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ameng-ameng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139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teken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lantaran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140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teka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rawuh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141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mulih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kondur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142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ngadeg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jumeneng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143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lungguh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lenggah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144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nunggang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nitih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145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nginep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nyare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146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lek-lekan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wungon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147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seneng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rena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148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susah/sedhih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sekel/sungkawa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149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nangis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muwun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eluh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waspa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151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nesu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duka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152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srengen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duka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153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nakoni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ndangu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154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takon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nyuwun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priksa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155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angob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nggraita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156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aweh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atur, caos,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paring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6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157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ambung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aras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7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158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celathu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ngandika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159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dolan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ameng-ameng,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cangkrama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2598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dolanan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ameng-amengan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2598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161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dhangan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senggang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162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getun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ngungun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163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gawa/nyilih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ampil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164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tuma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itik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165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tetak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supit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166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gundang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nimbali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167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omong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ngendika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168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njaluk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nyuwun,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mundhut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169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nyekel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ngasta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170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tuku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mundhut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171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menehi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maringi, nyaosi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172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akon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dhawuh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173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kongkonan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utusan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174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nyilih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ngampil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34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175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melu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ndherek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191040">
                <a:tc>
                  <a:txBody>
                    <a:bodyPr/>
                    <a:lstStyle/>
                    <a:p>
                      <a:pPr algn="r" marR="1206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176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ngeterke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ndherekaken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6660" y="949536"/>
          <a:ext cx="2897505" cy="10223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650"/>
                <a:gridCol w="962025"/>
                <a:gridCol w="1560195"/>
              </a:tblGrid>
              <a:tr h="191065">
                <a:tc>
                  <a:txBody>
                    <a:bodyPr/>
                    <a:lstStyle/>
                    <a:p>
                      <a:pPr algn="r" marR="13970">
                        <a:lnSpc>
                          <a:spcPts val="13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No.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52425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Ngoko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547370">
                        <a:lnSpc>
                          <a:spcPts val="13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Krama</a:t>
                      </a:r>
                      <a:r>
                        <a:rPr dirty="0" sz="1200" spc="-2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Inggil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177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gelem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60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kersa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178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karep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60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karasa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179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ngenger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60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suwita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191065">
                <a:tc>
                  <a:txBody>
                    <a:bodyPr/>
                    <a:lstStyle/>
                    <a:p>
                      <a:pPr algn="r" marR="1206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180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mburi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605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pengkeran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902004" y="2154681"/>
            <a:ext cx="5715000" cy="126365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 spc="-5" b="1">
                <a:latin typeface="Times New Roman"/>
                <a:cs typeface="Times New Roman"/>
              </a:rPr>
              <a:t>Catatan</a:t>
            </a:r>
            <a:r>
              <a:rPr dirty="0" sz="1200" spc="-5">
                <a:latin typeface="Times New Roman"/>
                <a:cs typeface="Times New Roman"/>
              </a:rPr>
              <a:t>: Karena keterbatasan pengetahuan </a:t>
            </a:r>
            <a:r>
              <a:rPr dirty="0" sz="1200">
                <a:latin typeface="Times New Roman"/>
                <a:cs typeface="Times New Roman"/>
              </a:rPr>
              <a:t>admin, </a:t>
            </a:r>
            <a:r>
              <a:rPr dirty="0" sz="1200" spc="-5">
                <a:latin typeface="Times New Roman"/>
                <a:cs typeface="Times New Roman"/>
              </a:rPr>
              <a:t>dari </a:t>
            </a:r>
            <a:r>
              <a:rPr dirty="0" sz="1200">
                <a:latin typeface="Times New Roman"/>
                <a:cs typeface="Times New Roman"/>
              </a:rPr>
              <a:t>180 </a:t>
            </a:r>
            <a:r>
              <a:rPr dirty="0" sz="1200" spc="-5">
                <a:latin typeface="Times New Roman"/>
                <a:cs typeface="Times New Roman"/>
              </a:rPr>
              <a:t>kata krama </a:t>
            </a:r>
            <a:r>
              <a:rPr dirty="0" sz="1200">
                <a:latin typeface="Times New Roman"/>
                <a:cs typeface="Times New Roman"/>
              </a:rPr>
              <a:t>inggil di </a:t>
            </a:r>
            <a:r>
              <a:rPr dirty="0" sz="1200" spc="-5">
                <a:latin typeface="Times New Roman"/>
                <a:cs typeface="Times New Roman"/>
              </a:rPr>
              <a:t>atas barulah  sebagian </a:t>
            </a:r>
            <a:r>
              <a:rPr dirty="0" sz="1200">
                <a:latin typeface="Times New Roman"/>
                <a:cs typeface="Times New Roman"/>
              </a:rPr>
              <a:t>basa </a:t>
            </a:r>
            <a:r>
              <a:rPr dirty="0" sz="1200" spc="-5">
                <a:latin typeface="Times New Roman"/>
                <a:cs typeface="Times New Roman"/>
              </a:rPr>
              <a:t>krama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ada, </a:t>
            </a:r>
            <a:r>
              <a:rPr dirty="0" sz="1200">
                <a:latin typeface="Times New Roman"/>
                <a:cs typeface="Times New Roman"/>
              </a:rPr>
              <a:t>mohon </a:t>
            </a:r>
            <a:r>
              <a:rPr dirty="0" sz="1200" spc="-5">
                <a:latin typeface="Times New Roman"/>
                <a:cs typeface="Times New Roman"/>
              </a:rPr>
              <a:t>maaf </a:t>
            </a:r>
            <a:r>
              <a:rPr dirty="0" sz="1200">
                <a:latin typeface="Times New Roman"/>
                <a:cs typeface="Times New Roman"/>
              </a:rPr>
              <a:t>jika belum </a:t>
            </a:r>
            <a:r>
              <a:rPr dirty="0" sz="1200" spc="-5">
                <a:latin typeface="Times New Roman"/>
                <a:cs typeface="Times New Roman"/>
              </a:rPr>
              <a:t>ada kata </a:t>
            </a:r>
            <a:r>
              <a:rPr dirty="0" sz="1200">
                <a:latin typeface="Times New Roman"/>
                <a:cs typeface="Times New Roman"/>
              </a:rPr>
              <a:t>yang anda </a:t>
            </a:r>
            <a:r>
              <a:rPr dirty="0" sz="1200" spc="-5">
                <a:latin typeface="Times New Roman"/>
                <a:cs typeface="Times New Roman"/>
              </a:rPr>
              <a:t>cari. Namun,  admin akan </a:t>
            </a:r>
            <a:r>
              <a:rPr dirty="0" sz="1200">
                <a:latin typeface="Times New Roman"/>
                <a:cs typeface="Times New Roman"/>
              </a:rPr>
              <a:t>mencoba terus </a:t>
            </a:r>
            <a:r>
              <a:rPr dirty="0" sz="1200" spc="-5">
                <a:latin typeface="Times New Roman"/>
                <a:cs typeface="Times New Roman"/>
              </a:rPr>
              <a:t>menambah daftar kosakata yang belum </a:t>
            </a:r>
            <a:r>
              <a:rPr dirty="0" sz="1200">
                <a:latin typeface="Times New Roman"/>
                <a:cs typeface="Times New Roman"/>
              </a:rPr>
              <a:t>ada. </a:t>
            </a:r>
            <a:r>
              <a:rPr dirty="0" sz="1200" spc="-5">
                <a:latin typeface="Times New Roman"/>
                <a:cs typeface="Times New Roman"/>
              </a:rPr>
              <a:t>Sebagai </a:t>
            </a:r>
            <a:r>
              <a:rPr dirty="0" sz="1200">
                <a:latin typeface="Times New Roman"/>
                <a:cs typeface="Times New Roman"/>
              </a:rPr>
              <a:t>contoh: wuta  </a:t>
            </a:r>
            <a:r>
              <a:rPr dirty="0" sz="1200" spc="-5">
                <a:latin typeface="Times New Roman"/>
                <a:cs typeface="Times New Roman"/>
              </a:rPr>
              <a:t>(picak) </a:t>
            </a:r>
            <a:r>
              <a:rPr dirty="0" sz="1200">
                <a:latin typeface="Times New Roman"/>
                <a:cs typeface="Times New Roman"/>
              </a:rPr>
              <a:t>: caca </a:t>
            </a:r>
            <a:r>
              <a:rPr dirty="0" sz="1200" spc="-5">
                <a:latin typeface="Times New Roman"/>
                <a:cs typeface="Times New Roman"/>
              </a:rPr>
              <a:t>netra. </a:t>
            </a:r>
            <a:r>
              <a:rPr dirty="0" sz="1200">
                <a:latin typeface="Times New Roman"/>
                <a:cs typeface="Times New Roman"/>
              </a:rPr>
              <a:t>Semoga </a:t>
            </a:r>
            <a:r>
              <a:rPr dirty="0" sz="1200" spc="-5">
                <a:latin typeface="Times New Roman"/>
                <a:cs typeface="Times New Roman"/>
              </a:rPr>
              <a:t>admin </a:t>
            </a:r>
            <a:r>
              <a:rPr dirty="0" sz="1200">
                <a:latin typeface="Times New Roman"/>
                <a:cs typeface="Times New Roman"/>
              </a:rPr>
              <a:t>bisa </a:t>
            </a:r>
            <a:r>
              <a:rPr dirty="0" sz="1200" spc="-5">
                <a:latin typeface="Times New Roman"/>
                <a:cs typeface="Times New Roman"/>
              </a:rPr>
              <a:t>mengumpulkan </a:t>
            </a:r>
            <a:r>
              <a:rPr dirty="0" sz="1200">
                <a:latin typeface="Times New Roman"/>
                <a:cs typeface="Times New Roman"/>
              </a:rPr>
              <a:t>lebih </a:t>
            </a:r>
            <a:r>
              <a:rPr dirty="0" sz="1200" spc="-5">
                <a:latin typeface="Times New Roman"/>
                <a:cs typeface="Times New Roman"/>
              </a:rPr>
              <a:t>banyak </a:t>
            </a:r>
            <a:r>
              <a:rPr dirty="0" sz="1200">
                <a:latin typeface="Times New Roman"/>
                <a:cs typeface="Times New Roman"/>
              </a:rPr>
              <a:t>kata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lainnya.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229235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Jika </a:t>
            </a:r>
            <a:r>
              <a:rPr dirty="0" sz="1200" spc="-5">
                <a:latin typeface="Times New Roman"/>
                <a:cs typeface="Times New Roman"/>
              </a:rPr>
              <a:t>ada kata atau kalimat bahasa Jawa yang </a:t>
            </a:r>
            <a:r>
              <a:rPr dirty="0" sz="1200">
                <a:latin typeface="Times New Roman"/>
                <a:cs typeface="Times New Roman"/>
              </a:rPr>
              <a:t>belum </a:t>
            </a:r>
            <a:r>
              <a:rPr dirty="0" sz="1200" spc="-5">
                <a:latin typeface="Times New Roman"/>
                <a:cs typeface="Times New Roman"/>
              </a:rPr>
              <a:t>anda pahami </a:t>
            </a:r>
            <a:r>
              <a:rPr dirty="0" sz="1200">
                <a:latin typeface="Times New Roman"/>
                <a:cs typeface="Times New Roman"/>
              </a:rPr>
              <a:t>dalam bahasa </a:t>
            </a:r>
            <a:r>
              <a:rPr dirty="0" sz="1200" spc="-5">
                <a:latin typeface="Times New Roman"/>
                <a:cs typeface="Times New Roman"/>
              </a:rPr>
              <a:t>Indonesia,  silahkan </a:t>
            </a:r>
            <a:r>
              <a:rPr dirty="0" sz="1200">
                <a:latin typeface="Times New Roman"/>
                <a:cs typeface="Times New Roman"/>
              </a:rPr>
              <a:t>kunjungi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Kamus Bahasa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Jawa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Tingtong</dc:creator>
  <dcterms:created xsi:type="dcterms:W3CDTF">2023-01-25T06:20:14Z</dcterms:created>
  <dcterms:modified xsi:type="dcterms:W3CDTF">2023-01-25T06:20:14Z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2023-01-09T00:00:00Z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2023-01-25T00:00:00Z</vt:filetime>
  </property>
</Properties>
</file>